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charts/chart2.xml" ContentType="application/vnd.openxmlformats-officedocument.drawingml.chart+xml"/>
  <Override PartName="/ppt/notesSlides/notesSlide6.xml" ContentType="application/vnd.openxmlformats-officedocument.presentationml.notesSlide+xml"/>
  <Override PartName="/ppt/charts/chart3.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Override PartName="/ppt/charts/colors2.xml" ContentType="application/vnd.ms-office.chartcolorstyle+xml"/>
  <Override PartName="/ppt/charts/style2.xml" ContentType="application/vnd.ms-office.chartstyle+xml"/>
  <Override PartName="/ppt/charts/colors3.xml" ContentType="application/vnd.ms-office.chartcolorstyle+xml"/>
  <Override PartName="/ppt/charts/style3.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19"/>
  </p:notesMasterIdLst>
  <p:handoutMasterIdLst>
    <p:handoutMasterId r:id="rId20"/>
  </p:handoutMasterIdLst>
  <p:sldIdLst>
    <p:sldId id="256" r:id="rId3"/>
    <p:sldId id="261" r:id="rId4"/>
    <p:sldId id="291" r:id="rId5"/>
    <p:sldId id="334" r:id="rId6"/>
    <p:sldId id="325" r:id="rId7"/>
    <p:sldId id="326" r:id="rId8"/>
    <p:sldId id="327" r:id="rId9"/>
    <p:sldId id="333" r:id="rId10"/>
    <p:sldId id="281" r:id="rId11"/>
    <p:sldId id="336" r:id="rId12"/>
    <p:sldId id="335" r:id="rId13"/>
    <p:sldId id="314" r:id="rId14"/>
    <p:sldId id="337" r:id="rId15"/>
    <p:sldId id="320" r:id="rId16"/>
    <p:sldId id="311" r:id="rId17"/>
    <p:sldId id="338"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853" autoAdjust="0"/>
    <p:restoredTop sz="92635" autoAdjust="0"/>
  </p:normalViewPr>
  <p:slideViewPr>
    <p:cSldViewPr>
      <p:cViewPr>
        <p:scale>
          <a:sx n="92" d="100"/>
          <a:sy n="92" d="100"/>
        </p:scale>
        <p:origin x="-744" y="-6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88" d="100"/>
          <a:sy n="88" d="100"/>
        </p:scale>
        <p:origin x="-3072"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oleObject" Target="file:///E:\Banco%20Mundial\Banco%20Mundial%20Carpetas\FOTEGAL\FOTEGAL%202016\Datos%20Encuesta%20FOTEGAL\Copy%20of%20Deuda%20Flotante.xlsx" TargetMode="External"/></Relationships>
</file>

<file path=ppt/charts/_rels/chart3.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oleObject" Target="file:///E:\Banco%20Mundial\Banco%20Mundial%20Carpetas\FOTEGAL\FOTEGAL%202016\Datos%20Encuesta%20FOTEGAL\Copy%20of%20Deuda%20Flotante.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PY"/>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2984663912526632E-2"/>
          <c:y val="3.2986202328771697E-2"/>
          <c:w val="0.9338613749514495"/>
          <c:h val="0.77442468884937776"/>
        </c:manualLayout>
      </c:layout>
      <c:lineChart>
        <c:grouping val="standard"/>
        <c:varyColors val="0"/>
        <c:ser>
          <c:idx val="0"/>
          <c:order val="0"/>
          <c:tx>
            <c:strRef>
              <c:f>Esstacionalidad!$C$4</c:f>
              <c:strCache>
                <c:ptCount val="1"/>
                <c:pt idx="0">
                  <c:v>Bolivia</c:v>
                </c:pt>
              </c:strCache>
            </c:strRef>
          </c:tx>
          <c:spPr>
            <a:ln w="34925" cap="rnd">
              <a:solidFill>
                <a:schemeClr val="accent1"/>
              </a:solidFill>
              <a:round/>
            </a:ln>
            <a:effectLst/>
          </c:spPr>
          <c:marker>
            <c:symbol val="none"/>
          </c:marker>
          <c:cat>
            <c:strRef>
              <c:f>Esstacionalidad!$B$5:$B$16</c:f>
              <c:strCache>
                <c:ptCount val="12"/>
                <c:pt idx="0">
                  <c:v>Enero</c:v>
                </c:pt>
                <c:pt idx="1">
                  <c:v>Febrero</c:v>
                </c:pt>
                <c:pt idx="2">
                  <c:v>Marzo</c:v>
                </c:pt>
                <c:pt idx="3">
                  <c:v>Abril</c:v>
                </c:pt>
                <c:pt idx="4">
                  <c:v>Mayo</c:v>
                </c:pt>
                <c:pt idx="5">
                  <c:v>Junio</c:v>
                </c:pt>
                <c:pt idx="6">
                  <c:v>Julio</c:v>
                </c:pt>
                <c:pt idx="7">
                  <c:v>Agosto</c:v>
                </c:pt>
                <c:pt idx="8">
                  <c:v>Septiembre</c:v>
                </c:pt>
                <c:pt idx="9">
                  <c:v>Octubre</c:v>
                </c:pt>
                <c:pt idx="10">
                  <c:v>Noviembre</c:v>
                </c:pt>
                <c:pt idx="11">
                  <c:v>Diciembre</c:v>
                </c:pt>
              </c:strCache>
            </c:strRef>
          </c:cat>
          <c:val>
            <c:numRef>
              <c:f>Esstacionalidad!$C$5:$C$16</c:f>
              <c:numCache>
                <c:formatCode>0.00</c:formatCode>
                <c:ptCount val="12"/>
                <c:pt idx="0">
                  <c:v>2.8744309301876859E-2</c:v>
                </c:pt>
                <c:pt idx="1">
                  <c:v>3.2349220297882189E-2</c:v>
                </c:pt>
                <c:pt idx="2">
                  <c:v>3.6996329630734071E-2</c:v>
                </c:pt>
                <c:pt idx="3">
                  <c:v>7.4002499393548388E-2</c:v>
                </c:pt>
                <c:pt idx="4">
                  <c:v>9.7939690258312034E-2</c:v>
                </c:pt>
                <c:pt idx="5">
                  <c:v>8.379129165424172E-2</c:v>
                </c:pt>
                <c:pt idx="6">
                  <c:v>7.2204750045671062E-2</c:v>
                </c:pt>
                <c:pt idx="7">
                  <c:v>6.7349286611815787E-2</c:v>
                </c:pt>
                <c:pt idx="8">
                  <c:v>8.2272060827418211E-2</c:v>
                </c:pt>
                <c:pt idx="9">
                  <c:v>9.238900010139614E-2</c:v>
                </c:pt>
                <c:pt idx="10">
                  <c:v>6.9749851007565353E-2</c:v>
                </c:pt>
                <c:pt idx="11">
                  <c:v>0.26221171086953826</c:v>
                </c:pt>
              </c:numCache>
            </c:numRef>
          </c:val>
          <c:smooth val="0"/>
        </c:ser>
        <c:ser>
          <c:idx val="1"/>
          <c:order val="1"/>
          <c:tx>
            <c:strRef>
              <c:f>Esstacionalidad!$D$4</c:f>
              <c:strCache>
                <c:ptCount val="1"/>
                <c:pt idx="0">
                  <c:v>Brasil</c:v>
                </c:pt>
              </c:strCache>
            </c:strRef>
          </c:tx>
          <c:spPr>
            <a:ln w="12700" cap="rnd">
              <a:solidFill>
                <a:schemeClr val="accent2"/>
              </a:solidFill>
              <a:round/>
            </a:ln>
            <a:effectLst/>
          </c:spPr>
          <c:marker>
            <c:symbol val="none"/>
          </c:marker>
          <c:cat>
            <c:strRef>
              <c:f>Esstacionalidad!$B$5:$B$16</c:f>
              <c:strCache>
                <c:ptCount val="12"/>
                <c:pt idx="0">
                  <c:v>Enero</c:v>
                </c:pt>
                <c:pt idx="1">
                  <c:v>Febrero</c:v>
                </c:pt>
                <c:pt idx="2">
                  <c:v>Marzo</c:v>
                </c:pt>
                <c:pt idx="3">
                  <c:v>Abril</c:v>
                </c:pt>
                <c:pt idx="4">
                  <c:v>Mayo</c:v>
                </c:pt>
                <c:pt idx="5">
                  <c:v>Junio</c:v>
                </c:pt>
                <c:pt idx="6">
                  <c:v>Julio</c:v>
                </c:pt>
                <c:pt idx="7">
                  <c:v>Agosto</c:v>
                </c:pt>
                <c:pt idx="8">
                  <c:v>Septiembre</c:v>
                </c:pt>
                <c:pt idx="9">
                  <c:v>Octubre</c:v>
                </c:pt>
                <c:pt idx="10">
                  <c:v>Noviembre</c:v>
                </c:pt>
                <c:pt idx="11">
                  <c:v>Diciembre</c:v>
                </c:pt>
              </c:strCache>
            </c:strRef>
          </c:cat>
          <c:val>
            <c:numRef>
              <c:f>Esstacionalidad!$D$5:$D$16</c:f>
              <c:numCache>
                <c:formatCode>0.00</c:formatCode>
                <c:ptCount val="12"/>
                <c:pt idx="0">
                  <c:v>7.9678925938237943E-2</c:v>
                </c:pt>
                <c:pt idx="1">
                  <c:v>7.1525928976437031E-2</c:v>
                </c:pt>
                <c:pt idx="2">
                  <c:v>7.111706420321702E-2</c:v>
                </c:pt>
                <c:pt idx="3">
                  <c:v>7.8758020075289911E-2</c:v>
                </c:pt>
                <c:pt idx="4">
                  <c:v>7.7166652794117316E-2</c:v>
                </c:pt>
                <c:pt idx="5">
                  <c:v>8.1525021290732039E-2</c:v>
                </c:pt>
                <c:pt idx="6">
                  <c:v>7.9772279455822853E-2</c:v>
                </c:pt>
                <c:pt idx="7">
                  <c:v>7.3487977669602259E-2</c:v>
                </c:pt>
                <c:pt idx="8">
                  <c:v>7.6735040486549083E-2</c:v>
                </c:pt>
                <c:pt idx="9">
                  <c:v>8.2759075029123122E-2</c:v>
                </c:pt>
                <c:pt idx="10">
                  <c:v>9.1121231137918091E-2</c:v>
                </c:pt>
                <c:pt idx="11">
                  <c:v>0.13635278294295342</c:v>
                </c:pt>
              </c:numCache>
            </c:numRef>
          </c:val>
          <c:smooth val="0"/>
        </c:ser>
        <c:ser>
          <c:idx val="2"/>
          <c:order val="2"/>
          <c:tx>
            <c:strRef>
              <c:f>Esstacionalidad!$E$4</c:f>
              <c:strCache>
                <c:ptCount val="1"/>
                <c:pt idx="0">
                  <c:v>Chile</c:v>
                </c:pt>
              </c:strCache>
            </c:strRef>
          </c:tx>
          <c:spPr>
            <a:ln w="12700" cap="rnd">
              <a:solidFill>
                <a:schemeClr val="accent3"/>
              </a:solidFill>
              <a:round/>
            </a:ln>
            <a:effectLst/>
          </c:spPr>
          <c:marker>
            <c:symbol val="none"/>
          </c:marker>
          <c:cat>
            <c:strRef>
              <c:f>Esstacionalidad!$B$5:$B$16</c:f>
              <c:strCache>
                <c:ptCount val="12"/>
                <c:pt idx="0">
                  <c:v>Enero</c:v>
                </c:pt>
                <c:pt idx="1">
                  <c:v>Febrero</c:v>
                </c:pt>
                <c:pt idx="2">
                  <c:v>Marzo</c:v>
                </c:pt>
                <c:pt idx="3">
                  <c:v>Abril</c:v>
                </c:pt>
                <c:pt idx="4">
                  <c:v>Mayo</c:v>
                </c:pt>
                <c:pt idx="5">
                  <c:v>Junio</c:v>
                </c:pt>
                <c:pt idx="6">
                  <c:v>Julio</c:v>
                </c:pt>
                <c:pt idx="7">
                  <c:v>Agosto</c:v>
                </c:pt>
                <c:pt idx="8">
                  <c:v>Septiembre</c:v>
                </c:pt>
                <c:pt idx="9">
                  <c:v>Octubre</c:v>
                </c:pt>
                <c:pt idx="10">
                  <c:v>Noviembre</c:v>
                </c:pt>
                <c:pt idx="11">
                  <c:v>Diciembre</c:v>
                </c:pt>
              </c:strCache>
            </c:strRef>
          </c:cat>
          <c:val>
            <c:numRef>
              <c:f>Esstacionalidad!$E$5:$E$16</c:f>
              <c:numCache>
                <c:formatCode>0.00</c:formatCode>
                <c:ptCount val="12"/>
                <c:pt idx="0">
                  <c:v>6.3736616014121728E-2</c:v>
                </c:pt>
                <c:pt idx="1">
                  <c:v>6.9244392796702858E-2</c:v>
                </c:pt>
                <c:pt idx="2">
                  <c:v>7.9168669353930438E-2</c:v>
                </c:pt>
                <c:pt idx="3">
                  <c:v>7.4363169180555508E-2</c:v>
                </c:pt>
                <c:pt idx="4">
                  <c:v>7.2936300091950498E-2</c:v>
                </c:pt>
                <c:pt idx="5">
                  <c:v>8.4193041592247927E-2</c:v>
                </c:pt>
                <c:pt idx="6">
                  <c:v>7.3223572740790943E-2</c:v>
                </c:pt>
                <c:pt idx="7">
                  <c:v>8.0756904603960816E-2</c:v>
                </c:pt>
                <c:pt idx="8">
                  <c:v>8.2704782846576411E-2</c:v>
                </c:pt>
                <c:pt idx="9">
                  <c:v>8.892880757523626E-2</c:v>
                </c:pt>
                <c:pt idx="10">
                  <c:v>9.1321952940126766E-2</c:v>
                </c:pt>
                <c:pt idx="11">
                  <c:v>0.13942179026377846</c:v>
                </c:pt>
              </c:numCache>
            </c:numRef>
          </c:val>
          <c:smooth val="0"/>
        </c:ser>
        <c:ser>
          <c:idx val="3"/>
          <c:order val="3"/>
          <c:tx>
            <c:strRef>
              <c:f>Esstacionalidad!$F$4</c:f>
              <c:strCache>
                <c:ptCount val="1"/>
                <c:pt idx="0">
                  <c:v>Colombia</c:v>
                </c:pt>
              </c:strCache>
            </c:strRef>
          </c:tx>
          <c:spPr>
            <a:ln w="12700" cap="rnd">
              <a:solidFill>
                <a:schemeClr val="accent4"/>
              </a:solidFill>
              <a:round/>
            </a:ln>
            <a:effectLst/>
          </c:spPr>
          <c:marker>
            <c:symbol val="none"/>
          </c:marker>
          <c:cat>
            <c:strRef>
              <c:f>Esstacionalidad!$B$5:$B$16</c:f>
              <c:strCache>
                <c:ptCount val="12"/>
                <c:pt idx="0">
                  <c:v>Enero</c:v>
                </c:pt>
                <c:pt idx="1">
                  <c:v>Febrero</c:v>
                </c:pt>
                <c:pt idx="2">
                  <c:v>Marzo</c:v>
                </c:pt>
                <c:pt idx="3">
                  <c:v>Abril</c:v>
                </c:pt>
                <c:pt idx="4">
                  <c:v>Mayo</c:v>
                </c:pt>
                <c:pt idx="5">
                  <c:v>Junio</c:v>
                </c:pt>
                <c:pt idx="6">
                  <c:v>Julio</c:v>
                </c:pt>
                <c:pt idx="7">
                  <c:v>Agosto</c:v>
                </c:pt>
                <c:pt idx="8">
                  <c:v>Septiembre</c:v>
                </c:pt>
                <c:pt idx="9">
                  <c:v>Octubre</c:v>
                </c:pt>
                <c:pt idx="10">
                  <c:v>Noviembre</c:v>
                </c:pt>
                <c:pt idx="11">
                  <c:v>Diciembre</c:v>
                </c:pt>
              </c:strCache>
            </c:strRef>
          </c:cat>
          <c:val>
            <c:numRef>
              <c:f>Esstacionalidad!$F$5:$F$16</c:f>
              <c:numCache>
                <c:formatCode>0.00</c:formatCode>
                <c:ptCount val="12"/>
                <c:pt idx="0">
                  <c:v>5.6373580143037443E-2</c:v>
                </c:pt>
                <c:pt idx="1">
                  <c:v>0.1057747861450007</c:v>
                </c:pt>
                <c:pt idx="2">
                  <c:v>7.1266302061421954E-2</c:v>
                </c:pt>
                <c:pt idx="3">
                  <c:v>6.7732435843500208E-2</c:v>
                </c:pt>
                <c:pt idx="4">
                  <c:v>6.5757958210629644E-2</c:v>
                </c:pt>
                <c:pt idx="5">
                  <c:v>8.5850511849670449E-2</c:v>
                </c:pt>
                <c:pt idx="6">
                  <c:v>9.2570466975178803E-2</c:v>
                </c:pt>
                <c:pt idx="7">
                  <c:v>6.6481559388585049E-2</c:v>
                </c:pt>
                <c:pt idx="8">
                  <c:v>7.2870565138129298E-2</c:v>
                </c:pt>
                <c:pt idx="9">
                  <c:v>0.13050624035899594</c:v>
                </c:pt>
                <c:pt idx="10">
                  <c:v>8.3892862151170949E-2</c:v>
                </c:pt>
                <c:pt idx="11">
                  <c:v>0.10092273173467957</c:v>
                </c:pt>
              </c:numCache>
            </c:numRef>
          </c:val>
          <c:smooth val="0"/>
        </c:ser>
        <c:ser>
          <c:idx val="4"/>
          <c:order val="4"/>
          <c:tx>
            <c:strRef>
              <c:f>Esstacionalidad!$G$4</c:f>
              <c:strCache>
                <c:ptCount val="1"/>
                <c:pt idx="0">
                  <c:v>Costa Rica</c:v>
                </c:pt>
              </c:strCache>
            </c:strRef>
          </c:tx>
          <c:spPr>
            <a:ln w="12700" cap="rnd">
              <a:solidFill>
                <a:schemeClr val="accent5"/>
              </a:solidFill>
              <a:round/>
            </a:ln>
            <a:effectLst/>
          </c:spPr>
          <c:marker>
            <c:symbol val="none"/>
          </c:marker>
          <c:cat>
            <c:strRef>
              <c:f>Esstacionalidad!$B$5:$B$16</c:f>
              <c:strCache>
                <c:ptCount val="12"/>
                <c:pt idx="0">
                  <c:v>Enero</c:v>
                </c:pt>
                <c:pt idx="1">
                  <c:v>Febrero</c:v>
                </c:pt>
                <c:pt idx="2">
                  <c:v>Marzo</c:v>
                </c:pt>
                <c:pt idx="3">
                  <c:v>Abril</c:v>
                </c:pt>
                <c:pt idx="4">
                  <c:v>Mayo</c:v>
                </c:pt>
                <c:pt idx="5">
                  <c:v>Junio</c:v>
                </c:pt>
                <c:pt idx="6">
                  <c:v>Julio</c:v>
                </c:pt>
                <c:pt idx="7">
                  <c:v>Agosto</c:v>
                </c:pt>
                <c:pt idx="8">
                  <c:v>Septiembre</c:v>
                </c:pt>
                <c:pt idx="9">
                  <c:v>Octubre</c:v>
                </c:pt>
                <c:pt idx="10">
                  <c:v>Noviembre</c:v>
                </c:pt>
                <c:pt idx="11">
                  <c:v>Diciembre</c:v>
                </c:pt>
              </c:strCache>
            </c:strRef>
          </c:cat>
          <c:val>
            <c:numRef>
              <c:f>Esstacionalidad!$G$5:$G$16</c:f>
              <c:numCache>
                <c:formatCode>0.00</c:formatCode>
                <c:ptCount val="12"/>
                <c:pt idx="0">
                  <c:v>8.8364933859388595E-2</c:v>
                </c:pt>
                <c:pt idx="1">
                  <c:v>7.042714873603341E-2</c:v>
                </c:pt>
                <c:pt idx="2">
                  <c:v>7.1262043434990804E-2</c:v>
                </c:pt>
                <c:pt idx="3">
                  <c:v>8.1728654639264209E-2</c:v>
                </c:pt>
                <c:pt idx="4">
                  <c:v>7.9275947651632622E-2</c:v>
                </c:pt>
                <c:pt idx="5">
                  <c:v>8.2398942569331987E-2</c:v>
                </c:pt>
                <c:pt idx="6">
                  <c:v>8.2973733660233431E-2</c:v>
                </c:pt>
                <c:pt idx="7">
                  <c:v>8.3489619546031485E-2</c:v>
                </c:pt>
                <c:pt idx="8">
                  <c:v>8.8364933859388595E-2</c:v>
                </c:pt>
                <c:pt idx="9">
                  <c:v>8.2869626940979241E-2</c:v>
                </c:pt>
                <c:pt idx="10">
                  <c:v>6.7698941263241261E-2</c:v>
                </c:pt>
                <c:pt idx="11">
                  <c:v>0.12114547383948437</c:v>
                </c:pt>
              </c:numCache>
            </c:numRef>
          </c:val>
          <c:smooth val="0"/>
        </c:ser>
        <c:ser>
          <c:idx val="5"/>
          <c:order val="5"/>
          <c:tx>
            <c:strRef>
              <c:f>Esstacionalidad!$H$4</c:f>
              <c:strCache>
                <c:ptCount val="1"/>
                <c:pt idx="0">
                  <c:v>Ecuador</c:v>
                </c:pt>
              </c:strCache>
            </c:strRef>
          </c:tx>
          <c:spPr>
            <a:ln w="34925" cap="rnd">
              <a:solidFill>
                <a:schemeClr val="accent6"/>
              </a:solidFill>
              <a:round/>
            </a:ln>
            <a:effectLst/>
          </c:spPr>
          <c:marker>
            <c:symbol val="none"/>
          </c:marker>
          <c:cat>
            <c:strRef>
              <c:f>Esstacionalidad!$B$5:$B$16</c:f>
              <c:strCache>
                <c:ptCount val="12"/>
                <c:pt idx="0">
                  <c:v>Enero</c:v>
                </c:pt>
                <c:pt idx="1">
                  <c:v>Febrero</c:v>
                </c:pt>
                <c:pt idx="2">
                  <c:v>Marzo</c:v>
                </c:pt>
                <c:pt idx="3">
                  <c:v>Abril</c:v>
                </c:pt>
                <c:pt idx="4">
                  <c:v>Mayo</c:v>
                </c:pt>
                <c:pt idx="5">
                  <c:v>Junio</c:v>
                </c:pt>
                <c:pt idx="6">
                  <c:v>Julio</c:v>
                </c:pt>
                <c:pt idx="7">
                  <c:v>Agosto</c:v>
                </c:pt>
                <c:pt idx="8">
                  <c:v>Septiembre</c:v>
                </c:pt>
                <c:pt idx="9">
                  <c:v>Octubre</c:v>
                </c:pt>
                <c:pt idx="10">
                  <c:v>Noviembre</c:v>
                </c:pt>
                <c:pt idx="11">
                  <c:v>Diciembre</c:v>
                </c:pt>
              </c:strCache>
            </c:strRef>
          </c:cat>
          <c:val>
            <c:numRef>
              <c:f>Esstacionalidad!$H$5:$H$16</c:f>
              <c:numCache>
                <c:formatCode>0.00</c:formatCode>
                <c:ptCount val="12"/>
                <c:pt idx="0">
                  <c:v>3.7375109512648184E-2</c:v>
                </c:pt>
                <c:pt idx="1">
                  <c:v>7.4536301314712616E-2</c:v>
                </c:pt>
                <c:pt idx="2">
                  <c:v>9.0244831623927865E-2</c:v>
                </c:pt>
                <c:pt idx="3">
                  <c:v>8.6889448208479242E-2</c:v>
                </c:pt>
                <c:pt idx="4">
                  <c:v>9.2640790101458689E-2</c:v>
                </c:pt>
                <c:pt idx="5">
                  <c:v>6.8259378829437486E-2</c:v>
                </c:pt>
                <c:pt idx="6">
                  <c:v>9.1722225849832181E-2</c:v>
                </c:pt>
                <c:pt idx="7">
                  <c:v>6.8804989169915162E-2</c:v>
                </c:pt>
                <c:pt idx="8">
                  <c:v>7.273362397833262E-2</c:v>
                </c:pt>
                <c:pt idx="9">
                  <c:v>8.2807385528987656E-2</c:v>
                </c:pt>
                <c:pt idx="10">
                  <c:v>5.6737466485223854E-2</c:v>
                </c:pt>
                <c:pt idx="11">
                  <c:v>0.17724884999200816</c:v>
                </c:pt>
              </c:numCache>
            </c:numRef>
          </c:val>
          <c:smooth val="0"/>
        </c:ser>
        <c:ser>
          <c:idx val="6"/>
          <c:order val="6"/>
          <c:tx>
            <c:strRef>
              <c:f>Esstacionalidad!$I$4</c:f>
              <c:strCache>
                <c:ptCount val="1"/>
                <c:pt idx="0">
                  <c:v>El Salvador</c:v>
                </c:pt>
              </c:strCache>
            </c:strRef>
          </c:tx>
          <c:spPr>
            <a:ln w="12700" cap="rnd">
              <a:solidFill>
                <a:schemeClr val="accent1">
                  <a:lumMod val="60000"/>
                </a:schemeClr>
              </a:solidFill>
              <a:round/>
            </a:ln>
            <a:effectLst/>
          </c:spPr>
          <c:marker>
            <c:symbol val="none"/>
          </c:marker>
          <c:cat>
            <c:strRef>
              <c:f>Esstacionalidad!$B$5:$B$16</c:f>
              <c:strCache>
                <c:ptCount val="12"/>
                <c:pt idx="0">
                  <c:v>Enero</c:v>
                </c:pt>
                <c:pt idx="1">
                  <c:v>Febrero</c:v>
                </c:pt>
                <c:pt idx="2">
                  <c:v>Marzo</c:v>
                </c:pt>
                <c:pt idx="3">
                  <c:v>Abril</c:v>
                </c:pt>
                <c:pt idx="4">
                  <c:v>Mayo</c:v>
                </c:pt>
                <c:pt idx="5">
                  <c:v>Junio</c:v>
                </c:pt>
                <c:pt idx="6">
                  <c:v>Julio</c:v>
                </c:pt>
                <c:pt idx="7">
                  <c:v>Agosto</c:v>
                </c:pt>
                <c:pt idx="8">
                  <c:v>Septiembre</c:v>
                </c:pt>
                <c:pt idx="9">
                  <c:v>Octubre</c:v>
                </c:pt>
                <c:pt idx="10">
                  <c:v>Noviembre</c:v>
                </c:pt>
                <c:pt idx="11">
                  <c:v>Diciembre</c:v>
                </c:pt>
              </c:strCache>
            </c:strRef>
          </c:cat>
          <c:val>
            <c:numRef>
              <c:f>Esstacionalidad!$I$5:$I$16</c:f>
              <c:numCache>
                <c:formatCode>0.00</c:formatCode>
                <c:ptCount val="12"/>
                <c:pt idx="0">
                  <c:v>8.6612788914380595E-2</c:v>
                </c:pt>
                <c:pt idx="1">
                  <c:v>7.1189157310450238E-2</c:v>
                </c:pt>
                <c:pt idx="2">
                  <c:v>7.8192606042094645E-2</c:v>
                </c:pt>
                <c:pt idx="3">
                  <c:v>8.9263815870097157E-2</c:v>
                </c:pt>
                <c:pt idx="4">
                  <c:v>8.8392073298873206E-2</c:v>
                </c:pt>
                <c:pt idx="5">
                  <c:v>8.5772244965333047E-2</c:v>
                </c:pt>
                <c:pt idx="6">
                  <c:v>9.8340410905540437E-2</c:v>
                </c:pt>
                <c:pt idx="7">
                  <c:v>7.2686819564309307E-2</c:v>
                </c:pt>
                <c:pt idx="8">
                  <c:v>7.6987372026001505E-2</c:v>
                </c:pt>
                <c:pt idx="9">
                  <c:v>8.9635460362524996E-2</c:v>
                </c:pt>
                <c:pt idx="10">
                  <c:v>7.3377640084434856E-2</c:v>
                </c:pt>
                <c:pt idx="11">
                  <c:v>8.9549610655960024E-2</c:v>
                </c:pt>
              </c:numCache>
            </c:numRef>
          </c:val>
          <c:smooth val="0"/>
        </c:ser>
        <c:ser>
          <c:idx val="7"/>
          <c:order val="7"/>
          <c:tx>
            <c:strRef>
              <c:f>Esstacionalidad!$J$4</c:f>
              <c:strCache>
                <c:ptCount val="1"/>
                <c:pt idx="0">
                  <c:v>Guatemala</c:v>
                </c:pt>
              </c:strCache>
            </c:strRef>
          </c:tx>
          <c:spPr>
            <a:ln w="12700" cap="rnd">
              <a:solidFill>
                <a:schemeClr val="accent2">
                  <a:lumMod val="60000"/>
                </a:schemeClr>
              </a:solidFill>
              <a:round/>
            </a:ln>
            <a:effectLst/>
          </c:spPr>
          <c:marker>
            <c:symbol val="none"/>
          </c:marker>
          <c:cat>
            <c:strRef>
              <c:f>Esstacionalidad!$B$5:$B$16</c:f>
              <c:strCache>
                <c:ptCount val="12"/>
                <c:pt idx="0">
                  <c:v>Enero</c:v>
                </c:pt>
                <c:pt idx="1">
                  <c:v>Febrero</c:v>
                </c:pt>
                <c:pt idx="2">
                  <c:v>Marzo</c:v>
                </c:pt>
                <c:pt idx="3">
                  <c:v>Abril</c:v>
                </c:pt>
                <c:pt idx="4">
                  <c:v>Mayo</c:v>
                </c:pt>
                <c:pt idx="5">
                  <c:v>Junio</c:v>
                </c:pt>
                <c:pt idx="6">
                  <c:v>Julio</c:v>
                </c:pt>
                <c:pt idx="7">
                  <c:v>Agosto</c:v>
                </c:pt>
                <c:pt idx="8">
                  <c:v>Septiembre</c:v>
                </c:pt>
                <c:pt idx="9">
                  <c:v>Octubre</c:v>
                </c:pt>
                <c:pt idx="10">
                  <c:v>Noviembre</c:v>
                </c:pt>
                <c:pt idx="11">
                  <c:v>Diciembre</c:v>
                </c:pt>
              </c:strCache>
            </c:strRef>
          </c:cat>
          <c:val>
            <c:numRef>
              <c:f>Esstacionalidad!$J$5:$J$16</c:f>
              <c:numCache>
                <c:formatCode>0.00</c:formatCode>
                <c:ptCount val="12"/>
                <c:pt idx="0">
                  <c:v>9.1225361759493806E-2</c:v>
                </c:pt>
                <c:pt idx="1">
                  <c:v>0.10172597756990187</c:v>
                </c:pt>
                <c:pt idx="2">
                  <c:v>9.4648428945729488E-2</c:v>
                </c:pt>
                <c:pt idx="3">
                  <c:v>9.0667793193314777E-2</c:v>
                </c:pt>
                <c:pt idx="4">
                  <c:v>8.4696063006801103E-2</c:v>
                </c:pt>
                <c:pt idx="5">
                  <c:v>6.8090149052521726E-2</c:v>
                </c:pt>
                <c:pt idx="6">
                  <c:v>9.2151018766298012E-2</c:v>
                </c:pt>
                <c:pt idx="7">
                  <c:v>8.957129345035543E-2</c:v>
                </c:pt>
                <c:pt idx="8">
                  <c:v>7.2053700531320916E-2</c:v>
                </c:pt>
                <c:pt idx="9">
                  <c:v>7.0394972874832845E-2</c:v>
                </c:pt>
                <c:pt idx="10">
                  <c:v>7.4316590227484866E-2</c:v>
                </c:pt>
                <c:pt idx="11">
                  <c:v>7.0458650621945229E-2</c:v>
                </c:pt>
              </c:numCache>
            </c:numRef>
          </c:val>
          <c:smooth val="0"/>
        </c:ser>
        <c:ser>
          <c:idx val="8"/>
          <c:order val="8"/>
          <c:tx>
            <c:strRef>
              <c:f>Esstacionalidad!$K$4</c:f>
              <c:strCache>
                <c:ptCount val="1"/>
                <c:pt idx="0">
                  <c:v>Honduras</c:v>
                </c:pt>
              </c:strCache>
            </c:strRef>
          </c:tx>
          <c:spPr>
            <a:ln w="34925" cap="rnd">
              <a:solidFill>
                <a:schemeClr val="accent3">
                  <a:lumMod val="60000"/>
                </a:schemeClr>
              </a:solidFill>
              <a:round/>
            </a:ln>
            <a:effectLst/>
          </c:spPr>
          <c:marker>
            <c:symbol val="none"/>
          </c:marker>
          <c:cat>
            <c:strRef>
              <c:f>Esstacionalidad!$B$5:$B$16</c:f>
              <c:strCache>
                <c:ptCount val="12"/>
                <c:pt idx="0">
                  <c:v>Enero</c:v>
                </c:pt>
                <c:pt idx="1">
                  <c:v>Febrero</c:v>
                </c:pt>
                <c:pt idx="2">
                  <c:v>Marzo</c:v>
                </c:pt>
                <c:pt idx="3">
                  <c:v>Abril</c:v>
                </c:pt>
                <c:pt idx="4">
                  <c:v>Mayo</c:v>
                </c:pt>
                <c:pt idx="5">
                  <c:v>Junio</c:v>
                </c:pt>
                <c:pt idx="6">
                  <c:v>Julio</c:v>
                </c:pt>
                <c:pt idx="7">
                  <c:v>Agosto</c:v>
                </c:pt>
                <c:pt idx="8">
                  <c:v>Septiembre</c:v>
                </c:pt>
                <c:pt idx="9">
                  <c:v>Octubre</c:v>
                </c:pt>
                <c:pt idx="10">
                  <c:v>Noviembre</c:v>
                </c:pt>
                <c:pt idx="11">
                  <c:v>Diciembre</c:v>
                </c:pt>
              </c:strCache>
            </c:strRef>
          </c:cat>
          <c:val>
            <c:numRef>
              <c:f>Esstacionalidad!$K$5:$K$16</c:f>
              <c:numCache>
                <c:formatCode>0.00</c:formatCode>
                <c:ptCount val="12"/>
                <c:pt idx="0">
                  <c:v>1.8965762182128143E-2</c:v>
                </c:pt>
                <c:pt idx="1">
                  <c:v>5.8104844438130424E-2</c:v>
                </c:pt>
                <c:pt idx="2">
                  <c:v>7.9343656769427492E-2</c:v>
                </c:pt>
                <c:pt idx="3">
                  <c:v>5.3984941042761761E-2</c:v>
                </c:pt>
                <c:pt idx="4">
                  <c:v>9.021167779514136E-2</c:v>
                </c:pt>
                <c:pt idx="5">
                  <c:v>9.4686745276317666E-2</c:v>
                </c:pt>
                <c:pt idx="6">
                  <c:v>6.5444902211488368E-2</c:v>
                </c:pt>
                <c:pt idx="7">
                  <c:v>8.5452479045318941E-2</c:v>
                </c:pt>
                <c:pt idx="8">
                  <c:v>8.5263058199554875E-2</c:v>
                </c:pt>
                <c:pt idx="9">
                  <c:v>7.8870104655017301E-2</c:v>
                </c:pt>
                <c:pt idx="10">
                  <c:v>9.4355258796230537E-2</c:v>
                </c:pt>
                <c:pt idx="11">
                  <c:v>0.19548231282852679</c:v>
                </c:pt>
              </c:numCache>
            </c:numRef>
          </c:val>
          <c:smooth val="0"/>
        </c:ser>
        <c:ser>
          <c:idx val="9"/>
          <c:order val="9"/>
          <c:tx>
            <c:strRef>
              <c:f>Esstacionalidad!$L$4</c:f>
              <c:strCache>
                <c:ptCount val="1"/>
                <c:pt idx="0">
                  <c:v>Nicaragua</c:v>
                </c:pt>
              </c:strCache>
            </c:strRef>
          </c:tx>
          <c:spPr>
            <a:ln w="12700" cap="rnd">
              <a:solidFill>
                <a:schemeClr val="accent4">
                  <a:lumMod val="60000"/>
                </a:schemeClr>
              </a:solidFill>
              <a:round/>
            </a:ln>
            <a:effectLst/>
          </c:spPr>
          <c:marker>
            <c:symbol val="none"/>
          </c:marker>
          <c:cat>
            <c:strRef>
              <c:f>Esstacionalidad!$B$5:$B$16</c:f>
              <c:strCache>
                <c:ptCount val="12"/>
                <c:pt idx="0">
                  <c:v>Enero</c:v>
                </c:pt>
                <c:pt idx="1">
                  <c:v>Febrero</c:v>
                </c:pt>
                <c:pt idx="2">
                  <c:v>Marzo</c:v>
                </c:pt>
                <c:pt idx="3">
                  <c:v>Abril</c:v>
                </c:pt>
                <c:pt idx="4">
                  <c:v>Mayo</c:v>
                </c:pt>
                <c:pt idx="5">
                  <c:v>Junio</c:v>
                </c:pt>
                <c:pt idx="6">
                  <c:v>Julio</c:v>
                </c:pt>
                <c:pt idx="7">
                  <c:v>Agosto</c:v>
                </c:pt>
                <c:pt idx="8">
                  <c:v>Septiembre</c:v>
                </c:pt>
                <c:pt idx="9">
                  <c:v>Octubre</c:v>
                </c:pt>
                <c:pt idx="10">
                  <c:v>Noviembre</c:v>
                </c:pt>
                <c:pt idx="11">
                  <c:v>Diciembre</c:v>
                </c:pt>
              </c:strCache>
            </c:strRef>
          </c:cat>
          <c:val>
            <c:numRef>
              <c:f>Esstacionalidad!$L$5:$L$16</c:f>
              <c:numCache>
                <c:formatCode>0.00</c:formatCode>
                <c:ptCount val="12"/>
                <c:pt idx="0">
                  <c:v>6.2228771330819381E-2</c:v>
                </c:pt>
                <c:pt idx="1">
                  <c:v>0.10353074714039219</c:v>
                </c:pt>
                <c:pt idx="2">
                  <c:v>9.9700685287712268E-2</c:v>
                </c:pt>
                <c:pt idx="3">
                  <c:v>6.4908877272563337E-2</c:v>
                </c:pt>
                <c:pt idx="4">
                  <c:v>5.0047474483140474E-2</c:v>
                </c:pt>
                <c:pt idx="5">
                  <c:v>8.0395130734862721E-2</c:v>
                </c:pt>
                <c:pt idx="6">
                  <c:v>9.5738201362374001E-2</c:v>
                </c:pt>
                <c:pt idx="7">
                  <c:v>6.2225244565018323E-2</c:v>
                </c:pt>
                <c:pt idx="8">
                  <c:v>6.4268572437205143E-2</c:v>
                </c:pt>
                <c:pt idx="9">
                  <c:v>7.4605397975983367E-2</c:v>
                </c:pt>
                <c:pt idx="10">
                  <c:v>0.11178989576050176</c:v>
                </c:pt>
                <c:pt idx="11">
                  <c:v>0.13056100164942699</c:v>
                </c:pt>
              </c:numCache>
            </c:numRef>
          </c:val>
          <c:smooth val="0"/>
        </c:ser>
        <c:ser>
          <c:idx val="10"/>
          <c:order val="10"/>
          <c:tx>
            <c:strRef>
              <c:f>Esstacionalidad!$M$4</c:f>
              <c:strCache>
                <c:ptCount val="1"/>
                <c:pt idx="0">
                  <c:v>Panama</c:v>
                </c:pt>
              </c:strCache>
            </c:strRef>
          </c:tx>
          <c:spPr>
            <a:ln w="12700" cap="rnd">
              <a:solidFill>
                <a:schemeClr val="accent5">
                  <a:lumMod val="60000"/>
                </a:schemeClr>
              </a:solidFill>
              <a:round/>
            </a:ln>
            <a:effectLst/>
          </c:spPr>
          <c:marker>
            <c:symbol val="none"/>
          </c:marker>
          <c:cat>
            <c:strRef>
              <c:f>Esstacionalidad!$B$5:$B$16</c:f>
              <c:strCache>
                <c:ptCount val="12"/>
                <c:pt idx="0">
                  <c:v>Enero</c:v>
                </c:pt>
                <c:pt idx="1">
                  <c:v>Febrero</c:v>
                </c:pt>
                <c:pt idx="2">
                  <c:v>Marzo</c:v>
                </c:pt>
                <c:pt idx="3">
                  <c:v>Abril</c:v>
                </c:pt>
                <c:pt idx="4">
                  <c:v>Mayo</c:v>
                </c:pt>
                <c:pt idx="5">
                  <c:v>Junio</c:v>
                </c:pt>
                <c:pt idx="6">
                  <c:v>Julio</c:v>
                </c:pt>
                <c:pt idx="7">
                  <c:v>Agosto</c:v>
                </c:pt>
                <c:pt idx="8">
                  <c:v>Septiembre</c:v>
                </c:pt>
                <c:pt idx="9">
                  <c:v>Octubre</c:v>
                </c:pt>
                <c:pt idx="10">
                  <c:v>Noviembre</c:v>
                </c:pt>
                <c:pt idx="11">
                  <c:v>Diciembre</c:v>
                </c:pt>
              </c:strCache>
            </c:strRef>
          </c:cat>
          <c:val>
            <c:numRef>
              <c:f>Esstacionalidad!$M$5:$M$16</c:f>
              <c:numCache>
                <c:formatCode>0.00</c:formatCode>
                <c:ptCount val="12"/>
                <c:pt idx="0">
                  <c:v>8.1046191230392042E-2</c:v>
                </c:pt>
                <c:pt idx="1">
                  <c:v>6.0272070469289014E-2</c:v>
                </c:pt>
                <c:pt idx="2">
                  <c:v>0.11604217743160269</c:v>
                </c:pt>
                <c:pt idx="3">
                  <c:v>0.10637651602265084</c:v>
                </c:pt>
                <c:pt idx="4">
                  <c:v>6.9015642967173635E-2</c:v>
                </c:pt>
                <c:pt idx="5">
                  <c:v>6.5739515306675919E-2</c:v>
                </c:pt>
                <c:pt idx="6">
                  <c:v>0.10406586969256469</c:v>
                </c:pt>
                <c:pt idx="7">
                  <c:v>7.0024516716929552E-2</c:v>
                </c:pt>
                <c:pt idx="8">
                  <c:v>0.10617040203076522</c:v>
                </c:pt>
                <c:pt idx="9">
                  <c:v>6.7410123451433032E-2</c:v>
                </c:pt>
                <c:pt idx="10">
                  <c:v>7.3246403853246836E-2</c:v>
                </c:pt>
                <c:pt idx="11">
                  <c:v>8.059057082727647E-2</c:v>
                </c:pt>
              </c:numCache>
            </c:numRef>
          </c:val>
          <c:smooth val="0"/>
        </c:ser>
        <c:ser>
          <c:idx val="11"/>
          <c:order val="11"/>
          <c:tx>
            <c:strRef>
              <c:f>Esstacionalidad!$N$4</c:f>
              <c:strCache>
                <c:ptCount val="1"/>
                <c:pt idx="0">
                  <c:v>Paraguay</c:v>
                </c:pt>
              </c:strCache>
            </c:strRef>
          </c:tx>
          <c:spPr>
            <a:ln w="34925" cap="rnd">
              <a:solidFill>
                <a:schemeClr val="accent6">
                  <a:lumMod val="60000"/>
                </a:schemeClr>
              </a:solidFill>
              <a:round/>
            </a:ln>
            <a:effectLst/>
          </c:spPr>
          <c:marker>
            <c:symbol val="none"/>
          </c:marker>
          <c:cat>
            <c:strRef>
              <c:f>Esstacionalidad!$B$5:$B$16</c:f>
              <c:strCache>
                <c:ptCount val="12"/>
                <c:pt idx="0">
                  <c:v>Enero</c:v>
                </c:pt>
                <c:pt idx="1">
                  <c:v>Febrero</c:v>
                </c:pt>
                <c:pt idx="2">
                  <c:v>Marzo</c:v>
                </c:pt>
                <c:pt idx="3">
                  <c:v>Abril</c:v>
                </c:pt>
                <c:pt idx="4">
                  <c:v>Mayo</c:v>
                </c:pt>
                <c:pt idx="5">
                  <c:v>Junio</c:v>
                </c:pt>
                <c:pt idx="6">
                  <c:v>Julio</c:v>
                </c:pt>
                <c:pt idx="7">
                  <c:v>Agosto</c:v>
                </c:pt>
                <c:pt idx="8">
                  <c:v>Septiembre</c:v>
                </c:pt>
                <c:pt idx="9">
                  <c:v>Octubre</c:v>
                </c:pt>
                <c:pt idx="10">
                  <c:v>Noviembre</c:v>
                </c:pt>
                <c:pt idx="11">
                  <c:v>Diciembre</c:v>
                </c:pt>
              </c:strCache>
            </c:strRef>
          </c:cat>
          <c:val>
            <c:numRef>
              <c:f>Esstacionalidad!$N$5:$N$16</c:f>
              <c:numCache>
                <c:formatCode>0.00</c:formatCode>
                <c:ptCount val="12"/>
                <c:pt idx="0">
                  <c:v>3.2083559812287124E-2</c:v>
                </c:pt>
                <c:pt idx="1">
                  <c:v>6.673240890205058E-2</c:v>
                </c:pt>
                <c:pt idx="2">
                  <c:v>8.4885681367153645E-2</c:v>
                </c:pt>
                <c:pt idx="3">
                  <c:v>6.6201458695648308E-2</c:v>
                </c:pt>
                <c:pt idx="4">
                  <c:v>7.4847168646739806E-2</c:v>
                </c:pt>
                <c:pt idx="5">
                  <c:v>7.8646092038033952E-2</c:v>
                </c:pt>
                <c:pt idx="6">
                  <c:v>8.970737207311473E-2</c:v>
                </c:pt>
                <c:pt idx="7">
                  <c:v>8.7890130968174079E-2</c:v>
                </c:pt>
                <c:pt idx="8">
                  <c:v>9.5472810679480685E-2</c:v>
                </c:pt>
                <c:pt idx="9">
                  <c:v>7.9609971400997778E-2</c:v>
                </c:pt>
                <c:pt idx="10">
                  <c:v>7.7953336913173008E-2</c:v>
                </c:pt>
                <c:pt idx="11">
                  <c:v>0.16597004274032756</c:v>
                </c:pt>
              </c:numCache>
            </c:numRef>
          </c:val>
          <c:smooth val="0"/>
        </c:ser>
        <c:ser>
          <c:idx val="12"/>
          <c:order val="12"/>
          <c:tx>
            <c:strRef>
              <c:f>Esstacionalidad!$O$4</c:f>
              <c:strCache>
                <c:ptCount val="1"/>
                <c:pt idx="0">
                  <c:v>Peru</c:v>
                </c:pt>
              </c:strCache>
            </c:strRef>
          </c:tx>
          <c:spPr>
            <a:ln w="34925" cap="rnd">
              <a:solidFill>
                <a:schemeClr val="accent1">
                  <a:lumMod val="80000"/>
                  <a:lumOff val="20000"/>
                </a:schemeClr>
              </a:solidFill>
              <a:round/>
            </a:ln>
            <a:effectLst/>
          </c:spPr>
          <c:marker>
            <c:symbol val="none"/>
          </c:marker>
          <c:cat>
            <c:strRef>
              <c:f>Esstacionalidad!$B$5:$B$16</c:f>
              <c:strCache>
                <c:ptCount val="12"/>
                <c:pt idx="0">
                  <c:v>Enero</c:v>
                </c:pt>
                <c:pt idx="1">
                  <c:v>Febrero</c:v>
                </c:pt>
                <c:pt idx="2">
                  <c:v>Marzo</c:v>
                </c:pt>
                <c:pt idx="3">
                  <c:v>Abril</c:v>
                </c:pt>
                <c:pt idx="4">
                  <c:v>Mayo</c:v>
                </c:pt>
                <c:pt idx="5">
                  <c:v>Junio</c:v>
                </c:pt>
                <c:pt idx="6">
                  <c:v>Julio</c:v>
                </c:pt>
                <c:pt idx="7">
                  <c:v>Agosto</c:v>
                </c:pt>
                <c:pt idx="8">
                  <c:v>Septiembre</c:v>
                </c:pt>
                <c:pt idx="9">
                  <c:v>Octubre</c:v>
                </c:pt>
                <c:pt idx="10">
                  <c:v>Noviembre</c:v>
                </c:pt>
                <c:pt idx="11">
                  <c:v>Diciembre</c:v>
                </c:pt>
              </c:strCache>
            </c:strRef>
          </c:cat>
          <c:val>
            <c:numRef>
              <c:f>Esstacionalidad!$O$5:$O$16</c:f>
              <c:numCache>
                <c:formatCode>0.00</c:formatCode>
                <c:ptCount val="12"/>
                <c:pt idx="0">
                  <c:v>4.9997148234757316E-2</c:v>
                </c:pt>
                <c:pt idx="1">
                  <c:v>8.1731591855358471E-2</c:v>
                </c:pt>
                <c:pt idx="2">
                  <c:v>7.4522329321850225E-2</c:v>
                </c:pt>
                <c:pt idx="3">
                  <c:v>7.5138310614270232E-2</c:v>
                </c:pt>
                <c:pt idx="4">
                  <c:v>7.4750470541265046E-2</c:v>
                </c:pt>
                <c:pt idx="5">
                  <c:v>7.7841784064335826E-2</c:v>
                </c:pt>
                <c:pt idx="6">
                  <c:v>8.3647978098442932E-2</c:v>
                </c:pt>
                <c:pt idx="7">
                  <c:v>8.9134774425369309E-2</c:v>
                </c:pt>
                <c:pt idx="8">
                  <c:v>8.5427479609878509E-2</c:v>
                </c:pt>
                <c:pt idx="9">
                  <c:v>8.3454058061940339E-2</c:v>
                </c:pt>
                <c:pt idx="10">
                  <c:v>8.1891290708948836E-2</c:v>
                </c:pt>
                <c:pt idx="11">
                  <c:v>0.14247419152455371</c:v>
                </c:pt>
              </c:numCache>
            </c:numRef>
          </c:val>
          <c:smooth val="0"/>
        </c:ser>
        <c:ser>
          <c:idx val="13"/>
          <c:order val="13"/>
          <c:tx>
            <c:strRef>
              <c:f>Esstacionalidad!$P$4</c:f>
              <c:strCache>
                <c:ptCount val="1"/>
                <c:pt idx="0">
                  <c:v>Rep Dom</c:v>
                </c:pt>
              </c:strCache>
            </c:strRef>
          </c:tx>
          <c:spPr>
            <a:ln w="12700" cap="rnd">
              <a:solidFill>
                <a:schemeClr val="accent2">
                  <a:lumMod val="80000"/>
                  <a:lumOff val="20000"/>
                </a:schemeClr>
              </a:solidFill>
              <a:round/>
            </a:ln>
            <a:effectLst/>
          </c:spPr>
          <c:marker>
            <c:symbol val="none"/>
          </c:marker>
          <c:cat>
            <c:strRef>
              <c:f>Esstacionalidad!$B$5:$B$16</c:f>
              <c:strCache>
                <c:ptCount val="12"/>
                <c:pt idx="0">
                  <c:v>Enero</c:v>
                </c:pt>
                <c:pt idx="1">
                  <c:v>Febrero</c:v>
                </c:pt>
                <c:pt idx="2">
                  <c:v>Marzo</c:v>
                </c:pt>
                <c:pt idx="3">
                  <c:v>Abril</c:v>
                </c:pt>
                <c:pt idx="4">
                  <c:v>Mayo</c:v>
                </c:pt>
                <c:pt idx="5">
                  <c:v>Junio</c:v>
                </c:pt>
                <c:pt idx="6">
                  <c:v>Julio</c:v>
                </c:pt>
                <c:pt idx="7">
                  <c:v>Agosto</c:v>
                </c:pt>
                <c:pt idx="8">
                  <c:v>Septiembre</c:v>
                </c:pt>
                <c:pt idx="9">
                  <c:v>Octubre</c:v>
                </c:pt>
                <c:pt idx="10">
                  <c:v>Noviembre</c:v>
                </c:pt>
                <c:pt idx="11">
                  <c:v>Diciembre</c:v>
                </c:pt>
              </c:strCache>
            </c:strRef>
          </c:cat>
          <c:val>
            <c:numRef>
              <c:f>Esstacionalidad!$P$5:$P$16</c:f>
              <c:numCache>
                <c:formatCode>0.00</c:formatCode>
                <c:ptCount val="12"/>
                <c:pt idx="0">
                  <c:v>4.9747928418470151E-2</c:v>
                </c:pt>
                <c:pt idx="1">
                  <c:v>7.8695429625544572E-2</c:v>
                </c:pt>
                <c:pt idx="2">
                  <c:v>9.5850360941273763E-2</c:v>
                </c:pt>
                <c:pt idx="3">
                  <c:v>8.2863558106857971E-2</c:v>
                </c:pt>
                <c:pt idx="4">
                  <c:v>9.1308254238088568E-2</c:v>
                </c:pt>
                <c:pt idx="5">
                  <c:v>9.3124898977466813E-2</c:v>
                </c:pt>
                <c:pt idx="6">
                  <c:v>9.8549150234616412E-2</c:v>
                </c:pt>
                <c:pt idx="7">
                  <c:v>7.710874388365728E-2</c:v>
                </c:pt>
                <c:pt idx="8">
                  <c:v>7.5448852630625521E-2</c:v>
                </c:pt>
                <c:pt idx="9">
                  <c:v>7.8875375304020195E-2</c:v>
                </c:pt>
                <c:pt idx="10">
                  <c:v>6.9415963034087022E-2</c:v>
                </c:pt>
                <c:pt idx="11">
                  <c:v>0.10901148460529174</c:v>
                </c:pt>
              </c:numCache>
            </c:numRef>
          </c:val>
          <c:smooth val="0"/>
        </c:ser>
        <c:ser>
          <c:idx val="14"/>
          <c:order val="14"/>
          <c:tx>
            <c:strRef>
              <c:f>Esstacionalidad!$Q$4</c:f>
              <c:strCache>
                <c:ptCount val="1"/>
                <c:pt idx="0">
                  <c:v>Uruguay</c:v>
                </c:pt>
              </c:strCache>
            </c:strRef>
          </c:tx>
          <c:spPr>
            <a:ln w="12700" cap="rnd">
              <a:solidFill>
                <a:schemeClr val="accent3">
                  <a:lumMod val="80000"/>
                  <a:lumOff val="20000"/>
                </a:schemeClr>
              </a:solidFill>
              <a:round/>
            </a:ln>
            <a:effectLst/>
          </c:spPr>
          <c:marker>
            <c:symbol val="none"/>
          </c:marker>
          <c:cat>
            <c:strRef>
              <c:f>Esstacionalidad!$B$5:$B$16</c:f>
              <c:strCache>
                <c:ptCount val="12"/>
                <c:pt idx="0">
                  <c:v>Enero</c:v>
                </c:pt>
                <c:pt idx="1">
                  <c:v>Febrero</c:v>
                </c:pt>
                <c:pt idx="2">
                  <c:v>Marzo</c:v>
                </c:pt>
                <c:pt idx="3">
                  <c:v>Abril</c:v>
                </c:pt>
                <c:pt idx="4">
                  <c:v>Mayo</c:v>
                </c:pt>
                <c:pt idx="5">
                  <c:v>Junio</c:v>
                </c:pt>
                <c:pt idx="6">
                  <c:v>Julio</c:v>
                </c:pt>
                <c:pt idx="7">
                  <c:v>Agosto</c:v>
                </c:pt>
                <c:pt idx="8">
                  <c:v>Septiembre</c:v>
                </c:pt>
                <c:pt idx="9">
                  <c:v>Octubre</c:v>
                </c:pt>
                <c:pt idx="10">
                  <c:v>Noviembre</c:v>
                </c:pt>
                <c:pt idx="11">
                  <c:v>Diciembre</c:v>
                </c:pt>
              </c:strCache>
            </c:strRef>
          </c:cat>
          <c:val>
            <c:numRef>
              <c:f>Esstacionalidad!$Q$5:$Q$16</c:f>
              <c:numCache>
                <c:formatCode>0.00</c:formatCode>
                <c:ptCount val="12"/>
                <c:pt idx="0">
                  <c:v>6.900773572841791E-2</c:v>
                </c:pt>
                <c:pt idx="1">
                  <c:v>7.7535546446020731E-2</c:v>
                </c:pt>
                <c:pt idx="2">
                  <c:v>0.11681806265367127</c:v>
                </c:pt>
                <c:pt idx="3">
                  <c:v>5.9202867868828224E-2</c:v>
                </c:pt>
                <c:pt idx="4">
                  <c:v>5.7874007312636429E-2</c:v>
                </c:pt>
                <c:pt idx="5">
                  <c:v>9.7794812037071438E-2</c:v>
                </c:pt>
                <c:pt idx="6">
                  <c:v>7.6377843120375627E-2</c:v>
                </c:pt>
                <c:pt idx="7">
                  <c:v>8.080331490487834E-2</c:v>
                </c:pt>
                <c:pt idx="8">
                  <c:v>8.4499928134303862E-2</c:v>
                </c:pt>
                <c:pt idx="9">
                  <c:v>9.7046340058815156E-2</c:v>
                </c:pt>
                <c:pt idx="10">
                  <c:v>6.3494497358105417E-2</c:v>
                </c:pt>
                <c:pt idx="11">
                  <c:v>0.1195450443768756</c:v>
                </c:pt>
              </c:numCache>
            </c:numRef>
          </c:val>
          <c:smooth val="0"/>
        </c:ser>
        <c:dLbls>
          <c:showLegendKey val="0"/>
          <c:showVal val="0"/>
          <c:showCatName val="0"/>
          <c:showSerName val="0"/>
          <c:showPercent val="0"/>
          <c:showBubbleSize val="0"/>
        </c:dLbls>
        <c:marker val="1"/>
        <c:smooth val="0"/>
        <c:axId val="34437760"/>
        <c:axId val="34447744"/>
      </c:lineChart>
      <c:catAx>
        <c:axId val="34437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s-PY"/>
          </a:p>
        </c:txPr>
        <c:crossAx val="34447744"/>
        <c:crosses val="autoZero"/>
        <c:auto val="1"/>
        <c:lblAlgn val="ctr"/>
        <c:lblOffset val="100"/>
        <c:noMultiLvlLbl val="0"/>
      </c:catAx>
      <c:valAx>
        <c:axId val="34447744"/>
        <c:scaling>
          <c:orientation val="minMax"/>
          <c:max val="0.26"/>
          <c:min val="1.0000000000000002E-2"/>
        </c:scaling>
        <c:delete val="0"/>
        <c:axPos val="l"/>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s-PY"/>
          </a:p>
        </c:txPr>
        <c:crossAx val="34437760"/>
        <c:crosses val="autoZero"/>
        <c:crossBetween val="between"/>
      </c:valAx>
      <c:spPr>
        <a:noFill/>
        <a:ln>
          <a:noFill/>
        </a:ln>
        <a:effectLst/>
      </c:spPr>
    </c:plotArea>
    <c:legend>
      <c:legendPos val="b"/>
      <c:layout>
        <c:manualLayout>
          <c:xMode val="edge"/>
          <c:yMode val="edge"/>
          <c:x val="0.17012641165157069"/>
          <c:y val="9.1019298791279957E-2"/>
          <c:w val="0.63890421173988765"/>
          <c:h val="0.29041150633046836"/>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s-PY"/>
        </a:p>
      </c:txPr>
    </c:legend>
    <c:plotVisOnly val="1"/>
    <c:dispBlanksAs val="gap"/>
    <c:showDLblsOverMax val="0"/>
  </c:chart>
  <c:spPr>
    <a:noFill/>
    <a:ln>
      <a:noFill/>
    </a:ln>
    <a:effectLst/>
  </c:spPr>
  <c:txPr>
    <a:bodyPr/>
    <a:lstStyle/>
    <a:p>
      <a:pPr>
        <a:defRPr/>
      </a:pPr>
      <a:endParaRPr lang="es-PY"/>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PY"/>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1254726633747E-2"/>
          <c:y val="1.3775759339805039E-2"/>
          <c:w val="0.9385650180824171"/>
          <c:h val="0.8874647295235305"/>
        </c:manualLayout>
      </c:layout>
      <c:barChart>
        <c:barDir val="col"/>
        <c:grouping val="clustered"/>
        <c:varyColors val="0"/>
        <c:ser>
          <c:idx val="0"/>
          <c:order val="0"/>
          <c:tx>
            <c:strRef>
              <c:f>Flotante!$B$5</c:f>
              <c:strCache>
                <c:ptCount val="1"/>
                <c:pt idx="0">
                  <c:v>Enero</c:v>
                </c:pt>
              </c:strCache>
            </c:strRef>
          </c:tx>
          <c:spPr>
            <a:solidFill>
              <a:schemeClr val="accent1"/>
            </a:solidFill>
            <a:ln>
              <a:noFill/>
            </a:ln>
            <a:effectLst/>
          </c:spPr>
          <c:invertIfNegative val="0"/>
          <c:cat>
            <c:strRef>
              <c:f>Flotante!$C$4:$N$4</c:f>
              <c:strCache>
                <c:ptCount val="12"/>
                <c:pt idx="0">
                  <c:v>Bolivia</c:v>
                </c:pt>
                <c:pt idx="1">
                  <c:v>Chile</c:v>
                </c:pt>
                <c:pt idx="2">
                  <c:v>Colombia</c:v>
                </c:pt>
                <c:pt idx="3">
                  <c:v>Costa Rica</c:v>
                </c:pt>
                <c:pt idx="4">
                  <c:v>Ecuador</c:v>
                </c:pt>
                <c:pt idx="5">
                  <c:v>El Salvador</c:v>
                </c:pt>
                <c:pt idx="6">
                  <c:v>Guatemala</c:v>
                </c:pt>
                <c:pt idx="7">
                  <c:v>Honduras</c:v>
                </c:pt>
                <c:pt idx="8">
                  <c:v>Nicaragua</c:v>
                </c:pt>
                <c:pt idx="9">
                  <c:v>Paraguay</c:v>
                </c:pt>
                <c:pt idx="10">
                  <c:v>Peru</c:v>
                </c:pt>
                <c:pt idx="11">
                  <c:v>Rep Dom</c:v>
                </c:pt>
              </c:strCache>
            </c:strRef>
          </c:cat>
          <c:val>
            <c:numRef>
              <c:f>Flotante!$C$5:$N$5</c:f>
              <c:numCache>
                <c:formatCode>0.0</c:formatCode>
                <c:ptCount val="12"/>
                <c:pt idx="0">
                  <c:v>0.76529892196659011</c:v>
                </c:pt>
                <c:pt idx="1">
                  <c:v>8.9628305639763151E-2</c:v>
                </c:pt>
                <c:pt idx="2">
                  <c:v>-0.12903947221290396</c:v>
                </c:pt>
                <c:pt idx="3">
                  <c:v>0.14955736246645918</c:v>
                </c:pt>
                <c:pt idx="4">
                  <c:v>0.22585008048590249</c:v>
                </c:pt>
                <c:pt idx="5">
                  <c:v>3.3685609256386577E-2</c:v>
                </c:pt>
                <c:pt idx="6">
                  <c:v>7.8041858815182698E-3</c:v>
                </c:pt>
                <c:pt idx="7">
                  <c:v>0.51069028711056808</c:v>
                </c:pt>
                <c:pt idx="8">
                  <c:v>0.31619917433796724</c:v>
                </c:pt>
                <c:pt idx="9">
                  <c:v>0.44364862618442613</c:v>
                </c:pt>
                <c:pt idx="10">
                  <c:v>0.22974160660924592</c:v>
                </c:pt>
                <c:pt idx="11">
                  <c:v>9.6512211379312929E-2</c:v>
                </c:pt>
              </c:numCache>
            </c:numRef>
          </c:val>
        </c:ser>
        <c:ser>
          <c:idx val="1"/>
          <c:order val="1"/>
          <c:tx>
            <c:strRef>
              <c:f>Flotante!$B$6</c:f>
              <c:strCache>
                <c:ptCount val="1"/>
                <c:pt idx="0">
                  <c:v>Febrero</c:v>
                </c:pt>
              </c:strCache>
            </c:strRef>
          </c:tx>
          <c:spPr>
            <a:solidFill>
              <a:schemeClr val="accent2"/>
            </a:solidFill>
            <a:ln>
              <a:noFill/>
            </a:ln>
            <a:effectLst/>
          </c:spPr>
          <c:invertIfNegative val="0"/>
          <c:cat>
            <c:strRef>
              <c:f>Flotante!$C$4:$N$4</c:f>
              <c:strCache>
                <c:ptCount val="12"/>
                <c:pt idx="0">
                  <c:v>Bolivia</c:v>
                </c:pt>
                <c:pt idx="1">
                  <c:v>Chile</c:v>
                </c:pt>
                <c:pt idx="2">
                  <c:v>Colombia</c:v>
                </c:pt>
                <c:pt idx="3">
                  <c:v>Costa Rica</c:v>
                </c:pt>
                <c:pt idx="4">
                  <c:v>Ecuador</c:v>
                </c:pt>
                <c:pt idx="5">
                  <c:v>El Salvador</c:v>
                </c:pt>
                <c:pt idx="6">
                  <c:v>Guatemala</c:v>
                </c:pt>
                <c:pt idx="7">
                  <c:v>Honduras</c:v>
                </c:pt>
                <c:pt idx="8">
                  <c:v>Nicaragua</c:v>
                </c:pt>
                <c:pt idx="9">
                  <c:v>Paraguay</c:v>
                </c:pt>
                <c:pt idx="10">
                  <c:v>Peru</c:v>
                </c:pt>
                <c:pt idx="11">
                  <c:v>Rep Dom</c:v>
                </c:pt>
              </c:strCache>
            </c:strRef>
          </c:cat>
          <c:val>
            <c:numRef>
              <c:f>Flotante!$C$6:$N$6</c:f>
              <c:numCache>
                <c:formatCode>0.0</c:formatCode>
                <c:ptCount val="12"/>
                <c:pt idx="0">
                  <c:v>0.67724420540402097</c:v>
                </c:pt>
                <c:pt idx="1">
                  <c:v>1.3155892456630895E-2</c:v>
                </c:pt>
                <c:pt idx="2">
                  <c:v>-0.13863249939276173</c:v>
                </c:pt>
                <c:pt idx="3">
                  <c:v>0.20000000393882075</c:v>
                </c:pt>
                <c:pt idx="4">
                  <c:v>9.5199424242129529E-2</c:v>
                </c:pt>
                <c:pt idx="5">
                  <c:v>5.1999299016485999E-2</c:v>
                </c:pt>
                <c:pt idx="6">
                  <c:v>6.005116272347559E-2</c:v>
                </c:pt>
                <c:pt idx="7">
                  <c:v>8.0554514799550295E-2</c:v>
                </c:pt>
                <c:pt idx="8">
                  <c:v>-0.2028181109082598</c:v>
                </c:pt>
                <c:pt idx="9">
                  <c:v>0.16680124976328622</c:v>
                </c:pt>
                <c:pt idx="10">
                  <c:v>0.22839831401475236</c:v>
                </c:pt>
                <c:pt idx="11">
                  <c:v>8.6761837654962967E-2</c:v>
                </c:pt>
              </c:numCache>
            </c:numRef>
          </c:val>
        </c:ser>
        <c:ser>
          <c:idx val="2"/>
          <c:order val="2"/>
          <c:tx>
            <c:strRef>
              <c:f>Flotante!$B$7</c:f>
              <c:strCache>
                <c:ptCount val="1"/>
                <c:pt idx="0">
                  <c:v>Marzo</c:v>
                </c:pt>
              </c:strCache>
            </c:strRef>
          </c:tx>
          <c:spPr>
            <a:solidFill>
              <a:schemeClr val="accent3"/>
            </a:solidFill>
            <a:ln>
              <a:noFill/>
            </a:ln>
            <a:effectLst/>
          </c:spPr>
          <c:invertIfNegative val="0"/>
          <c:cat>
            <c:strRef>
              <c:f>Flotante!$C$4:$N$4</c:f>
              <c:strCache>
                <c:ptCount val="12"/>
                <c:pt idx="0">
                  <c:v>Bolivia</c:v>
                </c:pt>
                <c:pt idx="1">
                  <c:v>Chile</c:v>
                </c:pt>
                <c:pt idx="2">
                  <c:v>Colombia</c:v>
                </c:pt>
                <c:pt idx="3">
                  <c:v>Costa Rica</c:v>
                </c:pt>
                <c:pt idx="4">
                  <c:v>Ecuador</c:v>
                </c:pt>
                <c:pt idx="5">
                  <c:v>El Salvador</c:v>
                </c:pt>
                <c:pt idx="6">
                  <c:v>Guatemala</c:v>
                </c:pt>
                <c:pt idx="7">
                  <c:v>Honduras</c:v>
                </c:pt>
                <c:pt idx="8">
                  <c:v>Nicaragua</c:v>
                </c:pt>
                <c:pt idx="9">
                  <c:v>Paraguay</c:v>
                </c:pt>
                <c:pt idx="10">
                  <c:v>Peru</c:v>
                </c:pt>
                <c:pt idx="11">
                  <c:v>Rep Dom</c:v>
                </c:pt>
              </c:strCache>
            </c:strRef>
          </c:cat>
          <c:val>
            <c:numRef>
              <c:f>Flotante!$C$7:$N$7</c:f>
              <c:numCache>
                <c:formatCode>0.0</c:formatCode>
                <c:ptCount val="12"/>
                <c:pt idx="0">
                  <c:v>0.75342950097945005</c:v>
                </c:pt>
                <c:pt idx="1">
                  <c:v>2.0355051478734943E-2</c:v>
                </c:pt>
                <c:pt idx="2">
                  <c:v>4.7789993269015035E-2</c:v>
                </c:pt>
                <c:pt idx="3">
                  <c:v>0.21656161126971277</c:v>
                </c:pt>
                <c:pt idx="4">
                  <c:v>4.4971066409479198E-2</c:v>
                </c:pt>
                <c:pt idx="5">
                  <c:v>-1.291450316168326E-2</c:v>
                </c:pt>
                <c:pt idx="6">
                  <c:v>5.2429582165264985E-2</c:v>
                </c:pt>
                <c:pt idx="7">
                  <c:v>0.1047288271440021</c:v>
                </c:pt>
                <c:pt idx="8">
                  <c:v>3.3991549247101474E-2</c:v>
                </c:pt>
                <c:pt idx="9">
                  <c:v>2.5203228378529268E-2</c:v>
                </c:pt>
                <c:pt idx="10">
                  <c:v>0.25504501707544242</c:v>
                </c:pt>
                <c:pt idx="11">
                  <c:v>0.16533673203654592</c:v>
                </c:pt>
              </c:numCache>
            </c:numRef>
          </c:val>
        </c:ser>
        <c:ser>
          <c:idx val="3"/>
          <c:order val="3"/>
          <c:tx>
            <c:strRef>
              <c:f>Flotante!$B$8</c:f>
              <c:strCache>
                <c:ptCount val="1"/>
                <c:pt idx="0">
                  <c:v>Abril</c:v>
                </c:pt>
              </c:strCache>
            </c:strRef>
          </c:tx>
          <c:spPr>
            <a:solidFill>
              <a:schemeClr val="accent4"/>
            </a:solidFill>
            <a:ln>
              <a:noFill/>
            </a:ln>
            <a:effectLst/>
          </c:spPr>
          <c:invertIfNegative val="0"/>
          <c:cat>
            <c:strRef>
              <c:f>Flotante!$C$4:$N$4</c:f>
              <c:strCache>
                <c:ptCount val="12"/>
                <c:pt idx="0">
                  <c:v>Bolivia</c:v>
                </c:pt>
                <c:pt idx="1">
                  <c:v>Chile</c:v>
                </c:pt>
                <c:pt idx="2">
                  <c:v>Colombia</c:v>
                </c:pt>
                <c:pt idx="3">
                  <c:v>Costa Rica</c:v>
                </c:pt>
                <c:pt idx="4">
                  <c:v>Ecuador</c:v>
                </c:pt>
                <c:pt idx="5">
                  <c:v>El Salvador</c:v>
                </c:pt>
                <c:pt idx="6">
                  <c:v>Guatemala</c:v>
                </c:pt>
                <c:pt idx="7">
                  <c:v>Honduras</c:v>
                </c:pt>
                <c:pt idx="8">
                  <c:v>Nicaragua</c:v>
                </c:pt>
                <c:pt idx="9">
                  <c:v>Paraguay</c:v>
                </c:pt>
                <c:pt idx="10">
                  <c:v>Peru</c:v>
                </c:pt>
                <c:pt idx="11">
                  <c:v>Rep Dom</c:v>
                </c:pt>
              </c:strCache>
            </c:strRef>
          </c:cat>
          <c:val>
            <c:numRef>
              <c:f>Flotante!$C$8:$N$8</c:f>
              <c:numCache>
                <c:formatCode>0.0</c:formatCode>
                <c:ptCount val="12"/>
                <c:pt idx="0">
                  <c:v>0.31013041917600603</c:v>
                </c:pt>
                <c:pt idx="1">
                  <c:v>1.4499421197212869E-2</c:v>
                </c:pt>
                <c:pt idx="2">
                  <c:v>-2.5539340101522843E-2</c:v>
                </c:pt>
                <c:pt idx="3">
                  <c:v>0.21455819394081574</c:v>
                </c:pt>
                <c:pt idx="4">
                  <c:v>-2.4717837756119222E-2</c:v>
                </c:pt>
                <c:pt idx="5">
                  <c:v>4.5347225956901036E-2</c:v>
                </c:pt>
                <c:pt idx="6">
                  <c:v>0.10888118093087037</c:v>
                </c:pt>
                <c:pt idx="7">
                  <c:v>7.46753246753247E-2</c:v>
                </c:pt>
                <c:pt idx="8">
                  <c:v>9.5701273227090725E-2</c:v>
                </c:pt>
                <c:pt idx="9">
                  <c:v>0.14301334090918155</c:v>
                </c:pt>
                <c:pt idx="10">
                  <c:v>0.23250038801800404</c:v>
                </c:pt>
                <c:pt idx="11">
                  <c:v>-2.3773058803221697E-2</c:v>
                </c:pt>
              </c:numCache>
            </c:numRef>
          </c:val>
        </c:ser>
        <c:ser>
          <c:idx val="4"/>
          <c:order val="4"/>
          <c:tx>
            <c:strRef>
              <c:f>Flotante!$B$9</c:f>
              <c:strCache>
                <c:ptCount val="1"/>
                <c:pt idx="0">
                  <c:v>Mayo</c:v>
                </c:pt>
              </c:strCache>
            </c:strRef>
          </c:tx>
          <c:spPr>
            <a:solidFill>
              <a:schemeClr val="accent5"/>
            </a:solidFill>
            <a:ln>
              <a:noFill/>
            </a:ln>
            <a:effectLst/>
          </c:spPr>
          <c:invertIfNegative val="0"/>
          <c:cat>
            <c:strRef>
              <c:f>Flotante!$C$4:$N$4</c:f>
              <c:strCache>
                <c:ptCount val="12"/>
                <c:pt idx="0">
                  <c:v>Bolivia</c:v>
                </c:pt>
                <c:pt idx="1">
                  <c:v>Chile</c:v>
                </c:pt>
                <c:pt idx="2">
                  <c:v>Colombia</c:v>
                </c:pt>
                <c:pt idx="3">
                  <c:v>Costa Rica</c:v>
                </c:pt>
                <c:pt idx="4">
                  <c:v>Ecuador</c:v>
                </c:pt>
                <c:pt idx="5">
                  <c:v>El Salvador</c:v>
                </c:pt>
                <c:pt idx="6">
                  <c:v>Guatemala</c:v>
                </c:pt>
                <c:pt idx="7">
                  <c:v>Honduras</c:v>
                </c:pt>
                <c:pt idx="8">
                  <c:v>Nicaragua</c:v>
                </c:pt>
                <c:pt idx="9">
                  <c:v>Paraguay</c:v>
                </c:pt>
                <c:pt idx="10">
                  <c:v>Peru</c:v>
                </c:pt>
                <c:pt idx="11">
                  <c:v>Rep Dom</c:v>
                </c:pt>
              </c:strCache>
            </c:strRef>
          </c:cat>
          <c:val>
            <c:numRef>
              <c:f>Flotante!$C$9:$N$9</c:f>
              <c:numCache>
                <c:formatCode>0.0</c:formatCode>
                <c:ptCount val="12"/>
                <c:pt idx="0">
                  <c:v>0.17975921745673437</c:v>
                </c:pt>
                <c:pt idx="1">
                  <c:v>1.1455457511398023E-2</c:v>
                </c:pt>
                <c:pt idx="2">
                  <c:v>6.8776006909005261E-2</c:v>
                </c:pt>
                <c:pt idx="3">
                  <c:v>0.22944320181953717</c:v>
                </c:pt>
                <c:pt idx="4">
                  <c:v>-1.9372925510109627E-2</c:v>
                </c:pt>
                <c:pt idx="5">
                  <c:v>0.18806274078150795</c:v>
                </c:pt>
                <c:pt idx="6">
                  <c:v>3.9556198745779071E-2</c:v>
                </c:pt>
                <c:pt idx="7">
                  <c:v>4.8926610084872743E-2</c:v>
                </c:pt>
                <c:pt idx="8">
                  <c:v>1.0652789572782553E-2</c:v>
                </c:pt>
                <c:pt idx="9">
                  <c:v>5.1491356786274291E-2</c:v>
                </c:pt>
                <c:pt idx="10">
                  <c:v>0.23478655767484105</c:v>
                </c:pt>
                <c:pt idx="11">
                  <c:v>-6.7033251094076401E-2</c:v>
                </c:pt>
              </c:numCache>
            </c:numRef>
          </c:val>
        </c:ser>
        <c:ser>
          <c:idx val="5"/>
          <c:order val="5"/>
          <c:tx>
            <c:strRef>
              <c:f>Flotante!$B$10</c:f>
              <c:strCache>
                <c:ptCount val="1"/>
                <c:pt idx="0">
                  <c:v>Junio</c:v>
                </c:pt>
              </c:strCache>
            </c:strRef>
          </c:tx>
          <c:spPr>
            <a:solidFill>
              <a:schemeClr val="accent6"/>
            </a:solidFill>
            <a:ln>
              <a:noFill/>
            </a:ln>
            <a:effectLst/>
          </c:spPr>
          <c:invertIfNegative val="0"/>
          <c:cat>
            <c:strRef>
              <c:f>Flotante!$C$4:$N$4</c:f>
              <c:strCache>
                <c:ptCount val="12"/>
                <c:pt idx="0">
                  <c:v>Bolivia</c:v>
                </c:pt>
                <c:pt idx="1">
                  <c:v>Chile</c:v>
                </c:pt>
                <c:pt idx="2">
                  <c:v>Colombia</c:v>
                </c:pt>
                <c:pt idx="3">
                  <c:v>Costa Rica</c:v>
                </c:pt>
                <c:pt idx="4">
                  <c:v>Ecuador</c:v>
                </c:pt>
                <c:pt idx="5">
                  <c:v>El Salvador</c:v>
                </c:pt>
                <c:pt idx="6">
                  <c:v>Guatemala</c:v>
                </c:pt>
                <c:pt idx="7">
                  <c:v>Honduras</c:v>
                </c:pt>
                <c:pt idx="8">
                  <c:v>Nicaragua</c:v>
                </c:pt>
                <c:pt idx="9">
                  <c:v>Paraguay</c:v>
                </c:pt>
                <c:pt idx="10">
                  <c:v>Peru</c:v>
                </c:pt>
                <c:pt idx="11">
                  <c:v>Rep Dom</c:v>
                </c:pt>
              </c:strCache>
            </c:strRef>
          </c:cat>
          <c:val>
            <c:numRef>
              <c:f>Flotante!$C$10:$N$10</c:f>
              <c:numCache>
                <c:formatCode>0.0</c:formatCode>
                <c:ptCount val="12"/>
                <c:pt idx="0">
                  <c:v>0.30258702038636159</c:v>
                </c:pt>
                <c:pt idx="1">
                  <c:v>7.3080026537268652E-3</c:v>
                </c:pt>
                <c:pt idx="2">
                  <c:v>-4.6306009291173386E-2</c:v>
                </c:pt>
                <c:pt idx="3">
                  <c:v>0.20244742343417912</c:v>
                </c:pt>
                <c:pt idx="4">
                  <c:v>3.225348433045197E-2</c:v>
                </c:pt>
                <c:pt idx="5">
                  <c:v>0.17750720074657536</c:v>
                </c:pt>
                <c:pt idx="6">
                  <c:v>8.9836108333695597E-2</c:v>
                </c:pt>
                <c:pt idx="7">
                  <c:v>3.6385542168674755E-2</c:v>
                </c:pt>
                <c:pt idx="8">
                  <c:v>-1.5872548497837532E-2</c:v>
                </c:pt>
                <c:pt idx="9">
                  <c:v>6.436015389966869E-2</c:v>
                </c:pt>
                <c:pt idx="10">
                  <c:v>0.26292982946603299</c:v>
                </c:pt>
                <c:pt idx="11">
                  <c:v>0.19749887419914622</c:v>
                </c:pt>
              </c:numCache>
            </c:numRef>
          </c:val>
        </c:ser>
        <c:ser>
          <c:idx val="6"/>
          <c:order val="6"/>
          <c:tx>
            <c:strRef>
              <c:f>Flotante!$B$11</c:f>
              <c:strCache>
                <c:ptCount val="1"/>
                <c:pt idx="0">
                  <c:v>Julio</c:v>
                </c:pt>
              </c:strCache>
            </c:strRef>
          </c:tx>
          <c:spPr>
            <a:solidFill>
              <a:schemeClr val="accent1">
                <a:lumMod val="60000"/>
              </a:schemeClr>
            </a:solidFill>
            <a:ln>
              <a:noFill/>
            </a:ln>
            <a:effectLst/>
          </c:spPr>
          <c:invertIfNegative val="0"/>
          <c:cat>
            <c:strRef>
              <c:f>Flotante!$C$4:$N$4</c:f>
              <c:strCache>
                <c:ptCount val="12"/>
                <c:pt idx="0">
                  <c:v>Bolivia</c:v>
                </c:pt>
                <c:pt idx="1">
                  <c:v>Chile</c:v>
                </c:pt>
                <c:pt idx="2">
                  <c:v>Colombia</c:v>
                </c:pt>
                <c:pt idx="3">
                  <c:v>Costa Rica</c:v>
                </c:pt>
                <c:pt idx="4">
                  <c:v>Ecuador</c:v>
                </c:pt>
                <c:pt idx="5">
                  <c:v>El Salvador</c:v>
                </c:pt>
                <c:pt idx="6">
                  <c:v>Guatemala</c:v>
                </c:pt>
                <c:pt idx="7">
                  <c:v>Honduras</c:v>
                </c:pt>
                <c:pt idx="8">
                  <c:v>Nicaragua</c:v>
                </c:pt>
                <c:pt idx="9">
                  <c:v>Paraguay</c:v>
                </c:pt>
                <c:pt idx="10">
                  <c:v>Peru</c:v>
                </c:pt>
                <c:pt idx="11">
                  <c:v>Rep Dom</c:v>
                </c:pt>
              </c:strCache>
            </c:strRef>
          </c:cat>
          <c:val>
            <c:numRef>
              <c:f>Flotante!$C$11:$N$11</c:f>
              <c:numCache>
                <c:formatCode>0.0</c:formatCode>
                <c:ptCount val="12"/>
                <c:pt idx="0">
                  <c:v>0.34504290188256026</c:v>
                </c:pt>
                <c:pt idx="1">
                  <c:v>-6.1346115754184012E-3</c:v>
                </c:pt>
                <c:pt idx="2">
                  <c:v>-1.7489069331667708E-3</c:v>
                </c:pt>
                <c:pt idx="3">
                  <c:v>0.17593705089187589</c:v>
                </c:pt>
                <c:pt idx="4">
                  <c:v>-4.2925922720585222E-2</c:v>
                </c:pt>
                <c:pt idx="5">
                  <c:v>8.9502342551384007E-2</c:v>
                </c:pt>
                <c:pt idx="6">
                  <c:v>0.11942060428165778</c:v>
                </c:pt>
                <c:pt idx="7">
                  <c:v>3.7269244165796044E-2</c:v>
                </c:pt>
                <c:pt idx="8">
                  <c:v>-3.01939248460724E-2</c:v>
                </c:pt>
                <c:pt idx="9">
                  <c:v>1.4998842136603822E-2</c:v>
                </c:pt>
                <c:pt idx="10">
                  <c:v>0.23684210526315788</c:v>
                </c:pt>
                <c:pt idx="11">
                  <c:v>-9.237892770612692E-2</c:v>
                </c:pt>
              </c:numCache>
            </c:numRef>
          </c:val>
        </c:ser>
        <c:ser>
          <c:idx val="7"/>
          <c:order val="7"/>
          <c:tx>
            <c:strRef>
              <c:f>Flotante!$B$12</c:f>
              <c:strCache>
                <c:ptCount val="1"/>
                <c:pt idx="0">
                  <c:v>Agosto</c:v>
                </c:pt>
              </c:strCache>
            </c:strRef>
          </c:tx>
          <c:spPr>
            <a:solidFill>
              <a:schemeClr val="accent2">
                <a:lumMod val="60000"/>
              </a:schemeClr>
            </a:solidFill>
            <a:ln>
              <a:noFill/>
            </a:ln>
            <a:effectLst/>
          </c:spPr>
          <c:invertIfNegative val="0"/>
          <c:cat>
            <c:strRef>
              <c:f>Flotante!$C$4:$N$4</c:f>
              <c:strCache>
                <c:ptCount val="12"/>
                <c:pt idx="0">
                  <c:v>Bolivia</c:v>
                </c:pt>
                <c:pt idx="1">
                  <c:v>Chile</c:v>
                </c:pt>
                <c:pt idx="2">
                  <c:v>Colombia</c:v>
                </c:pt>
                <c:pt idx="3">
                  <c:v>Costa Rica</c:v>
                </c:pt>
                <c:pt idx="4">
                  <c:v>Ecuador</c:v>
                </c:pt>
                <c:pt idx="5">
                  <c:v>El Salvador</c:v>
                </c:pt>
                <c:pt idx="6">
                  <c:v>Guatemala</c:v>
                </c:pt>
                <c:pt idx="7">
                  <c:v>Honduras</c:v>
                </c:pt>
                <c:pt idx="8">
                  <c:v>Nicaragua</c:v>
                </c:pt>
                <c:pt idx="9">
                  <c:v>Paraguay</c:v>
                </c:pt>
                <c:pt idx="10">
                  <c:v>Peru</c:v>
                </c:pt>
                <c:pt idx="11">
                  <c:v>Rep Dom</c:v>
                </c:pt>
              </c:strCache>
            </c:strRef>
          </c:cat>
          <c:val>
            <c:numRef>
              <c:f>Flotante!$C$12:$N$12</c:f>
              <c:numCache>
                <c:formatCode>0.0</c:formatCode>
                <c:ptCount val="12"/>
                <c:pt idx="0">
                  <c:v>0.36468859974816775</c:v>
                </c:pt>
                <c:pt idx="1">
                  <c:v>1.3990363589125763E-3</c:v>
                </c:pt>
                <c:pt idx="2">
                  <c:v>-3.2394595474523849E-2</c:v>
                </c:pt>
                <c:pt idx="3">
                  <c:v>0.17559969716742413</c:v>
                </c:pt>
                <c:pt idx="4">
                  <c:v>1.6694051169900328E-2</c:v>
                </c:pt>
                <c:pt idx="5">
                  <c:v>0.11850232164901048</c:v>
                </c:pt>
                <c:pt idx="6">
                  <c:v>4.750517185750347E-2</c:v>
                </c:pt>
                <c:pt idx="7">
                  <c:v>5.819415448851778E-2</c:v>
                </c:pt>
                <c:pt idx="8">
                  <c:v>5.4345716619506441E-2</c:v>
                </c:pt>
                <c:pt idx="9">
                  <c:v>8.9021002124591853E-2</c:v>
                </c:pt>
                <c:pt idx="10">
                  <c:v>0.21341385070024413</c:v>
                </c:pt>
                <c:pt idx="11">
                  <c:v>3.1054116231718901E-2</c:v>
                </c:pt>
              </c:numCache>
            </c:numRef>
          </c:val>
        </c:ser>
        <c:ser>
          <c:idx val="8"/>
          <c:order val="8"/>
          <c:tx>
            <c:strRef>
              <c:f>Flotante!$B$13</c:f>
              <c:strCache>
                <c:ptCount val="1"/>
                <c:pt idx="0">
                  <c:v>Septiembre</c:v>
                </c:pt>
              </c:strCache>
            </c:strRef>
          </c:tx>
          <c:spPr>
            <a:solidFill>
              <a:schemeClr val="accent3">
                <a:lumMod val="60000"/>
              </a:schemeClr>
            </a:solidFill>
            <a:ln>
              <a:noFill/>
            </a:ln>
            <a:effectLst/>
          </c:spPr>
          <c:invertIfNegative val="0"/>
          <c:cat>
            <c:strRef>
              <c:f>Flotante!$C$4:$N$4</c:f>
              <c:strCache>
                <c:ptCount val="12"/>
                <c:pt idx="0">
                  <c:v>Bolivia</c:v>
                </c:pt>
                <c:pt idx="1">
                  <c:v>Chile</c:v>
                </c:pt>
                <c:pt idx="2">
                  <c:v>Colombia</c:v>
                </c:pt>
                <c:pt idx="3">
                  <c:v>Costa Rica</c:v>
                </c:pt>
                <c:pt idx="4">
                  <c:v>Ecuador</c:v>
                </c:pt>
                <c:pt idx="5">
                  <c:v>El Salvador</c:v>
                </c:pt>
                <c:pt idx="6">
                  <c:v>Guatemala</c:v>
                </c:pt>
                <c:pt idx="7">
                  <c:v>Honduras</c:v>
                </c:pt>
                <c:pt idx="8">
                  <c:v>Nicaragua</c:v>
                </c:pt>
                <c:pt idx="9">
                  <c:v>Paraguay</c:v>
                </c:pt>
                <c:pt idx="10">
                  <c:v>Peru</c:v>
                </c:pt>
                <c:pt idx="11">
                  <c:v>Rep Dom</c:v>
                </c:pt>
              </c:strCache>
            </c:strRef>
          </c:cat>
          <c:val>
            <c:numRef>
              <c:f>Flotante!$C$13:$N$13</c:f>
              <c:numCache>
                <c:formatCode>0.0</c:formatCode>
                <c:ptCount val="12"/>
                <c:pt idx="0">
                  <c:v>0.36699068755410863</c:v>
                </c:pt>
                <c:pt idx="1">
                  <c:v>1.7540896533468648E-2</c:v>
                </c:pt>
                <c:pt idx="2">
                  <c:v>-2.2837951301427371E-2</c:v>
                </c:pt>
                <c:pt idx="3">
                  <c:v>3.7208824606180177E-2</c:v>
                </c:pt>
                <c:pt idx="4">
                  <c:v>0.12746530314097881</c:v>
                </c:pt>
                <c:pt idx="5">
                  <c:v>7.884334587968661E-2</c:v>
                </c:pt>
                <c:pt idx="6">
                  <c:v>0.1508667388949079</c:v>
                </c:pt>
                <c:pt idx="7">
                  <c:v>2.1733224667209994E-2</c:v>
                </c:pt>
                <c:pt idx="8">
                  <c:v>1.4536174001447511E-2</c:v>
                </c:pt>
                <c:pt idx="9">
                  <c:v>-3.1700154908322169E-2</c:v>
                </c:pt>
                <c:pt idx="10">
                  <c:v>0.24783787272492577</c:v>
                </c:pt>
                <c:pt idx="11">
                  <c:v>0.15498349132592587</c:v>
                </c:pt>
              </c:numCache>
            </c:numRef>
          </c:val>
        </c:ser>
        <c:ser>
          <c:idx val="9"/>
          <c:order val="9"/>
          <c:tx>
            <c:strRef>
              <c:f>Flotante!$B$14</c:f>
              <c:strCache>
                <c:ptCount val="1"/>
                <c:pt idx="0">
                  <c:v>Octubre</c:v>
                </c:pt>
              </c:strCache>
            </c:strRef>
          </c:tx>
          <c:spPr>
            <a:solidFill>
              <a:schemeClr val="accent4">
                <a:lumMod val="60000"/>
              </a:schemeClr>
            </a:solidFill>
            <a:ln>
              <a:noFill/>
            </a:ln>
            <a:effectLst/>
          </c:spPr>
          <c:invertIfNegative val="0"/>
          <c:cat>
            <c:strRef>
              <c:f>Flotante!$C$4:$N$4</c:f>
              <c:strCache>
                <c:ptCount val="12"/>
                <c:pt idx="0">
                  <c:v>Bolivia</c:v>
                </c:pt>
                <c:pt idx="1">
                  <c:v>Chile</c:v>
                </c:pt>
                <c:pt idx="2">
                  <c:v>Colombia</c:v>
                </c:pt>
                <c:pt idx="3">
                  <c:v>Costa Rica</c:v>
                </c:pt>
                <c:pt idx="4">
                  <c:v>Ecuador</c:v>
                </c:pt>
                <c:pt idx="5">
                  <c:v>El Salvador</c:v>
                </c:pt>
                <c:pt idx="6">
                  <c:v>Guatemala</c:v>
                </c:pt>
                <c:pt idx="7">
                  <c:v>Honduras</c:v>
                </c:pt>
                <c:pt idx="8">
                  <c:v>Nicaragua</c:v>
                </c:pt>
                <c:pt idx="9">
                  <c:v>Paraguay</c:v>
                </c:pt>
                <c:pt idx="10">
                  <c:v>Peru</c:v>
                </c:pt>
                <c:pt idx="11">
                  <c:v>Rep Dom</c:v>
                </c:pt>
              </c:strCache>
            </c:strRef>
          </c:cat>
          <c:val>
            <c:numRef>
              <c:f>Flotante!$C$14:$N$14</c:f>
              <c:numCache>
                <c:formatCode>0.0</c:formatCode>
                <c:ptCount val="12"/>
                <c:pt idx="0">
                  <c:v>0.13830075896028027</c:v>
                </c:pt>
                <c:pt idx="1">
                  <c:v>-7.9435887585122735E-3</c:v>
                </c:pt>
                <c:pt idx="2">
                  <c:v>-3.1624303277068429E-4</c:v>
                </c:pt>
                <c:pt idx="3">
                  <c:v>6.0174141074634292E-2</c:v>
                </c:pt>
                <c:pt idx="4">
                  <c:v>5.1684352018790972E-2</c:v>
                </c:pt>
                <c:pt idx="5">
                  <c:v>-0.21973433794719616</c:v>
                </c:pt>
                <c:pt idx="6">
                  <c:v>0.28876295889164755</c:v>
                </c:pt>
                <c:pt idx="7">
                  <c:v>-4.82654600301666E-3</c:v>
                </c:pt>
                <c:pt idx="8">
                  <c:v>9.906310996586376E-2</c:v>
                </c:pt>
                <c:pt idx="9">
                  <c:v>9.3860539611590327E-2</c:v>
                </c:pt>
                <c:pt idx="10">
                  <c:v>0.29242066614214529</c:v>
                </c:pt>
                <c:pt idx="11">
                  <c:v>-0.16014048636951767</c:v>
                </c:pt>
              </c:numCache>
            </c:numRef>
          </c:val>
        </c:ser>
        <c:ser>
          <c:idx val="10"/>
          <c:order val="10"/>
          <c:tx>
            <c:strRef>
              <c:f>Flotante!$B$15</c:f>
              <c:strCache>
                <c:ptCount val="1"/>
                <c:pt idx="0">
                  <c:v>Noviembre</c:v>
                </c:pt>
              </c:strCache>
            </c:strRef>
          </c:tx>
          <c:spPr>
            <a:solidFill>
              <a:schemeClr val="accent5">
                <a:lumMod val="60000"/>
              </a:schemeClr>
            </a:solidFill>
            <a:ln>
              <a:noFill/>
            </a:ln>
            <a:effectLst/>
          </c:spPr>
          <c:invertIfNegative val="0"/>
          <c:cat>
            <c:strRef>
              <c:f>Flotante!$C$4:$N$4</c:f>
              <c:strCache>
                <c:ptCount val="12"/>
                <c:pt idx="0">
                  <c:v>Bolivia</c:v>
                </c:pt>
                <c:pt idx="1">
                  <c:v>Chile</c:v>
                </c:pt>
                <c:pt idx="2">
                  <c:v>Colombia</c:v>
                </c:pt>
                <c:pt idx="3">
                  <c:v>Costa Rica</c:v>
                </c:pt>
                <c:pt idx="4">
                  <c:v>Ecuador</c:v>
                </c:pt>
                <c:pt idx="5">
                  <c:v>El Salvador</c:v>
                </c:pt>
                <c:pt idx="6">
                  <c:v>Guatemala</c:v>
                </c:pt>
                <c:pt idx="7">
                  <c:v>Honduras</c:v>
                </c:pt>
                <c:pt idx="8">
                  <c:v>Nicaragua</c:v>
                </c:pt>
                <c:pt idx="9">
                  <c:v>Paraguay</c:v>
                </c:pt>
                <c:pt idx="10">
                  <c:v>Peru</c:v>
                </c:pt>
                <c:pt idx="11">
                  <c:v>Rep Dom</c:v>
                </c:pt>
              </c:strCache>
            </c:strRef>
          </c:cat>
          <c:val>
            <c:numRef>
              <c:f>Flotante!$C$15:$N$15</c:f>
              <c:numCache>
                <c:formatCode>0.0</c:formatCode>
                <c:ptCount val="12"/>
                <c:pt idx="0">
                  <c:v>0.56726547859831289</c:v>
                </c:pt>
                <c:pt idx="1">
                  <c:v>-8.8037476360858305E-3</c:v>
                </c:pt>
                <c:pt idx="2">
                  <c:v>-6.9861037284531854E-3</c:v>
                </c:pt>
                <c:pt idx="3">
                  <c:v>0.23248991669671673</c:v>
                </c:pt>
                <c:pt idx="4">
                  <c:v>0.26531660277724467</c:v>
                </c:pt>
                <c:pt idx="5">
                  <c:v>-0.12084623744657902</c:v>
                </c:pt>
                <c:pt idx="6">
                  <c:v>0.30149279304362725</c:v>
                </c:pt>
                <c:pt idx="7">
                  <c:v>3.2766990291262135E-2</c:v>
                </c:pt>
                <c:pt idx="8">
                  <c:v>0.10474734427623555</c:v>
                </c:pt>
                <c:pt idx="9">
                  <c:v>7.4302218597448302E-2</c:v>
                </c:pt>
                <c:pt idx="10">
                  <c:v>0.30860575579770888</c:v>
                </c:pt>
                <c:pt idx="11">
                  <c:v>0.26961110080353395</c:v>
                </c:pt>
              </c:numCache>
            </c:numRef>
          </c:val>
        </c:ser>
        <c:ser>
          <c:idx val="11"/>
          <c:order val="11"/>
          <c:tx>
            <c:strRef>
              <c:f>Flotante!$B$16</c:f>
              <c:strCache>
                <c:ptCount val="1"/>
                <c:pt idx="0">
                  <c:v>Diciembre</c:v>
                </c:pt>
              </c:strCache>
            </c:strRef>
          </c:tx>
          <c:spPr>
            <a:solidFill>
              <a:schemeClr val="accent6">
                <a:lumMod val="60000"/>
              </a:schemeClr>
            </a:solidFill>
            <a:ln>
              <a:noFill/>
            </a:ln>
            <a:effectLst/>
          </c:spPr>
          <c:invertIfNegative val="0"/>
          <c:cat>
            <c:strRef>
              <c:f>Flotante!$C$4:$N$4</c:f>
              <c:strCache>
                <c:ptCount val="12"/>
                <c:pt idx="0">
                  <c:v>Bolivia</c:v>
                </c:pt>
                <c:pt idx="1">
                  <c:v>Chile</c:v>
                </c:pt>
                <c:pt idx="2">
                  <c:v>Colombia</c:v>
                </c:pt>
                <c:pt idx="3">
                  <c:v>Costa Rica</c:v>
                </c:pt>
                <c:pt idx="4">
                  <c:v>Ecuador</c:v>
                </c:pt>
                <c:pt idx="5">
                  <c:v>El Salvador</c:v>
                </c:pt>
                <c:pt idx="6">
                  <c:v>Guatemala</c:v>
                </c:pt>
                <c:pt idx="7">
                  <c:v>Honduras</c:v>
                </c:pt>
                <c:pt idx="8">
                  <c:v>Nicaragua</c:v>
                </c:pt>
                <c:pt idx="9">
                  <c:v>Paraguay</c:v>
                </c:pt>
                <c:pt idx="10">
                  <c:v>Peru</c:v>
                </c:pt>
                <c:pt idx="11">
                  <c:v>Rep Dom</c:v>
                </c:pt>
              </c:strCache>
            </c:strRef>
          </c:cat>
          <c:val>
            <c:numRef>
              <c:f>Flotante!$C$16:$N$16</c:f>
              <c:numCache>
                <c:formatCode>0.0</c:formatCode>
                <c:ptCount val="12"/>
                <c:pt idx="0">
                  <c:v>0.16320576063701242</c:v>
                </c:pt>
                <c:pt idx="1">
                  <c:v>6.2609293340403091E-2</c:v>
                </c:pt>
                <c:pt idx="2">
                  <c:v>7.373364981566588E-2</c:v>
                </c:pt>
                <c:pt idx="3">
                  <c:v>0.16008283137822699</c:v>
                </c:pt>
                <c:pt idx="4">
                  <c:v>0.1954965962646186</c:v>
                </c:pt>
                <c:pt idx="5">
                  <c:v>-3.6302341550555714E-2</c:v>
                </c:pt>
                <c:pt idx="6">
                  <c:v>0.25111892965702115</c:v>
                </c:pt>
                <c:pt idx="7">
                  <c:v>0.20554272517321018</c:v>
                </c:pt>
                <c:pt idx="8">
                  <c:v>9.2020618502672777E-2</c:v>
                </c:pt>
                <c:pt idx="9">
                  <c:v>-5.0509060925803184E-3</c:v>
                </c:pt>
                <c:pt idx="10">
                  <c:v>0.38835009222347833</c:v>
                </c:pt>
                <c:pt idx="11">
                  <c:v>-0.21584315214615665</c:v>
                </c:pt>
              </c:numCache>
            </c:numRef>
          </c:val>
        </c:ser>
        <c:dLbls>
          <c:showLegendKey val="0"/>
          <c:showVal val="0"/>
          <c:showCatName val="0"/>
          <c:showSerName val="0"/>
          <c:showPercent val="0"/>
          <c:showBubbleSize val="0"/>
        </c:dLbls>
        <c:gapWidth val="150"/>
        <c:axId val="40755968"/>
        <c:axId val="40757504"/>
      </c:barChart>
      <c:catAx>
        <c:axId val="40755968"/>
        <c:scaling>
          <c:orientation val="minMax"/>
        </c:scaling>
        <c:delete val="0"/>
        <c:axPos val="b"/>
        <c:majorGridlines>
          <c:spPr>
            <a:ln w="9525" cap="flat" cmpd="sng" algn="ctr">
              <a:solidFill>
                <a:schemeClr val="tx1">
                  <a:lumMod val="15000"/>
                  <a:lumOff val="85000"/>
                </a:schemeClr>
              </a:solidFill>
              <a:prstDash val="sysDash"/>
              <a:round/>
            </a:ln>
            <a:effectLst/>
          </c:spPr>
        </c:majorGridlines>
        <c:numFmt formatCode="General" sourceLinked="1"/>
        <c:majorTickMark val="none"/>
        <c:minorTickMark val="none"/>
        <c:tickLblPos val="low"/>
        <c:spPr>
          <a:noFill/>
          <a:ln w="9525" cap="flat" cmpd="sng" algn="ctr">
            <a:solidFill>
              <a:schemeClr val="tx1">
                <a:lumMod val="15000"/>
                <a:lumOff val="85000"/>
              </a:schemeClr>
            </a:solidFill>
            <a:prstDash val="sysDash"/>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PY"/>
          </a:p>
        </c:txPr>
        <c:crossAx val="40757504"/>
        <c:crosses val="autoZero"/>
        <c:auto val="1"/>
        <c:lblAlgn val="ctr"/>
        <c:lblOffset val="100"/>
        <c:noMultiLvlLbl val="0"/>
      </c:catAx>
      <c:valAx>
        <c:axId val="40757504"/>
        <c:scaling>
          <c:orientation val="minMax"/>
          <c:max val="0.8"/>
          <c:min val="-0.2"/>
        </c:scaling>
        <c:delete val="0"/>
        <c:axPos val="l"/>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PY"/>
          </a:p>
        </c:txPr>
        <c:crossAx val="40755968"/>
        <c:crosses val="autoZero"/>
        <c:crossBetween val="between"/>
      </c:valAx>
      <c:spPr>
        <a:noFill/>
        <a:ln>
          <a:noFill/>
        </a:ln>
        <a:effectLst/>
      </c:spPr>
    </c:plotArea>
    <c:legend>
      <c:legendPos val="b"/>
      <c:layout>
        <c:manualLayout>
          <c:xMode val="edge"/>
          <c:yMode val="edge"/>
          <c:x val="0.13482806174651898"/>
          <c:y val="4.9565967902498308E-2"/>
          <c:w val="0.80481582810623253"/>
          <c:h val="0.15506578851407588"/>
        </c:manualLayout>
      </c:layout>
      <c:overlay val="0"/>
      <c:spPr>
        <a:solidFill>
          <a:schemeClr val="bg1"/>
        </a:solid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PY"/>
        </a:p>
      </c:txPr>
    </c:legend>
    <c:plotVisOnly val="1"/>
    <c:dispBlanksAs val="gap"/>
    <c:showDLblsOverMax val="0"/>
  </c:chart>
  <c:spPr>
    <a:noFill/>
    <a:ln>
      <a:noFill/>
    </a:ln>
    <a:effectLst/>
  </c:spPr>
  <c:txPr>
    <a:bodyPr/>
    <a:lstStyle/>
    <a:p>
      <a:pPr>
        <a:defRPr/>
      </a:pPr>
      <a:endParaRPr lang="es-PY"/>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PY"/>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595238095238097E-2"/>
          <c:y val="1.5126863809613944E-2"/>
          <c:w val="0.91220828646419194"/>
          <c:h val="0.90340153320656991"/>
        </c:manualLayout>
      </c:layout>
      <c:scatterChart>
        <c:scatterStyle val="lineMarker"/>
        <c:varyColors val="0"/>
        <c:ser>
          <c:idx val="0"/>
          <c:order val="0"/>
          <c:tx>
            <c:strRef>
              <c:f>Sheet1!$D$3</c:f>
              <c:strCache>
                <c:ptCount val="1"/>
                <c:pt idx="0">
                  <c:v>Estacionalidades de pago</c:v>
                </c:pt>
              </c:strCache>
            </c:strRef>
          </c:tx>
          <c:spPr>
            <a:ln w="28575" cap="rnd">
              <a:solidFill>
                <a:schemeClr val="bg1"/>
              </a:solidFill>
              <a:round/>
            </a:ln>
            <a:effectLst/>
          </c:spPr>
          <c:marker>
            <c:symbol val="diamond"/>
            <c:size val="8"/>
            <c:spPr>
              <a:solidFill>
                <a:srgbClr val="002060"/>
              </a:solidFill>
              <a:ln w="9525">
                <a:solidFill>
                  <a:schemeClr val="bg1"/>
                </a:solidFill>
              </a:ln>
              <a:effectLst/>
            </c:spPr>
          </c:marker>
          <c:trendline>
            <c:spPr>
              <a:ln w="44450" cap="rnd">
                <a:solidFill>
                  <a:srgbClr val="0070C0"/>
                </a:solidFill>
                <a:prstDash val="sysDot"/>
              </a:ln>
              <a:effectLst/>
            </c:spPr>
            <c:trendlineType val="linear"/>
            <c:dispRSqr val="0"/>
            <c:dispEq val="0"/>
          </c:trendline>
          <c:xVal>
            <c:numRef>
              <c:f>Sheet1!$C$4:$C$147</c:f>
              <c:numCache>
                <c:formatCode>0.0</c:formatCode>
                <c:ptCount val="144"/>
                <c:pt idx="0">
                  <c:v>0.76529892196659011</c:v>
                </c:pt>
                <c:pt idx="1">
                  <c:v>0.67724420540402097</c:v>
                </c:pt>
                <c:pt idx="2">
                  <c:v>0.75342950097945005</c:v>
                </c:pt>
                <c:pt idx="3">
                  <c:v>0.31013041917600603</c:v>
                </c:pt>
                <c:pt idx="4">
                  <c:v>0.17975921745673437</c:v>
                </c:pt>
                <c:pt idx="5">
                  <c:v>0.30258702038636159</c:v>
                </c:pt>
                <c:pt idx="6">
                  <c:v>0.34504290188256026</c:v>
                </c:pt>
                <c:pt idx="7">
                  <c:v>0.36468859974816775</c:v>
                </c:pt>
                <c:pt idx="8">
                  <c:v>0.36699068755410863</c:v>
                </c:pt>
                <c:pt idx="9">
                  <c:v>0.13830075896028027</c:v>
                </c:pt>
                <c:pt idx="10">
                  <c:v>0.56726547859831289</c:v>
                </c:pt>
                <c:pt idx="11">
                  <c:v>0.16320576063701242</c:v>
                </c:pt>
                <c:pt idx="12">
                  <c:v>8.9628305639763151E-2</c:v>
                </c:pt>
                <c:pt idx="13">
                  <c:v>1.3155892456630895E-2</c:v>
                </c:pt>
                <c:pt idx="14">
                  <c:v>2.0355051478734943E-2</c:v>
                </c:pt>
                <c:pt idx="15">
                  <c:v>1.4499421197212869E-2</c:v>
                </c:pt>
                <c:pt idx="16">
                  <c:v>1.1455457511398023E-2</c:v>
                </c:pt>
                <c:pt idx="17">
                  <c:v>7.3080026537268652E-3</c:v>
                </c:pt>
                <c:pt idx="18">
                  <c:v>-6.1346115754184012E-3</c:v>
                </c:pt>
                <c:pt idx="19">
                  <c:v>1.3990363589125763E-3</c:v>
                </c:pt>
                <c:pt idx="20">
                  <c:v>1.7540896533468648E-2</c:v>
                </c:pt>
                <c:pt idx="21">
                  <c:v>-7.9435887585122735E-3</c:v>
                </c:pt>
                <c:pt idx="22">
                  <c:v>-8.8037476360858305E-3</c:v>
                </c:pt>
                <c:pt idx="23">
                  <c:v>6.2609293340403091E-2</c:v>
                </c:pt>
                <c:pt idx="24">
                  <c:v>-0.12903947221290396</c:v>
                </c:pt>
                <c:pt idx="25">
                  <c:v>-0.13863249939276173</c:v>
                </c:pt>
                <c:pt idx="26">
                  <c:v>4.7789993269015035E-2</c:v>
                </c:pt>
                <c:pt idx="27">
                  <c:v>-2.5539340101522843E-2</c:v>
                </c:pt>
                <c:pt idx="28">
                  <c:v>6.8776006909005261E-2</c:v>
                </c:pt>
                <c:pt idx="29">
                  <c:v>-4.6306009291173386E-2</c:v>
                </c:pt>
                <c:pt idx="30">
                  <c:v>-1.7489069331667708E-3</c:v>
                </c:pt>
                <c:pt idx="31">
                  <c:v>-3.2394595474523849E-2</c:v>
                </c:pt>
                <c:pt idx="32">
                  <c:v>-2.2837951301427371E-2</c:v>
                </c:pt>
                <c:pt idx="33">
                  <c:v>-3.1624303277068429E-4</c:v>
                </c:pt>
                <c:pt idx="34">
                  <c:v>-6.9861037284531854E-3</c:v>
                </c:pt>
                <c:pt idx="35">
                  <c:v>7.373364981566588E-2</c:v>
                </c:pt>
                <c:pt idx="36">
                  <c:v>0.14955736246645918</c:v>
                </c:pt>
                <c:pt idx="37">
                  <c:v>0.20000000393882075</c:v>
                </c:pt>
                <c:pt idx="38">
                  <c:v>0.21656161126971277</c:v>
                </c:pt>
                <c:pt idx="39">
                  <c:v>0.21455819394081574</c:v>
                </c:pt>
                <c:pt idx="40">
                  <c:v>0.22944320181953717</c:v>
                </c:pt>
                <c:pt idx="41">
                  <c:v>0.20244742343417912</c:v>
                </c:pt>
                <c:pt idx="42">
                  <c:v>0.17593705089187589</c:v>
                </c:pt>
                <c:pt idx="43">
                  <c:v>0.17559969716742413</c:v>
                </c:pt>
                <c:pt idx="44">
                  <c:v>3.7208824606180177E-2</c:v>
                </c:pt>
                <c:pt idx="45">
                  <c:v>6.0174141074634292E-2</c:v>
                </c:pt>
                <c:pt idx="46">
                  <c:v>0.23248991669671673</c:v>
                </c:pt>
                <c:pt idx="47">
                  <c:v>0.16008283137822699</c:v>
                </c:pt>
                <c:pt idx="48">
                  <c:v>0.22585008048590249</c:v>
                </c:pt>
                <c:pt idx="49">
                  <c:v>9.5199424242129529E-2</c:v>
                </c:pt>
                <c:pt idx="50">
                  <c:v>4.4971066409479198E-2</c:v>
                </c:pt>
                <c:pt idx="51">
                  <c:v>-2.4717837756119222E-2</c:v>
                </c:pt>
                <c:pt idx="52">
                  <c:v>-1.9372925510109627E-2</c:v>
                </c:pt>
                <c:pt idx="53">
                  <c:v>3.225348433045197E-2</c:v>
                </c:pt>
                <c:pt idx="54">
                  <c:v>-4.2925922720585222E-2</c:v>
                </c:pt>
                <c:pt idx="55">
                  <c:v>1.6694051169900328E-2</c:v>
                </c:pt>
                <c:pt idx="56">
                  <c:v>0.12746530314097881</c:v>
                </c:pt>
                <c:pt idx="57">
                  <c:v>5.1684352018790972E-2</c:v>
                </c:pt>
                <c:pt idx="58">
                  <c:v>0.26531660277724467</c:v>
                </c:pt>
                <c:pt idx="59">
                  <c:v>0.1954965962646186</c:v>
                </c:pt>
                <c:pt idx="60">
                  <c:v>3.3685609256386577E-2</c:v>
                </c:pt>
                <c:pt idx="61">
                  <c:v>5.1999299016485999E-2</c:v>
                </c:pt>
                <c:pt idx="62">
                  <c:v>-1.291450316168326E-2</c:v>
                </c:pt>
                <c:pt idx="63">
                  <c:v>4.5347225956901036E-2</c:v>
                </c:pt>
                <c:pt idx="64">
                  <c:v>0.18806274078150795</c:v>
                </c:pt>
                <c:pt idx="65">
                  <c:v>0.17750720074657536</c:v>
                </c:pt>
                <c:pt idx="66">
                  <c:v>8.9502342551384007E-2</c:v>
                </c:pt>
                <c:pt idx="67">
                  <c:v>0.11850232164901048</c:v>
                </c:pt>
                <c:pt idx="68">
                  <c:v>7.884334587968661E-2</c:v>
                </c:pt>
                <c:pt idx="69">
                  <c:v>-0.21973433794719616</c:v>
                </c:pt>
                <c:pt idx="70">
                  <c:v>-0.12084623744657902</c:v>
                </c:pt>
                <c:pt idx="71">
                  <c:v>-3.6302341550555714E-2</c:v>
                </c:pt>
                <c:pt idx="72">
                  <c:v>7.8041858815182698E-3</c:v>
                </c:pt>
                <c:pt idx="73">
                  <c:v>6.005116272347559E-2</c:v>
                </c:pt>
                <c:pt idx="74">
                  <c:v>5.2429582165264985E-2</c:v>
                </c:pt>
                <c:pt idx="75">
                  <c:v>0.10888118093087037</c:v>
                </c:pt>
                <c:pt idx="76">
                  <c:v>3.9556198745779071E-2</c:v>
                </c:pt>
                <c:pt idx="77">
                  <c:v>8.9836108333695597E-2</c:v>
                </c:pt>
                <c:pt idx="78">
                  <c:v>0.11942060428165778</c:v>
                </c:pt>
                <c:pt idx="79">
                  <c:v>4.750517185750347E-2</c:v>
                </c:pt>
                <c:pt idx="80">
                  <c:v>0.1508667388949079</c:v>
                </c:pt>
                <c:pt idx="81">
                  <c:v>0.28876295889164755</c:v>
                </c:pt>
                <c:pt idx="82">
                  <c:v>0.30149279304362725</c:v>
                </c:pt>
                <c:pt idx="83">
                  <c:v>0.25111892965702115</c:v>
                </c:pt>
                <c:pt idx="84">
                  <c:v>0.51069028711056808</c:v>
                </c:pt>
                <c:pt idx="85">
                  <c:v>8.0554514799550295E-2</c:v>
                </c:pt>
                <c:pt idx="86">
                  <c:v>0.1047288271440021</c:v>
                </c:pt>
                <c:pt idx="87">
                  <c:v>7.46753246753247E-2</c:v>
                </c:pt>
                <c:pt idx="88">
                  <c:v>4.8926610084872743E-2</c:v>
                </c:pt>
                <c:pt idx="89">
                  <c:v>3.6385542168674755E-2</c:v>
                </c:pt>
                <c:pt idx="90">
                  <c:v>3.7269244165796044E-2</c:v>
                </c:pt>
                <c:pt idx="91">
                  <c:v>5.819415448851778E-2</c:v>
                </c:pt>
                <c:pt idx="92">
                  <c:v>2.1733224667209994E-2</c:v>
                </c:pt>
                <c:pt idx="93">
                  <c:v>-4.82654600301666E-3</c:v>
                </c:pt>
                <c:pt idx="94">
                  <c:v>3.2766990291262135E-2</c:v>
                </c:pt>
                <c:pt idx="95">
                  <c:v>0.20554272517321018</c:v>
                </c:pt>
                <c:pt idx="96">
                  <c:v>0.31619917433796724</c:v>
                </c:pt>
                <c:pt idx="97">
                  <c:v>-0.2028181109082598</c:v>
                </c:pt>
                <c:pt idx="98">
                  <c:v>3.3991549247101474E-2</c:v>
                </c:pt>
                <c:pt idx="99">
                  <c:v>9.5701273227090725E-2</c:v>
                </c:pt>
                <c:pt idx="100">
                  <c:v>1.0652789572782553E-2</c:v>
                </c:pt>
                <c:pt idx="101">
                  <c:v>-1.5872548497837532E-2</c:v>
                </c:pt>
                <c:pt idx="102">
                  <c:v>-3.01939248460724E-2</c:v>
                </c:pt>
                <c:pt idx="103">
                  <c:v>5.4345716619506441E-2</c:v>
                </c:pt>
                <c:pt idx="104">
                  <c:v>1.4536174001447511E-2</c:v>
                </c:pt>
                <c:pt idx="105">
                  <c:v>9.906310996586376E-2</c:v>
                </c:pt>
                <c:pt idx="106">
                  <c:v>0.10474734427623555</c:v>
                </c:pt>
                <c:pt idx="107">
                  <c:v>9.2020618502672777E-2</c:v>
                </c:pt>
                <c:pt idx="108">
                  <c:v>0.44364862618442613</c:v>
                </c:pt>
                <c:pt idx="109">
                  <c:v>0.16680124976328622</c:v>
                </c:pt>
                <c:pt idx="110">
                  <c:v>2.5203228378529268E-2</c:v>
                </c:pt>
                <c:pt idx="111">
                  <c:v>0.14301334090918155</c:v>
                </c:pt>
                <c:pt idx="112">
                  <c:v>5.1491356786274291E-2</c:v>
                </c:pt>
                <c:pt idx="113">
                  <c:v>6.436015389966869E-2</c:v>
                </c:pt>
                <c:pt idx="114">
                  <c:v>1.4998842136603822E-2</c:v>
                </c:pt>
                <c:pt idx="115">
                  <c:v>8.9021002124591853E-2</c:v>
                </c:pt>
                <c:pt idx="116">
                  <c:v>-3.1700154908322169E-2</c:v>
                </c:pt>
                <c:pt idx="117">
                  <c:v>9.3860539611590327E-2</c:v>
                </c:pt>
                <c:pt idx="118">
                  <c:v>7.4302218597448302E-2</c:v>
                </c:pt>
                <c:pt idx="119">
                  <c:v>-5.0509060925803184E-3</c:v>
                </c:pt>
                <c:pt idx="120">
                  <c:v>0.22974160660924592</c:v>
                </c:pt>
                <c:pt idx="121">
                  <c:v>0.22839831401475236</c:v>
                </c:pt>
                <c:pt idx="122">
                  <c:v>0.25504501707544242</c:v>
                </c:pt>
                <c:pt idx="123">
                  <c:v>0.23250038801800404</c:v>
                </c:pt>
                <c:pt idx="124">
                  <c:v>0.23478655767484105</c:v>
                </c:pt>
                <c:pt idx="125">
                  <c:v>0.26292982946603299</c:v>
                </c:pt>
                <c:pt idx="126">
                  <c:v>0.23684210526315788</c:v>
                </c:pt>
                <c:pt idx="127">
                  <c:v>0.21341385070024413</c:v>
                </c:pt>
                <c:pt idx="128">
                  <c:v>0.24783787272492577</c:v>
                </c:pt>
                <c:pt idx="129">
                  <c:v>0.29242066614214529</c:v>
                </c:pt>
                <c:pt idx="130">
                  <c:v>0.30860575579770888</c:v>
                </c:pt>
                <c:pt idx="131">
                  <c:v>0.38835009222347833</c:v>
                </c:pt>
                <c:pt idx="132">
                  <c:v>9.6512211379312929E-2</c:v>
                </c:pt>
                <c:pt idx="133">
                  <c:v>8.6761837654962967E-2</c:v>
                </c:pt>
                <c:pt idx="134">
                  <c:v>0.16533673203654592</c:v>
                </c:pt>
                <c:pt idx="135">
                  <c:v>-2.3773058803221697E-2</c:v>
                </c:pt>
                <c:pt idx="136">
                  <c:v>-6.7033251094076401E-2</c:v>
                </c:pt>
                <c:pt idx="137">
                  <c:v>0.19749887419914622</c:v>
                </c:pt>
                <c:pt idx="138">
                  <c:v>-9.237892770612692E-2</c:v>
                </c:pt>
                <c:pt idx="139">
                  <c:v>3.1054116231718901E-2</c:v>
                </c:pt>
                <c:pt idx="140">
                  <c:v>0.15498349132592587</c:v>
                </c:pt>
                <c:pt idx="141">
                  <c:v>-0.16014048636951767</c:v>
                </c:pt>
                <c:pt idx="142">
                  <c:v>0.26961110080353395</c:v>
                </c:pt>
                <c:pt idx="143">
                  <c:v>-0.21584315214615665</c:v>
                </c:pt>
              </c:numCache>
            </c:numRef>
          </c:xVal>
          <c:yVal>
            <c:numRef>
              <c:f>Sheet1!$D$4:$D$147</c:f>
              <c:numCache>
                <c:formatCode>0.0</c:formatCode>
                <c:ptCount val="144"/>
                <c:pt idx="0">
                  <c:v>2.8744309301876859E-2</c:v>
                </c:pt>
                <c:pt idx="1">
                  <c:v>3.2349220297882189E-2</c:v>
                </c:pt>
                <c:pt idx="2">
                  <c:v>3.6996329630734071E-2</c:v>
                </c:pt>
                <c:pt idx="3">
                  <c:v>7.4002499393548388E-2</c:v>
                </c:pt>
                <c:pt idx="4">
                  <c:v>9.7939690258312034E-2</c:v>
                </c:pt>
                <c:pt idx="5">
                  <c:v>8.379129165424172E-2</c:v>
                </c:pt>
                <c:pt idx="6">
                  <c:v>7.2204750045671062E-2</c:v>
                </c:pt>
                <c:pt idx="7">
                  <c:v>6.7349286611815787E-2</c:v>
                </c:pt>
                <c:pt idx="8">
                  <c:v>8.2272060827418211E-2</c:v>
                </c:pt>
                <c:pt idx="9">
                  <c:v>9.238900010139614E-2</c:v>
                </c:pt>
                <c:pt idx="10">
                  <c:v>6.9749851007565353E-2</c:v>
                </c:pt>
                <c:pt idx="11">
                  <c:v>0.26221171086953826</c:v>
                </c:pt>
                <c:pt idx="12">
                  <c:v>6.3736616014121728E-2</c:v>
                </c:pt>
                <c:pt idx="13">
                  <c:v>6.9244392796702858E-2</c:v>
                </c:pt>
                <c:pt idx="14">
                  <c:v>7.9168669353930438E-2</c:v>
                </c:pt>
                <c:pt idx="15">
                  <c:v>7.4363169180555508E-2</c:v>
                </c:pt>
                <c:pt idx="16">
                  <c:v>7.2936300091950498E-2</c:v>
                </c:pt>
                <c:pt idx="17">
                  <c:v>8.4193041592247927E-2</c:v>
                </c:pt>
                <c:pt idx="18">
                  <c:v>7.3223572740790943E-2</c:v>
                </c:pt>
                <c:pt idx="19">
                  <c:v>8.0756904603960816E-2</c:v>
                </c:pt>
                <c:pt idx="20">
                  <c:v>8.2704782846576411E-2</c:v>
                </c:pt>
                <c:pt idx="21">
                  <c:v>8.892880757523626E-2</c:v>
                </c:pt>
                <c:pt idx="22">
                  <c:v>9.1321952940126766E-2</c:v>
                </c:pt>
                <c:pt idx="23">
                  <c:v>0.13942179026377846</c:v>
                </c:pt>
                <c:pt idx="24">
                  <c:v>5.6373580143037443E-2</c:v>
                </c:pt>
                <c:pt idx="25">
                  <c:v>0.1057747861450007</c:v>
                </c:pt>
                <c:pt idx="26">
                  <c:v>7.1266302061421954E-2</c:v>
                </c:pt>
                <c:pt idx="27">
                  <c:v>6.7732435843500208E-2</c:v>
                </c:pt>
                <c:pt idx="28">
                  <c:v>6.5757958210629644E-2</c:v>
                </c:pt>
                <c:pt idx="29">
                  <c:v>8.5850511849670449E-2</c:v>
                </c:pt>
                <c:pt idx="30">
                  <c:v>9.2570466975178803E-2</c:v>
                </c:pt>
                <c:pt idx="31">
                  <c:v>6.6481559388585049E-2</c:v>
                </c:pt>
                <c:pt idx="32">
                  <c:v>7.2870565138129298E-2</c:v>
                </c:pt>
                <c:pt idx="33">
                  <c:v>0.13050624035899594</c:v>
                </c:pt>
                <c:pt idx="34">
                  <c:v>8.3892862151170949E-2</c:v>
                </c:pt>
                <c:pt idx="35">
                  <c:v>0.10092273173467957</c:v>
                </c:pt>
                <c:pt idx="36">
                  <c:v>8.8364933859388595E-2</c:v>
                </c:pt>
                <c:pt idx="37">
                  <c:v>7.042714873603341E-2</c:v>
                </c:pt>
                <c:pt idx="38">
                  <c:v>7.1262043434990804E-2</c:v>
                </c:pt>
                <c:pt idx="39">
                  <c:v>8.1728654639264209E-2</c:v>
                </c:pt>
                <c:pt idx="40">
                  <c:v>7.9275947651632622E-2</c:v>
                </c:pt>
                <c:pt idx="41">
                  <c:v>8.2398942569331987E-2</c:v>
                </c:pt>
                <c:pt idx="42">
                  <c:v>8.2973733660233431E-2</c:v>
                </c:pt>
                <c:pt idx="43">
                  <c:v>8.3489619546031485E-2</c:v>
                </c:pt>
                <c:pt idx="44">
                  <c:v>8.8364933859388595E-2</c:v>
                </c:pt>
                <c:pt idx="45">
                  <c:v>8.2869626940979241E-2</c:v>
                </c:pt>
                <c:pt idx="46">
                  <c:v>6.7698941263241261E-2</c:v>
                </c:pt>
                <c:pt idx="47">
                  <c:v>0.12114547383948437</c:v>
                </c:pt>
                <c:pt idx="48">
                  <c:v>3.7375109512648184E-2</c:v>
                </c:pt>
                <c:pt idx="49">
                  <c:v>7.4536301314712616E-2</c:v>
                </c:pt>
                <c:pt idx="50">
                  <c:v>9.0244831623927865E-2</c:v>
                </c:pt>
                <c:pt idx="51">
                  <c:v>8.6889448208479242E-2</c:v>
                </c:pt>
                <c:pt idx="52">
                  <c:v>9.2640790101458689E-2</c:v>
                </c:pt>
                <c:pt idx="53">
                  <c:v>6.8259378829437486E-2</c:v>
                </c:pt>
                <c:pt idx="54">
                  <c:v>9.1722225849832181E-2</c:v>
                </c:pt>
                <c:pt idx="55">
                  <c:v>6.8804989169915162E-2</c:v>
                </c:pt>
                <c:pt idx="56">
                  <c:v>7.273362397833262E-2</c:v>
                </c:pt>
                <c:pt idx="57">
                  <c:v>8.2807385528987656E-2</c:v>
                </c:pt>
                <c:pt idx="58">
                  <c:v>5.6737466485223854E-2</c:v>
                </c:pt>
                <c:pt idx="59">
                  <c:v>0.17724884999200816</c:v>
                </c:pt>
                <c:pt idx="60">
                  <c:v>8.6612788914380595E-2</c:v>
                </c:pt>
                <c:pt idx="61">
                  <c:v>7.1189157310450238E-2</c:v>
                </c:pt>
                <c:pt idx="62">
                  <c:v>7.8192606042094645E-2</c:v>
                </c:pt>
                <c:pt idx="63">
                  <c:v>8.9263815870097157E-2</c:v>
                </c:pt>
                <c:pt idx="64">
                  <c:v>8.8392073298873206E-2</c:v>
                </c:pt>
                <c:pt idx="65">
                  <c:v>8.5772244965333047E-2</c:v>
                </c:pt>
                <c:pt idx="66">
                  <c:v>9.8340410905540437E-2</c:v>
                </c:pt>
                <c:pt idx="67">
                  <c:v>7.2686819564309307E-2</c:v>
                </c:pt>
                <c:pt idx="68">
                  <c:v>7.6987372026001505E-2</c:v>
                </c:pt>
                <c:pt idx="69">
                  <c:v>8.9635460362524996E-2</c:v>
                </c:pt>
                <c:pt idx="70">
                  <c:v>7.3377640084434856E-2</c:v>
                </c:pt>
                <c:pt idx="71">
                  <c:v>8.9549610655960024E-2</c:v>
                </c:pt>
                <c:pt idx="72">
                  <c:v>9.1225361759493806E-2</c:v>
                </c:pt>
                <c:pt idx="73">
                  <c:v>0.10172597756990187</c:v>
                </c:pt>
                <c:pt idx="74">
                  <c:v>9.4648428945729488E-2</c:v>
                </c:pt>
                <c:pt idx="75">
                  <c:v>9.0667793193314777E-2</c:v>
                </c:pt>
                <c:pt idx="76">
                  <c:v>8.4696063006801103E-2</c:v>
                </c:pt>
                <c:pt idx="77">
                  <c:v>6.8090149052521726E-2</c:v>
                </c:pt>
                <c:pt idx="78">
                  <c:v>9.2151018766298012E-2</c:v>
                </c:pt>
                <c:pt idx="79">
                  <c:v>8.957129345035543E-2</c:v>
                </c:pt>
                <c:pt idx="80">
                  <c:v>7.2053700531320916E-2</c:v>
                </c:pt>
                <c:pt idx="81">
                  <c:v>7.0394972874832845E-2</c:v>
                </c:pt>
                <c:pt idx="82">
                  <c:v>7.4316590227484866E-2</c:v>
                </c:pt>
                <c:pt idx="83">
                  <c:v>7.0458650621945229E-2</c:v>
                </c:pt>
                <c:pt idx="84">
                  <c:v>1.8965762182128143E-2</c:v>
                </c:pt>
                <c:pt idx="85">
                  <c:v>5.8104844438130424E-2</c:v>
                </c:pt>
                <c:pt idx="86">
                  <c:v>7.9343656769427492E-2</c:v>
                </c:pt>
                <c:pt idx="87">
                  <c:v>5.3984941042761761E-2</c:v>
                </c:pt>
                <c:pt idx="88">
                  <c:v>9.021167779514136E-2</c:v>
                </c:pt>
                <c:pt idx="89">
                  <c:v>9.4686745276317666E-2</c:v>
                </c:pt>
                <c:pt idx="90">
                  <c:v>6.5444902211488368E-2</c:v>
                </c:pt>
                <c:pt idx="91">
                  <c:v>8.5452479045318941E-2</c:v>
                </c:pt>
                <c:pt idx="92">
                  <c:v>8.5263058199554875E-2</c:v>
                </c:pt>
                <c:pt idx="93">
                  <c:v>7.8870104655017301E-2</c:v>
                </c:pt>
                <c:pt idx="94">
                  <c:v>9.4355258796230537E-2</c:v>
                </c:pt>
                <c:pt idx="95">
                  <c:v>0.19548231282852679</c:v>
                </c:pt>
                <c:pt idx="96">
                  <c:v>6.2228771330819381E-2</c:v>
                </c:pt>
                <c:pt idx="97">
                  <c:v>0.10353074714039219</c:v>
                </c:pt>
                <c:pt idx="98">
                  <c:v>9.9700685287712268E-2</c:v>
                </c:pt>
                <c:pt idx="99">
                  <c:v>6.4908877272563337E-2</c:v>
                </c:pt>
                <c:pt idx="100">
                  <c:v>5.0047474483140474E-2</c:v>
                </c:pt>
                <c:pt idx="101">
                  <c:v>8.0395130734862721E-2</c:v>
                </c:pt>
                <c:pt idx="102">
                  <c:v>9.5738201362374001E-2</c:v>
                </c:pt>
                <c:pt idx="103">
                  <c:v>6.2225244565018323E-2</c:v>
                </c:pt>
                <c:pt idx="104">
                  <c:v>6.4268572437205143E-2</c:v>
                </c:pt>
                <c:pt idx="105">
                  <c:v>7.4605397975983367E-2</c:v>
                </c:pt>
                <c:pt idx="106">
                  <c:v>0.11178989576050176</c:v>
                </c:pt>
                <c:pt idx="107">
                  <c:v>0.13056100164942699</c:v>
                </c:pt>
                <c:pt idx="108">
                  <c:v>3.2083559812287124E-2</c:v>
                </c:pt>
                <c:pt idx="109">
                  <c:v>6.673240890205058E-2</c:v>
                </c:pt>
                <c:pt idx="110">
                  <c:v>8.4885681367153645E-2</c:v>
                </c:pt>
                <c:pt idx="111">
                  <c:v>6.6201458695648308E-2</c:v>
                </c:pt>
                <c:pt idx="112">
                  <c:v>7.4847168646739806E-2</c:v>
                </c:pt>
                <c:pt idx="113">
                  <c:v>7.8646092038033952E-2</c:v>
                </c:pt>
                <c:pt idx="114">
                  <c:v>8.970737207311473E-2</c:v>
                </c:pt>
                <c:pt idx="115">
                  <c:v>8.7890130968174079E-2</c:v>
                </c:pt>
                <c:pt idx="116">
                  <c:v>9.5472810679480685E-2</c:v>
                </c:pt>
                <c:pt idx="117">
                  <c:v>7.9609971400997778E-2</c:v>
                </c:pt>
                <c:pt idx="118">
                  <c:v>7.7953336913173008E-2</c:v>
                </c:pt>
                <c:pt idx="119">
                  <c:v>0.16597004274032756</c:v>
                </c:pt>
                <c:pt idx="120">
                  <c:v>4.9997148234757316E-2</c:v>
                </c:pt>
                <c:pt idx="121">
                  <c:v>8.1731591855358471E-2</c:v>
                </c:pt>
                <c:pt idx="122">
                  <c:v>7.4522329321850225E-2</c:v>
                </c:pt>
                <c:pt idx="123">
                  <c:v>7.5138310614270232E-2</c:v>
                </c:pt>
                <c:pt idx="124">
                  <c:v>7.4750470541265046E-2</c:v>
                </c:pt>
                <c:pt idx="125">
                  <c:v>7.7841784064335826E-2</c:v>
                </c:pt>
                <c:pt idx="126">
                  <c:v>8.3647978098442932E-2</c:v>
                </c:pt>
                <c:pt idx="127">
                  <c:v>8.9134774425369309E-2</c:v>
                </c:pt>
                <c:pt idx="128">
                  <c:v>8.5427479609878509E-2</c:v>
                </c:pt>
                <c:pt idx="129">
                  <c:v>8.3454058061940339E-2</c:v>
                </c:pt>
                <c:pt idx="130">
                  <c:v>8.1891290708948836E-2</c:v>
                </c:pt>
                <c:pt idx="131">
                  <c:v>0.14247419152455371</c:v>
                </c:pt>
                <c:pt idx="132">
                  <c:v>4.9747928418470151E-2</c:v>
                </c:pt>
                <c:pt idx="133">
                  <c:v>7.8695429625544572E-2</c:v>
                </c:pt>
                <c:pt idx="134">
                  <c:v>9.5850360941273763E-2</c:v>
                </c:pt>
                <c:pt idx="135">
                  <c:v>8.2863558106857971E-2</c:v>
                </c:pt>
                <c:pt idx="136">
                  <c:v>9.1308254238088568E-2</c:v>
                </c:pt>
                <c:pt idx="137">
                  <c:v>9.3124898977466813E-2</c:v>
                </c:pt>
                <c:pt idx="138">
                  <c:v>9.8549150234616412E-2</c:v>
                </c:pt>
                <c:pt idx="139">
                  <c:v>7.710874388365728E-2</c:v>
                </c:pt>
                <c:pt idx="140">
                  <c:v>7.5448852630625521E-2</c:v>
                </c:pt>
                <c:pt idx="141">
                  <c:v>7.8875375304020195E-2</c:v>
                </c:pt>
                <c:pt idx="142">
                  <c:v>6.9415963034087022E-2</c:v>
                </c:pt>
                <c:pt idx="143">
                  <c:v>0.10901148460529174</c:v>
                </c:pt>
              </c:numCache>
            </c:numRef>
          </c:yVal>
          <c:smooth val="0"/>
        </c:ser>
        <c:dLbls>
          <c:showLegendKey val="0"/>
          <c:showVal val="0"/>
          <c:showCatName val="0"/>
          <c:showSerName val="0"/>
          <c:showPercent val="0"/>
          <c:showBubbleSize val="0"/>
        </c:dLbls>
        <c:axId val="41007744"/>
        <c:axId val="41009536"/>
      </c:scatterChart>
      <c:valAx>
        <c:axId val="41007744"/>
        <c:scaling>
          <c:orientation val="minMax"/>
        </c:scaling>
        <c:delete val="0"/>
        <c:axPos val="b"/>
        <c:numFmt formatCode="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s-PY"/>
          </a:p>
        </c:txPr>
        <c:crossAx val="41009536"/>
        <c:crosses val="autoZero"/>
        <c:crossBetween val="midCat"/>
      </c:valAx>
      <c:valAx>
        <c:axId val="41009536"/>
        <c:scaling>
          <c:orientation val="minMax"/>
        </c:scaling>
        <c:delete val="0"/>
        <c:axPos val="l"/>
        <c:numFmt formatCode="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PY"/>
          </a:p>
        </c:txPr>
        <c:crossAx val="41007744"/>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s-PY"/>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18EA550-6912-406F-A0D6-86291C02193D}" type="datetimeFigureOut">
              <a:rPr lang="en-US" smtClean="0"/>
              <a:t>7/26/2016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B9EECC1-393B-443D-8B9C-66C3D9289897}" type="slidenum">
              <a:rPr lang="en-US" smtClean="0"/>
              <a:t>‹Nº›</a:t>
            </a:fld>
            <a:endParaRPr lang="en-US"/>
          </a:p>
        </p:txBody>
      </p:sp>
    </p:spTree>
    <p:extLst>
      <p:ext uri="{BB962C8B-B14F-4D97-AF65-F5344CB8AC3E}">
        <p14:creationId xmlns:p14="http://schemas.microsoft.com/office/powerpoint/2010/main" val="2520670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286542A-76DB-4695-92E7-DEB31A3AB7E6}" type="datetimeFigureOut">
              <a:rPr lang="en-US" smtClean="0"/>
              <a:t>7/26/2016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95E57DB-330F-468F-A239-4A09068D4FAD}" type="slidenum">
              <a:rPr lang="en-US" smtClean="0"/>
              <a:t>‹Nº›</a:t>
            </a:fld>
            <a:endParaRPr lang="en-US"/>
          </a:p>
        </p:txBody>
      </p:sp>
    </p:spTree>
    <p:extLst>
      <p:ext uri="{BB962C8B-B14F-4D97-AF65-F5344CB8AC3E}">
        <p14:creationId xmlns:p14="http://schemas.microsoft.com/office/powerpoint/2010/main" val="76536961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MX" baseline="0" dirty="0" smtClean="0"/>
          </a:p>
        </p:txBody>
      </p:sp>
      <p:sp>
        <p:nvSpPr>
          <p:cNvPr id="4" name="Slide Number Placeholder 3"/>
          <p:cNvSpPr>
            <a:spLocks noGrp="1"/>
          </p:cNvSpPr>
          <p:nvPr>
            <p:ph type="sldNum" sz="quarter" idx="10"/>
          </p:nvPr>
        </p:nvSpPr>
        <p:spPr/>
        <p:txBody>
          <a:bodyPr/>
          <a:lstStyle/>
          <a:p>
            <a:fld id="{E95E57DB-330F-468F-A239-4A09068D4FAD}" type="slidenum">
              <a:rPr lang="en-US" smtClean="0"/>
              <a:t>2</a:t>
            </a:fld>
            <a:endParaRPr lang="en-US"/>
          </a:p>
        </p:txBody>
      </p:sp>
    </p:spTree>
    <p:extLst>
      <p:ext uri="{BB962C8B-B14F-4D97-AF65-F5344CB8AC3E}">
        <p14:creationId xmlns:p14="http://schemas.microsoft.com/office/powerpoint/2010/main" val="28413246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5E57DB-330F-468F-A239-4A09068D4FAD}" type="slidenum">
              <a:rPr lang="en-US" smtClean="0"/>
              <a:t>11</a:t>
            </a:fld>
            <a:endParaRPr lang="en-US"/>
          </a:p>
        </p:txBody>
      </p:sp>
    </p:spTree>
    <p:extLst>
      <p:ext uri="{BB962C8B-B14F-4D97-AF65-F5344CB8AC3E}">
        <p14:creationId xmlns:p14="http://schemas.microsoft.com/office/powerpoint/2010/main" val="33688238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5E57DB-330F-468F-A239-4A09068D4FAD}" type="slidenum">
              <a:rPr lang="en-US" smtClean="0"/>
              <a:t>12</a:t>
            </a:fld>
            <a:endParaRPr lang="en-US"/>
          </a:p>
        </p:txBody>
      </p:sp>
    </p:spTree>
    <p:extLst>
      <p:ext uri="{BB962C8B-B14F-4D97-AF65-F5344CB8AC3E}">
        <p14:creationId xmlns:p14="http://schemas.microsoft.com/office/powerpoint/2010/main" val="27704284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5E57DB-330F-468F-A239-4A09068D4FAD}" type="slidenum">
              <a:rPr lang="en-US" smtClean="0"/>
              <a:t>13</a:t>
            </a:fld>
            <a:endParaRPr lang="en-US"/>
          </a:p>
        </p:txBody>
      </p:sp>
    </p:spTree>
    <p:extLst>
      <p:ext uri="{BB962C8B-B14F-4D97-AF65-F5344CB8AC3E}">
        <p14:creationId xmlns:p14="http://schemas.microsoft.com/office/powerpoint/2010/main" val="34133209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5E57DB-330F-468F-A239-4A09068D4FAD}" type="slidenum">
              <a:rPr lang="en-US" smtClean="0"/>
              <a:t>14</a:t>
            </a:fld>
            <a:endParaRPr lang="en-US"/>
          </a:p>
        </p:txBody>
      </p:sp>
    </p:spTree>
    <p:extLst>
      <p:ext uri="{BB962C8B-B14F-4D97-AF65-F5344CB8AC3E}">
        <p14:creationId xmlns:p14="http://schemas.microsoft.com/office/powerpoint/2010/main" val="18996309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5E57DB-330F-468F-A239-4A09068D4FAD}" type="slidenum">
              <a:rPr lang="en-US" smtClean="0"/>
              <a:t>15</a:t>
            </a:fld>
            <a:endParaRPr lang="en-US"/>
          </a:p>
        </p:txBody>
      </p:sp>
    </p:spTree>
    <p:extLst>
      <p:ext uri="{BB962C8B-B14F-4D97-AF65-F5344CB8AC3E}">
        <p14:creationId xmlns:p14="http://schemas.microsoft.com/office/powerpoint/2010/main" val="22667603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MX" baseline="0" dirty="0" smtClean="0"/>
          </a:p>
        </p:txBody>
      </p:sp>
      <p:sp>
        <p:nvSpPr>
          <p:cNvPr id="4" name="Slide Number Placeholder 3"/>
          <p:cNvSpPr>
            <a:spLocks noGrp="1"/>
          </p:cNvSpPr>
          <p:nvPr>
            <p:ph type="sldNum" sz="quarter" idx="10"/>
          </p:nvPr>
        </p:nvSpPr>
        <p:spPr/>
        <p:txBody>
          <a:bodyPr/>
          <a:lstStyle/>
          <a:p>
            <a:fld id="{E95E57DB-330F-468F-A239-4A09068D4FAD}" type="slidenum">
              <a:rPr lang="en-US" smtClean="0"/>
              <a:t>16</a:t>
            </a:fld>
            <a:endParaRPr lang="en-US"/>
          </a:p>
        </p:txBody>
      </p:sp>
    </p:spTree>
    <p:extLst>
      <p:ext uri="{BB962C8B-B14F-4D97-AF65-F5344CB8AC3E}">
        <p14:creationId xmlns:p14="http://schemas.microsoft.com/office/powerpoint/2010/main" val="24246961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5E57DB-330F-468F-A239-4A09068D4FAD}" type="slidenum">
              <a:rPr lang="en-US" smtClean="0"/>
              <a:t>3</a:t>
            </a:fld>
            <a:endParaRPr lang="en-US"/>
          </a:p>
        </p:txBody>
      </p:sp>
    </p:spTree>
    <p:extLst>
      <p:ext uri="{BB962C8B-B14F-4D97-AF65-F5344CB8AC3E}">
        <p14:creationId xmlns:p14="http://schemas.microsoft.com/office/powerpoint/2010/main" val="25770955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MX" baseline="0" dirty="0" smtClean="0"/>
          </a:p>
        </p:txBody>
      </p:sp>
      <p:sp>
        <p:nvSpPr>
          <p:cNvPr id="4" name="Slide Number Placeholder 3"/>
          <p:cNvSpPr>
            <a:spLocks noGrp="1"/>
          </p:cNvSpPr>
          <p:nvPr>
            <p:ph type="sldNum" sz="quarter" idx="10"/>
          </p:nvPr>
        </p:nvSpPr>
        <p:spPr/>
        <p:txBody>
          <a:bodyPr/>
          <a:lstStyle/>
          <a:p>
            <a:fld id="{E95E57DB-330F-468F-A239-4A09068D4FAD}" type="slidenum">
              <a:rPr lang="en-US" smtClean="0"/>
              <a:t>4</a:t>
            </a:fld>
            <a:endParaRPr lang="en-US"/>
          </a:p>
        </p:txBody>
      </p:sp>
    </p:spTree>
    <p:extLst>
      <p:ext uri="{BB962C8B-B14F-4D97-AF65-F5344CB8AC3E}">
        <p14:creationId xmlns:p14="http://schemas.microsoft.com/office/powerpoint/2010/main" val="41370388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MX" baseline="0" dirty="0" smtClean="0"/>
          </a:p>
        </p:txBody>
      </p:sp>
      <p:sp>
        <p:nvSpPr>
          <p:cNvPr id="4" name="Slide Number Placeholder 3"/>
          <p:cNvSpPr>
            <a:spLocks noGrp="1"/>
          </p:cNvSpPr>
          <p:nvPr>
            <p:ph type="sldNum" sz="quarter" idx="10"/>
          </p:nvPr>
        </p:nvSpPr>
        <p:spPr/>
        <p:txBody>
          <a:bodyPr/>
          <a:lstStyle/>
          <a:p>
            <a:fld id="{E95E57DB-330F-468F-A239-4A09068D4FAD}" type="slidenum">
              <a:rPr lang="en-US" smtClean="0"/>
              <a:t>5</a:t>
            </a:fld>
            <a:endParaRPr lang="en-US"/>
          </a:p>
        </p:txBody>
      </p:sp>
    </p:spTree>
    <p:extLst>
      <p:ext uri="{BB962C8B-B14F-4D97-AF65-F5344CB8AC3E}">
        <p14:creationId xmlns:p14="http://schemas.microsoft.com/office/powerpoint/2010/main" val="10032142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MX" baseline="0" dirty="0" smtClean="0"/>
          </a:p>
        </p:txBody>
      </p:sp>
      <p:sp>
        <p:nvSpPr>
          <p:cNvPr id="4" name="Slide Number Placeholder 3"/>
          <p:cNvSpPr>
            <a:spLocks noGrp="1"/>
          </p:cNvSpPr>
          <p:nvPr>
            <p:ph type="sldNum" sz="quarter" idx="10"/>
          </p:nvPr>
        </p:nvSpPr>
        <p:spPr/>
        <p:txBody>
          <a:bodyPr/>
          <a:lstStyle/>
          <a:p>
            <a:fld id="{E95E57DB-330F-468F-A239-4A09068D4FAD}" type="slidenum">
              <a:rPr lang="en-US" smtClean="0"/>
              <a:t>6</a:t>
            </a:fld>
            <a:endParaRPr lang="en-US"/>
          </a:p>
        </p:txBody>
      </p:sp>
    </p:spTree>
    <p:extLst>
      <p:ext uri="{BB962C8B-B14F-4D97-AF65-F5344CB8AC3E}">
        <p14:creationId xmlns:p14="http://schemas.microsoft.com/office/powerpoint/2010/main" val="14481239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MX" baseline="0" dirty="0" smtClean="0"/>
          </a:p>
        </p:txBody>
      </p:sp>
      <p:sp>
        <p:nvSpPr>
          <p:cNvPr id="4" name="Slide Number Placeholder 3"/>
          <p:cNvSpPr>
            <a:spLocks noGrp="1"/>
          </p:cNvSpPr>
          <p:nvPr>
            <p:ph type="sldNum" sz="quarter" idx="10"/>
          </p:nvPr>
        </p:nvSpPr>
        <p:spPr/>
        <p:txBody>
          <a:bodyPr/>
          <a:lstStyle/>
          <a:p>
            <a:fld id="{E95E57DB-330F-468F-A239-4A09068D4FAD}" type="slidenum">
              <a:rPr lang="en-US" smtClean="0"/>
              <a:t>7</a:t>
            </a:fld>
            <a:endParaRPr lang="en-US"/>
          </a:p>
        </p:txBody>
      </p:sp>
    </p:spTree>
    <p:extLst>
      <p:ext uri="{BB962C8B-B14F-4D97-AF65-F5344CB8AC3E}">
        <p14:creationId xmlns:p14="http://schemas.microsoft.com/office/powerpoint/2010/main" val="16353056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MX" baseline="0" dirty="0" smtClean="0"/>
          </a:p>
        </p:txBody>
      </p:sp>
      <p:sp>
        <p:nvSpPr>
          <p:cNvPr id="4" name="Slide Number Placeholder 3"/>
          <p:cNvSpPr>
            <a:spLocks noGrp="1"/>
          </p:cNvSpPr>
          <p:nvPr>
            <p:ph type="sldNum" sz="quarter" idx="10"/>
          </p:nvPr>
        </p:nvSpPr>
        <p:spPr/>
        <p:txBody>
          <a:bodyPr/>
          <a:lstStyle/>
          <a:p>
            <a:fld id="{E95E57DB-330F-468F-A239-4A09068D4FAD}" type="slidenum">
              <a:rPr lang="en-US" smtClean="0"/>
              <a:t>8</a:t>
            </a:fld>
            <a:endParaRPr lang="en-US"/>
          </a:p>
        </p:txBody>
      </p:sp>
    </p:spTree>
    <p:extLst>
      <p:ext uri="{BB962C8B-B14F-4D97-AF65-F5344CB8AC3E}">
        <p14:creationId xmlns:p14="http://schemas.microsoft.com/office/powerpoint/2010/main" val="6704264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5E57DB-330F-468F-A239-4A09068D4FAD}" type="slidenum">
              <a:rPr lang="en-US" smtClean="0"/>
              <a:t>9</a:t>
            </a:fld>
            <a:endParaRPr lang="en-US"/>
          </a:p>
        </p:txBody>
      </p:sp>
    </p:spTree>
    <p:extLst>
      <p:ext uri="{BB962C8B-B14F-4D97-AF65-F5344CB8AC3E}">
        <p14:creationId xmlns:p14="http://schemas.microsoft.com/office/powerpoint/2010/main" val="12261236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5E57DB-330F-468F-A239-4A09068D4FAD}" type="slidenum">
              <a:rPr lang="en-US" smtClean="0"/>
              <a:t>10</a:t>
            </a:fld>
            <a:endParaRPr lang="en-US"/>
          </a:p>
        </p:txBody>
      </p:sp>
    </p:spTree>
    <p:extLst>
      <p:ext uri="{BB962C8B-B14F-4D97-AF65-F5344CB8AC3E}">
        <p14:creationId xmlns:p14="http://schemas.microsoft.com/office/powerpoint/2010/main" val="38745831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203FD1-ACC8-41C4-8EDF-DD3E3E17F1C8}" type="slidenum">
              <a:rPr lang="en-US" smtClean="0"/>
              <a:t>‹Nº›</a:t>
            </a:fld>
            <a:endParaRPr lang="en-US"/>
          </a:p>
        </p:txBody>
      </p:sp>
    </p:spTree>
    <p:extLst>
      <p:ext uri="{BB962C8B-B14F-4D97-AF65-F5344CB8AC3E}">
        <p14:creationId xmlns:p14="http://schemas.microsoft.com/office/powerpoint/2010/main" val="30396184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203FD1-ACC8-41C4-8EDF-DD3E3E17F1C8}" type="slidenum">
              <a:rPr lang="en-US" smtClean="0"/>
              <a:t>‹Nº›</a:t>
            </a:fld>
            <a:endParaRPr lang="en-US"/>
          </a:p>
        </p:txBody>
      </p:sp>
    </p:spTree>
    <p:extLst>
      <p:ext uri="{BB962C8B-B14F-4D97-AF65-F5344CB8AC3E}">
        <p14:creationId xmlns:p14="http://schemas.microsoft.com/office/powerpoint/2010/main" val="476699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203FD1-ACC8-41C4-8EDF-DD3E3E17F1C8}" type="slidenum">
              <a:rPr lang="en-US" smtClean="0"/>
              <a:t>‹Nº›</a:t>
            </a:fld>
            <a:endParaRPr lang="en-US"/>
          </a:p>
        </p:txBody>
      </p:sp>
    </p:spTree>
    <p:extLst>
      <p:ext uri="{BB962C8B-B14F-4D97-AF65-F5344CB8AC3E}">
        <p14:creationId xmlns:p14="http://schemas.microsoft.com/office/powerpoint/2010/main" val="9084941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203FD1-ACC8-41C4-8EDF-DD3E3E17F1C8}" type="slidenum">
              <a:rPr lang="en-US" smtClean="0"/>
              <a:t>‹Nº›</a:t>
            </a:fld>
            <a:endParaRPr lang="en-US"/>
          </a:p>
        </p:txBody>
      </p:sp>
    </p:spTree>
    <p:extLst>
      <p:ext uri="{BB962C8B-B14F-4D97-AF65-F5344CB8AC3E}">
        <p14:creationId xmlns:p14="http://schemas.microsoft.com/office/powerpoint/2010/main" val="7558831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7203FD1-ACC8-41C4-8EDF-DD3E3E17F1C8}" type="slidenum">
              <a:rPr lang="en-US" smtClean="0"/>
              <a:t>‹Nº›</a:t>
            </a:fld>
            <a:endParaRPr lang="en-US"/>
          </a:p>
        </p:txBody>
      </p:sp>
    </p:spTree>
    <p:extLst>
      <p:ext uri="{BB962C8B-B14F-4D97-AF65-F5344CB8AC3E}">
        <p14:creationId xmlns:p14="http://schemas.microsoft.com/office/powerpoint/2010/main" val="12418701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7203FD1-ACC8-41C4-8EDF-DD3E3E17F1C8}" type="slidenum">
              <a:rPr lang="en-US" smtClean="0"/>
              <a:t>‹Nº›</a:t>
            </a:fld>
            <a:endParaRPr lang="en-US"/>
          </a:p>
        </p:txBody>
      </p:sp>
    </p:spTree>
    <p:extLst>
      <p:ext uri="{BB962C8B-B14F-4D97-AF65-F5344CB8AC3E}">
        <p14:creationId xmlns:p14="http://schemas.microsoft.com/office/powerpoint/2010/main" val="24806706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7203FD1-ACC8-41C4-8EDF-DD3E3E17F1C8}" type="slidenum">
              <a:rPr lang="en-US" smtClean="0"/>
              <a:t>‹Nº›</a:t>
            </a:fld>
            <a:endParaRPr lang="en-US"/>
          </a:p>
        </p:txBody>
      </p:sp>
    </p:spTree>
    <p:extLst>
      <p:ext uri="{BB962C8B-B14F-4D97-AF65-F5344CB8AC3E}">
        <p14:creationId xmlns:p14="http://schemas.microsoft.com/office/powerpoint/2010/main" val="14562452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76200" y="304800"/>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3752743910"/>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203FD1-ACC8-41C4-8EDF-DD3E3E17F1C8}" type="slidenum">
              <a:rPr lang="en-US" smtClean="0"/>
              <a:t>‹Nº›</a:t>
            </a:fld>
            <a:endParaRPr lang="en-US"/>
          </a:p>
        </p:txBody>
      </p:sp>
    </p:spTree>
    <p:extLst>
      <p:ext uri="{BB962C8B-B14F-4D97-AF65-F5344CB8AC3E}">
        <p14:creationId xmlns:p14="http://schemas.microsoft.com/office/powerpoint/2010/main" val="9139172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203FD1-ACC8-41C4-8EDF-DD3E3E17F1C8}" type="slidenum">
              <a:rPr lang="en-US" smtClean="0"/>
              <a:t>‹Nº›</a:t>
            </a:fld>
            <a:endParaRPr lang="en-US"/>
          </a:p>
        </p:txBody>
      </p:sp>
    </p:spTree>
    <p:extLst>
      <p:ext uri="{BB962C8B-B14F-4D97-AF65-F5344CB8AC3E}">
        <p14:creationId xmlns:p14="http://schemas.microsoft.com/office/powerpoint/2010/main" val="11198682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203FD1-ACC8-41C4-8EDF-DD3E3E17F1C8}" type="slidenum">
              <a:rPr lang="en-US" smtClean="0"/>
              <a:t>‹Nº›</a:t>
            </a:fld>
            <a:endParaRPr lang="en-US"/>
          </a:p>
        </p:txBody>
      </p:sp>
    </p:spTree>
    <p:extLst>
      <p:ext uri="{BB962C8B-B14F-4D97-AF65-F5344CB8AC3E}">
        <p14:creationId xmlns:p14="http://schemas.microsoft.com/office/powerpoint/2010/main" val="873490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203FD1-ACC8-41C4-8EDF-DD3E3E17F1C8}" type="slidenum">
              <a:rPr lang="en-US" smtClean="0"/>
              <a:t>‹Nº›</a:t>
            </a:fld>
            <a:endParaRPr lang="en-US"/>
          </a:p>
        </p:txBody>
      </p:sp>
    </p:spTree>
    <p:extLst>
      <p:ext uri="{BB962C8B-B14F-4D97-AF65-F5344CB8AC3E}">
        <p14:creationId xmlns:p14="http://schemas.microsoft.com/office/powerpoint/2010/main" val="15718683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5" name="Line 11"/>
          <p:cNvSpPr>
            <a:spLocks noChangeShapeType="1"/>
          </p:cNvSpPr>
          <p:nvPr/>
        </p:nvSpPr>
        <p:spPr bwMode="auto">
          <a:xfrm>
            <a:off x="280988" y="476250"/>
            <a:ext cx="8582025" cy="0"/>
          </a:xfrm>
          <a:prstGeom prst="line">
            <a:avLst/>
          </a:prstGeom>
          <a:noFill/>
          <a:ln w="38100">
            <a:solidFill>
              <a:schemeClr val="accent2"/>
            </a:solidFill>
            <a:round/>
            <a:headEnd/>
            <a:tailEnd/>
          </a:ln>
          <a:effectLst/>
        </p:spPr>
        <p:txBody>
          <a:bodyPr/>
          <a:lstStyle/>
          <a:p>
            <a:endParaRPr lang="en-US"/>
          </a:p>
        </p:txBody>
      </p:sp>
      <p:sp>
        <p:nvSpPr>
          <p:cNvPr id="1043" name="Line 19"/>
          <p:cNvSpPr>
            <a:spLocks noChangeShapeType="1"/>
          </p:cNvSpPr>
          <p:nvPr/>
        </p:nvSpPr>
        <p:spPr bwMode="auto">
          <a:xfrm>
            <a:off x="1905000" y="6524624"/>
            <a:ext cx="5659139" cy="0"/>
          </a:xfrm>
          <a:prstGeom prst="line">
            <a:avLst/>
          </a:prstGeom>
          <a:noFill/>
          <a:ln w="38100">
            <a:solidFill>
              <a:schemeClr val="accent2"/>
            </a:solidFill>
            <a:round/>
            <a:headEnd/>
            <a:tailEnd/>
          </a:ln>
          <a:effectLst/>
        </p:spPr>
        <p:txBody>
          <a:bodyPr/>
          <a:lstStyle/>
          <a:p>
            <a:endParaRPr lang="en-US"/>
          </a:p>
        </p:txBody>
      </p:sp>
      <p:pic>
        <p:nvPicPr>
          <p:cNvPr id="2" name="Picture 1"/>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6858000" y="5562600"/>
            <a:ext cx="1833563" cy="831215"/>
          </a:xfrm>
          <a:prstGeom prst="rect">
            <a:avLst/>
          </a:prstGeom>
          <a:effectLst>
            <a:glow rad="127000">
              <a:schemeClr val="bg1"/>
            </a:glow>
            <a:outerShdw blurRad="50800" dist="50800" dir="5400000" algn="ctr" rotWithShape="0">
              <a:schemeClr val="bg1"/>
            </a:outerShdw>
          </a:effectLst>
        </p:spPr>
      </p:pic>
    </p:spTree>
  </p:cSld>
  <p:clrMap bg1="lt1" tx1="dk1" bg2="lt2" tx2="dk2" accent1="accent1" accent2="accent2" accent3="accent3" accent4="accent4" accent5="accent5" accent6="accent6" hlink="hlink" folHlink="folHlink"/>
  <p:sldLayoutIdLst>
    <p:sldLayoutId id="2147483661" r:id="rId1"/>
    <p:sldLayoutId id="2147483672"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timing>
    <p:tnLst>
      <p:par>
        <p:cTn id="1" dur="indefinite" restart="never" nodeType="tmRoot"/>
      </p:par>
    </p:tnLst>
  </p:timing>
  <p:hf hdr="0" ftr="0" dt="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imes New Roman" pitchFamily="18" charset="0"/>
        </a:defRPr>
      </a:lvl2pPr>
      <a:lvl3pPr algn="ctr" rtl="0" eaLnBrk="1" fontAlgn="base" hangingPunct="1">
        <a:spcBef>
          <a:spcPct val="0"/>
        </a:spcBef>
        <a:spcAft>
          <a:spcPct val="0"/>
        </a:spcAft>
        <a:defRPr sz="4400">
          <a:solidFill>
            <a:schemeClr val="tx2"/>
          </a:solidFill>
          <a:latin typeface="Times New Roman" pitchFamily="18" charset="0"/>
        </a:defRPr>
      </a:lvl3pPr>
      <a:lvl4pPr algn="ctr" rtl="0" eaLnBrk="1" fontAlgn="base" hangingPunct="1">
        <a:spcBef>
          <a:spcPct val="0"/>
        </a:spcBef>
        <a:spcAft>
          <a:spcPct val="0"/>
        </a:spcAft>
        <a:defRPr sz="4400">
          <a:solidFill>
            <a:schemeClr val="tx2"/>
          </a:solidFill>
          <a:latin typeface="Times New Roman" pitchFamily="18" charset="0"/>
        </a:defRPr>
      </a:lvl4pPr>
      <a:lvl5pPr algn="ctr" rtl="0" eaLnBrk="1" fontAlgn="base" hangingPunct="1">
        <a:spcBef>
          <a:spcPct val="0"/>
        </a:spcBef>
        <a:spcAft>
          <a:spcPct val="0"/>
        </a:spcAft>
        <a:defRPr sz="4400">
          <a:solidFill>
            <a:schemeClr val="tx2"/>
          </a:solidFill>
          <a:latin typeface="Times New Roman" pitchFamily="18" charset="0"/>
        </a:defRPr>
      </a:lvl5pPr>
      <a:lvl6pPr marL="457200" algn="ctr" rtl="0" eaLnBrk="1" fontAlgn="base" hangingPunct="1">
        <a:spcBef>
          <a:spcPct val="0"/>
        </a:spcBef>
        <a:spcAft>
          <a:spcPct val="0"/>
        </a:spcAft>
        <a:defRPr sz="4400">
          <a:solidFill>
            <a:schemeClr val="tx2"/>
          </a:solidFill>
          <a:latin typeface="Times New Roman" pitchFamily="18" charset="0"/>
        </a:defRPr>
      </a:lvl6pPr>
      <a:lvl7pPr marL="914400" algn="ctr" rtl="0" eaLnBrk="1" fontAlgn="base" hangingPunct="1">
        <a:spcBef>
          <a:spcPct val="0"/>
        </a:spcBef>
        <a:spcAft>
          <a:spcPct val="0"/>
        </a:spcAft>
        <a:defRPr sz="4400">
          <a:solidFill>
            <a:schemeClr val="tx2"/>
          </a:solidFill>
          <a:latin typeface="Times New Roman" pitchFamily="18" charset="0"/>
        </a:defRPr>
      </a:lvl7pPr>
      <a:lvl8pPr marL="1371600" algn="ctr" rtl="0" eaLnBrk="1" fontAlgn="base" hangingPunct="1">
        <a:spcBef>
          <a:spcPct val="0"/>
        </a:spcBef>
        <a:spcAft>
          <a:spcPct val="0"/>
        </a:spcAft>
        <a:defRPr sz="4400">
          <a:solidFill>
            <a:schemeClr val="tx2"/>
          </a:solidFill>
          <a:latin typeface="Times New Roman" pitchFamily="18" charset="0"/>
        </a:defRPr>
      </a:lvl8pPr>
      <a:lvl9pPr marL="1828800" algn="ctr" rtl="0" eaLnBrk="1" fontAlgn="base" hangingPunct="1">
        <a:spcBef>
          <a:spcPct val="0"/>
        </a:spcBef>
        <a:spcAft>
          <a:spcPct val="0"/>
        </a:spcAft>
        <a:defRPr sz="44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203FD1-ACC8-41C4-8EDF-DD3E3E17F1C8}" type="slidenum">
              <a:rPr lang="en-US" smtClean="0"/>
              <a:t>‹Nº›</a:t>
            </a:fld>
            <a:endParaRPr lang="en-US"/>
          </a:p>
        </p:txBody>
      </p:sp>
    </p:spTree>
    <p:extLst>
      <p:ext uri="{BB962C8B-B14F-4D97-AF65-F5344CB8AC3E}">
        <p14:creationId xmlns:p14="http://schemas.microsoft.com/office/powerpoint/2010/main" val="759149804"/>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1219200"/>
            <a:ext cx="6934200" cy="3124200"/>
          </a:xfrm>
        </p:spPr>
        <p:txBody>
          <a:bodyPr/>
          <a:lstStyle/>
          <a:p>
            <a:r>
              <a:rPr lang="es-ES" sz="4800" dirty="0" smtClean="0"/>
              <a:t>Evolución de Efectivo y Manejo de Deuda Exigible (no planificada)</a:t>
            </a:r>
            <a:r>
              <a:rPr lang="es-ES" dirty="0" smtClean="0"/>
              <a:t/>
            </a:r>
            <a:br>
              <a:rPr lang="es-ES" dirty="0" smtClean="0"/>
            </a:br>
            <a:r>
              <a:rPr lang="en-US" sz="4800" dirty="0" smtClean="0"/>
              <a:t/>
            </a:r>
            <a:br>
              <a:rPr lang="en-US" sz="4800" dirty="0" smtClean="0"/>
            </a:br>
            <a:r>
              <a:rPr lang="en-US" sz="3600" dirty="0" smtClean="0"/>
              <a:t>– FOTEGAL –</a:t>
            </a:r>
            <a:br>
              <a:rPr lang="en-US" sz="3600" dirty="0" smtClean="0"/>
            </a:br>
            <a:r>
              <a:rPr lang="en-US" sz="1800" i="1" dirty="0" smtClean="0"/>
              <a:t>Julio 2016</a:t>
            </a:r>
            <a:r>
              <a:rPr lang="en-US" sz="2000" i="1" dirty="0" smtClean="0"/>
              <a:t/>
            </a:r>
            <a:br>
              <a:rPr lang="en-US" sz="2000" i="1" dirty="0" smtClean="0"/>
            </a:br>
            <a:r>
              <a:rPr lang="es-MX" sz="2000" i="1" dirty="0" smtClean="0"/>
              <a:t>Asunción, Paraguay</a:t>
            </a:r>
            <a:r>
              <a:rPr lang="es-MX" sz="1800" i="1" dirty="0" smtClean="0"/>
              <a:t/>
            </a:r>
            <a:br>
              <a:rPr lang="es-MX" sz="1800" i="1" dirty="0" smtClean="0"/>
            </a:br>
            <a:r>
              <a:rPr lang="es-MX" sz="1800" i="1" dirty="0" smtClean="0"/>
              <a:t/>
            </a:r>
            <a:br>
              <a:rPr lang="es-MX" sz="1800" i="1" dirty="0" smtClean="0"/>
            </a:br>
            <a:r>
              <a:rPr lang="es-MX" sz="1800" i="1" dirty="0" smtClean="0"/>
              <a:t/>
            </a:r>
            <a:br>
              <a:rPr lang="es-MX" sz="1800" i="1" dirty="0" smtClean="0"/>
            </a:br>
            <a:r>
              <a:rPr lang="es-MX" sz="2000" dirty="0" smtClean="0"/>
              <a:t>Gabriel </a:t>
            </a:r>
            <a:r>
              <a:rPr lang="es-MX" sz="2000" dirty="0" err="1" smtClean="0"/>
              <a:t>Yorio-Gonzalez</a:t>
            </a:r>
            <a:r>
              <a:rPr lang="en-US" sz="3200" i="1" dirty="0" smtClean="0"/>
              <a:t/>
            </a:r>
            <a:br>
              <a:rPr lang="en-US" sz="3200" i="1" dirty="0" smtClean="0"/>
            </a:br>
            <a:endParaRPr lang="en-US" sz="3200" dirty="0"/>
          </a:p>
        </p:txBody>
      </p:sp>
    </p:spTree>
    <p:extLst>
      <p:ext uri="{BB962C8B-B14F-4D97-AF65-F5344CB8AC3E}">
        <p14:creationId xmlns:p14="http://schemas.microsoft.com/office/powerpoint/2010/main" val="95182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1452124" y="1329659"/>
            <a:ext cx="5363916" cy="3699541"/>
          </a:xfrm>
          <a:prstGeom prst="rect">
            <a:avLst/>
          </a:prstGeom>
        </p:spPr>
      </p:pic>
      <p:sp>
        <p:nvSpPr>
          <p:cNvPr id="4" name="Rectangle 3"/>
          <p:cNvSpPr/>
          <p:nvPr/>
        </p:nvSpPr>
        <p:spPr bwMode="auto">
          <a:xfrm>
            <a:off x="6705600" y="5486400"/>
            <a:ext cx="2133600" cy="9906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0" fontAlgn="base" latinLnBrk="0" hangingPunct="0">
              <a:lnSpc>
                <a:spcPct val="100000"/>
              </a:lnSpc>
              <a:spcBef>
                <a:spcPct val="20000"/>
              </a:spcBef>
              <a:spcAft>
                <a:spcPct val="0"/>
              </a:spcAft>
              <a:buClrTx/>
              <a:buSzTx/>
              <a:buFontTx/>
              <a:buChar char="•"/>
              <a:tabLst/>
            </a:pPr>
            <a:endParaRPr kumimoji="0" lang="en-US" sz="2800" b="0" i="1" u="none" strike="noStrike" cap="none" normalizeH="0" baseline="0" smtClean="0">
              <a:ln>
                <a:noFill/>
              </a:ln>
              <a:solidFill>
                <a:schemeClr val="tx1"/>
              </a:solidFill>
              <a:effectLst/>
              <a:latin typeface="Times New Roman" pitchFamily="18" charset="0"/>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42311" y="5080045"/>
            <a:ext cx="3991889" cy="1075547"/>
          </a:xfrm>
          <a:prstGeom prst="rect">
            <a:avLst/>
          </a:prstGeom>
        </p:spPr>
      </p:pic>
      <p:sp>
        <p:nvSpPr>
          <p:cNvPr id="6" name="CuadroTexto 1"/>
          <p:cNvSpPr txBox="1"/>
          <p:nvPr/>
        </p:nvSpPr>
        <p:spPr>
          <a:xfrm>
            <a:off x="685800" y="616803"/>
            <a:ext cx="8077200" cy="461665"/>
          </a:xfrm>
          <a:prstGeom prst="rect">
            <a:avLst/>
          </a:prstGeom>
          <a:noFill/>
        </p:spPr>
        <p:txBody>
          <a:bodyPr wrap="square" rtlCol="0">
            <a:spAutoFit/>
          </a:bodyPr>
          <a:lstStyle/>
          <a:p>
            <a:pPr>
              <a:spcBef>
                <a:spcPts val="1200"/>
              </a:spcBef>
              <a:spcAft>
                <a:spcPts val="1200"/>
              </a:spcAft>
            </a:pPr>
            <a:r>
              <a:rPr lang="es-MX" sz="2400" dirty="0" smtClean="0">
                <a:solidFill>
                  <a:srgbClr val="021F43"/>
                </a:solidFill>
                <a:latin typeface="Trebuchet MS" panose="020B0603020202020204" pitchFamily="34" charset="0"/>
              </a:rPr>
              <a:t>Caso Real de deuda no planificada </a:t>
            </a:r>
          </a:p>
        </p:txBody>
      </p:sp>
    </p:spTree>
    <p:extLst>
      <p:ext uri="{BB962C8B-B14F-4D97-AF65-F5344CB8AC3E}">
        <p14:creationId xmlns:p14="http://schemas.microsoft.com/office/powerpoint/2010/main" val="39127156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6705600" y="5486400"/>
            <a:ext cx="2133600" cy="9906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0" fontAlgn="base" latinLnBrk="0" hangingPunct="0">
              <a:lnSpc>
                <a:spcPct val="100000"/>
              </a:lnSpc>
              <a:spcBef>
                <a:spcPct val="20000"/>
              </a:spcBef>
              <a:spcAft>
                <a:spcPct val="0"/>
              </a:spcAft>
              <a:buClrTx/>
              <a:buSzTx/>
              <a:buFontTx/>
              <a:buChar char="•"/>
              <a:tabLst/>
            </a:pPr>
            <a:endParaRPr kumimoji="0" lang="en-US" sz="2800" b="0" i="1" u="none" strike="noStrike" cap="none" normalizeH="0" baseline="0" smtClean="0">
              <a:ln>
                <a:noFill/>
              </a:ln>
              <a:solidFill>
                <a:schemeClr val="tx1"/>
              </a:solidFill>
              <a:effectLst/>
              <a:latin typeface="Times New Roman" pitchFamily="18" charset="0"/>
            </a:endParaRPr>
          </a:p>
        </p:txBody>
      </p:sp>
      <p:pic>
        <p:nvPicPr>
          <p:cNvPr id="7" name="Picture 6"/>
          <p:cNvPicPr>
            <a:picLocks noChangeAspect="1"/>
          </p:cNvPicPr>
          <p:nvPr/>
        </p:nvPicPr>
        <p:blipFill>
          <a:blip r:embed="rId3"/>
          <a:stretch>
            <a:fillRect/>
          </a:stretch>
        </p:blipFill>
        <p:spPr>
          <a:xfrm>
            <a:off x="787181" y="2133600"/>
            <a:ext cx="7722037" cy="3973004"/>
          </a:xfrm>
          <a:prstGeom prst="rect">
            <a:avLst/>
          </a:prstGeom>
        </p:spPr>
      </p:pic>
      <p:sp>
        <p:nvSpPr>
          <p:cNvPr id="8" name="TextBox 7"/>
          <p:cNvSpPr txBox="1"/>
          <p:nvPr/>
        </p:nvSpPr>
        <p:spPr>
          <a:xfrm>
            <a:off x="1702203" y="1902767"/>
            <a:ext cx="3098397" cy="369332"/>
          </a:xfrm>
          <a:prstGeom prst="rect">
            <a:avLst/>
          </a:prstGeom>
          <a:noFill/>
        </p:spPr>
        <p:txBody>
          <a:bodyPr wrap="square" rtlCol="0">
            <a:spAutoFit/>
          </a:bodyPr>
          <a:lstStyle>
            <a:defPPr>
              <a:defRPr lang="en-US"/>
            </a:defPPr>
            <a:lvl1pPr>
              <a:spcBef>
                <a:spcPts val="1200"/>
              </a:spcBef>
              <a:spcAft>
                <a:spcPts val="1200"/>
              </a:spcAft>
              <a:defRPr sz="2400">
                <a:solidFill>
                  <a:srgbClr val="021F43"/>
                </a:solidFill>
                <a:latin typeface="Trebuchet MS" panose="020B0603020202020204" pitchFamily="34" charset="0"/>
              </a:defRPr>
            </a:lvl1pPr>
          </a:lstStyle>
          <a:p>
            <a:r>
              <a:rPr lang="en-US" sz="1800" dirty="0" err="1" smtClean="0"/>
              <a:t>Amortizaciones</a:t>
            </a:r>
            <a:r>
              <a:rPr lang="en-US" sz="1800" dirty="0" smtClean="0"/>
              <a:t> de capital</a:t>
            </a:r>
            <a:endParaRPr lang="en-US" sz="1800" dirty="0"/>
          </a:p>
        </p:txBody>
      </p:sp>
      <p:sp>
        <p:nvSpPr>
          <p:cNvPr id="9" name="CuadroTexto 1"/>
          <p:cNvSpPr txBox="1"/>
          <p:nvPr/>
        </p:nvSpPr>
        <p:spPr>
          <a:xfrm>
            <a:off x="609600" y="978767"/>
            <a:ext cx="8077200" cy="461665"/>
          </a:xfrm>
          <a:prstGeom prst="rect">
            <a:avLst/>
          </a:prstGeom>
          <a:noFill/>
        </p:spPr>
        <p:txBody>
          <a:bodyPr wrap="square" rtlCol="0">
            <a:spAutoFit/>
          </a:bodyPr>
          <a:lstStyle/>
          <a:p>
            <a:pPr>
              <a:spcBef>
                <a:spcPts val="1200"/>
              </a:spcBef>
              <a:spcAft>
                <a:spcPts val="1200"/>
              </a:spcAft>
            </a:pPr>
            <a:r>
              <a:rPr lang="es-MX" sz="2400" dirty="0" smtClean="0">
                <a:solidFill>
                  <a:srgbClr val="021F43"/>
                </a:solidFill>
                <a:latin typeface="Trebuchet MS" panose="020B0603020202020204" pitchFamily="34" charset="0"/>
              </a:rPr>
              <a:t>Refinanciamiento de deuda?</a:t>
            </a:r>
          </a:p>
        </p:txBody>
      </p:sp>
    </p:spTree>
    <p:extLst>
      <p:ext uri="{BB962C8B-B14F-4D97-AF65-F5344CB8AC3E}">
        <p14:creationId xmlns:p14="http://schemas.microsoft.com/office/powerpoint/2010/main" val="506709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6705600" y="5486400"/>
            <a:ext cx="2133600" cy="9906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0" fontAlgn="base" latinLnBrk="0" hangingPunct="0">
              <a:lnSpc>
                <a:spcPct val="100000"/>
              </a:lnSpc>
              <a:spcBef>
                <a:spcPct val="20000"/>
              </a:spcBef>
              <a:spcAft>
                <a:spcPct val="0"/>
              </a:spcAft>
              <a:buClrTx/>
              <a:buSzTx/>
              <a:buFontTx/>
              <a:buChar char="•"/>
              <a:tabLst/>
            </a:pPr>
            <a:endParaRPr kumimoji="0" lang="en-US" sz="2800" b="0" i="1" u="none" strike="noStrike" cap="none" normalizeH="0" baseline="0" smtClean="0">
              <a:ln>
                <a:noFill/>
              </a:ln>
              <a:solidFill>
                <a:schemeClr val="tx1"/>
              </a:solidFill>
              <a:effectLst/>
              <a:latin typeface="Times New Roman" pitchFamily="18" charset="0"/>
            </a:endParaRPr>
          </a:p>
        </p:txBody>
      </p:sp>
      <p:grpSp>
        <p:nvGrpSpPr>
          <p:cNvPr id="3" name="Group 2"/>
          <p:cNvGrpSpPr/>
          <p:nvPr/>
        </p:nvGrpSpPr>
        <p:grpSpPr>
          <a:xfrm>
            <a:off x="533400" y="2286000"/>
            <a:ext cx="8077200" cy="4038600"/>
            <a:chOff x="485775" y="1700213"/>
            <a:chExt cx="8186739" cy="4729162"/>
          </a:xfrm>
        </p:grpSpPr>
        <p:pic>
          <p:nvPicPr>
            <p:cNvPr id="5" name="Imagen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5775" y="1700213"/>
              <a:ext cx="8186739" cy="4729162"/>
            </a:xfrm>
            <a:prstGeom prst="rect">
              <a:avLst/>
            </a:prstGeom>
            <a:noFill/>
            <a:ln>
              <a:noFill/>
            </a:ln>
          </p:spPr>
        </p:pic>
        <p:sp>
          <p:nvSpPr>
            <p:cNvPr id="2" name="Rectangle 1"/>
            <p:cNvSpPr/>
            <p:nvPr/>
          </p:nvSpPr>
          <p:spPr bwMode="auto">
            <a:xfrm>
              <a:off x="1066800" y="2209800"/>
              <a:ext cx="3352800" cy="6096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0" fontAlgn="base" latinLnBrk="0" hangingPunct="0">
                <a:lnSpc>
                  <a:spcPct val="100000"/>
                </a:lnSpc>
                <a:spcBef>
                  <a:spcPct val="20000"/>
                </a:spcBef>
                <a:spcAft>
                  <a:spcPct val="0"/>
                </a:spcAft>
                <a:buClrTx/>
                <a:buSzTx/>
                <a:buFontTx/>
                <a:buChar char="•"/>
                <a:tabLst/>
              </a:pPr>
              <a:endParaRPr kumimoji="0" lang="en-US" sz="2800" b="0" i="1" u="none" strike="noStrike" cap="none" normalizeH="0" baseline="0" smtClean="0">
                <a:ln>
                  <a:noFill/>
                </a:ln>
                <a:solidFill>
                  <a:schemeClr val="tx1"/>
                </a:solidFill>
                <a:effectLst/>
                <a:latin typeface="Times New Roman" pitchFamily="18" charset="0"/>
              </a:endParaRPr>
            </a:p>
          </p:txBody>
        </p:sp>
        <p:sp>
          <p:nvSpPr>
            <p:cNvPr id="8" name="Rectangle 7"/>
            <p:cNvSpPr/>
            <p:nvPr/>
          </p:nvSpPr>
          <p:spPr bwMode="auto">
            <a:xfrm>
              <a:off x="1150143" y="2675290"/>
              <a:ext cx="1440657" cy="6096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0" fontAlgn="base" latinLnBrk="0" hangingPunct="0">
                <a:lnSpc>
                  <a:spcPct val="100000"/>
                </a:lnSpc>
                <a:spcBef>
                  <a:spcPct val="20000"/>
                </a:spcBef>
                <a:spcAft>
                  <a:spcPct val="0"/>
                </a:spcAft>
                <a:buClrTx/>
                <a:buSzTx/>
                <a:buFontTx/>
                <a:buChar char="•"/>
                <a:tabLst/>
              </a:pPr>
              <a:endParaRPr kumimoji="0" lang="en-US" sz="2800" b="0" i="1" u="none" strike="noStrike" cap="none" normalizeH="0" baseline="0" smtClean="0">
                <a:ln>
                  <a:noFill/>
                </a:ln>
                <a:solidFill>
                  <a:schemeClr val="tx1"/>
                </a:solidFill>
                <a:effectLst/>
                <a:latin typeface="Times New Roman" pitchFamily="18" charset="0"/>
              </a:endParaRPr>
            </a:p>
          </p:txBody>
        </p:sp>
      </p:grpSp>
      <p:sp>
        <p:nvSpPr>
          <p:cNvPr id="9" name="CuadroTexto 1"/>
          <p:cNvSpPr txBox="1"/>
          <p:nvPr/>
        </p:nvSpPr>
        <p:spPr>
          <a:xfrm>
            <a:off x="304800" y="563940"/>
            <a:ext cx="8686800" cy="1569660"/>
          </a:xfrm>
          <a:prstGeom prst="rect">
            <a:avLst/>
          </a:prstGeom>
          <a:noFill/>
        </p:spPr>
        <p:txBody>
          <a:bodyPr wrap="square" rtlCol="0">
            <a:spAutoFit/>
          </a:bodyPr>
          <a:lstStyle/>
          <a:p>
            <a:pPr algn="ctr">
              <a:spcBef>
                <a:spcPts val="1200"/>
              </a:spcBef>
              <a:spcAft>
                <a:spcPts val="1200"/>
              </a:spcAft>
            </a:pPr>
            <a:r>
              <a:rPr lang="es-MX" sz="2400" dirty="0" smtClean="0">
                <a:solidFill>
                  <a:srgbClr val="021F43"/>
                </a:solidFill>
                <a:latin typeface="Trebuchet MS" panose="020B0603020202020204" pitchFamily="34" charset="0"/>
              </a:rPr>
              <a:t>Credibilidad del presupuesto reflejaba problemas de planificación y control del gasto =&gt; provisión de servicios públicos / Propuesta de presupuesto no incluye endeudamiento </a:t>
            </a:r>
          </a:p>
        </p:txBody>
      </p:sp>
    </p:spTree>
    <p:extLst>
      <p:ext uri="{BB962C8B-B14F-4D97-AF65-F5344CB8AC3E}">
        <p14:creationId xmlns:p14="http://schemas.microsoft.com/office/powerpoint/2010/main" val="23977388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6705600" y="5486400"/>
            <a:ext cx="2133600" cy="9906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0" fontAlgn="base" latinLnBrk="0" hangingPunct="0">
              <a:lnSpc>
                <a:spcPct val="100000"/>
              </a:lnSpc>
              <a:spcBef>
                <a:spcPct val="20000"/>
              </a:spcBef>
              <a:spcAft>
                <a:spcPct val="0"/>
              </a:spcAft>
              <a:buClrTx/>
              <a:buSzTx/>
              <a:buFontTx/>
              <a:buChar char="•"/>
              <a:tabLst/>
            </a:pPr>
            <a:endParaRPr kumimoji="0" lang="en-US" sz="2800" b="0" i="1" u="none" strike="noStrike" cap="none" normalizeH="0" baseline="0" smtClean="0">
              <a:ln>
                <a:noFill/>
              </a:ln>
              <a:solidFill>
                <a:schemeClr val="tx1"/>
              </a:solidFill>
              <a:effectLst/>
              <a:latin typeface="Times New Roman" pitchFamily="18" charset="0"/>
            </a:endParaRPr>
          </a:p>
        </p:txBody>
      </p:sp>
      <p:grpSp>
        <p:nvGrpSpPr>
          <p:cNvPr id="10" name="Grupo 3"/>
          <p:cNvGrpSpPr/>
          <p:nvPr/>
        </p:nvGrpSpPr>
        <p:grpSpPr>
          <a:xfrm>
            <a:off x="4648200" y="1981200"/>
            <a:ext cx="4370522" cy="3835831"/>
            <a:chOff x="6401435" y="890067"/>
            <a:chExt cx="2742565" cy="2068895"/>
          </a:xfrm>
        </p:grpSpPr>
        <p:pic>
          <p:nvPicPr>
            <p:cNvPr id="11" name="Picture 10"/>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1435" y="1205092"/>
              <a:ext cx="2742565" cy="1753870"/>
            </a:xfrm>
            <a:prstGeom prst="rect">
              <a:avLst/>
            </a:prstGeom>
            <a:noFill/>
            <a:ln>
              <a:noFill/>
            </a:ln>
          </p:spPr>
        </p:pic>
        <p:sp>
          <p:nvSpPr>
            <p:cNvPr id="12" name="Rectangle 11"/>
            <p:cNvSpPr/>
            <p:nvPr/>
          </p:nvSpPr>
          <p:spPr>
            <a:xfrm>
              <a:off x="7215673" y="890067"/>
              <a:ext cx="1114088" cy="350865"/>
            </a:xfrm>
            <a:prstGeom prst="rect">
              <a:avLst/>
            </a:prstGeom>
          </p:spPr>
          <p:txBody>
            <a:bodyPr wrap="square">
              <a:spAutoFit/>
            </a:bodyPr>
            <a:lstStyle/>
            <a:p>
              <a:pPr marL="457200" algn="ctr">
                <a:lnSpc>
                  <a:spcPct val="120000"/>
                </a:lnSpc>
              </a:pPr>
              <a:r>
                <a:rPr lang="es-MX" sz="1400" b="1" dirty="0">
                  <a:solidFill>
                    <a:srgbClr val="1F4E79"/>
                  </a:solidFill>
                  <a:latin typeface="Calibri" panose="020F0502020204030204" pitchFamily="34" charset="0"/>
                  <a:ea typeface="Times New Roman" panose="02020603050405020304" pitchFamily="18" charset="0"/>
                  <a:cs typeface="Times New Roman" panose="02020603050405020304" pitchFamily="18" charset="0"/>
                </a:rPr>
                <a:t>BP/GT</a:t>
              </a:r>
              <a:endParaRPr lang="en-US" sz="1400" b="1" dirty="0">
                <a:solidFill>
                  <a:srgbClr val="1F4E79"/>
                </a:solidFill>
                <a:latin typeface="Calibri" panose="020F0502020204030204" pitchFamily="34" charset="0"/>
                <a:ea typeface="Times New Roman" panose="02020603050405020304" pitchFamily="18" charset="0"/>
                <a:cs typeface="Times New Roman" panose="02020603050405020304" pitchFamily="18" charset="0"/>
              </a:endParaRPr>
            </a:p>
          </p:txBody>
        </p:sp>
      </p:grpSp>
      <p:grpSp>
        <p:nvGrpSpPr>
          <p:cNvPr id="13" name="Grupo 4"/>
          <p:cNvGrpSpPr/>
          <p:nvPr/>
        </p:nvGrpSpPr>
        <p:grpSpPr>
          <a:xfrm>
            <a:off x="182492" y="1981200"/>
            <a:ext cx="4333081" cy="3842711"/>
            <a:chOff x="3682365" y="873021"/>
            <a:chExt cx="2719070" cy="2072606"/>
          </a:xfrm>
        </p:grpSpPr>
        <p:pic>
          <p:nvPicPr>
            <p:cNvPr id="14" name="Picture 13"/>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82365" y="1205092"/>
              <a:ext cx="2719070" cy="1740535"/>
            </a:xfrm>
            <a:prstGeom prst="rect">
              <a:avLst/>
            </a:prstGeom>
            <a:noFill/>
            <a:ln>
              <a:noFill/>
            </a:ln>
          </p:spPr>
        </p:pic>
        <p:sp>
          <p:nvSpPr>
            <p:cNvPr id="15" name="Rectangle 14"/>
            <p:cNvSpPr/>
            <p:nvPr/>
          </p:nvSpPr>
          <p:spPr>
            <a:xfrm>
              <a:off x="3747474" y="873021"/>
              <a:ext cx="2588853" cy="350865"/>
            </a:xfrm>
            <a:prstGeom prst="rect">
              <a:avLst/>
            </a:prstGeom>
          </p:spPr>
          <p:txBody>
            <a:bodyPr wrap="square">
              <a:spAutoFit/>
            </a:bodyPr>
            <a:lstStyle/>
            <a:p>
              <a:pPr marL="457200" algn="ctr">
                <a:lnSpc>
                  <a:spcPct val="120000"/>
                </a:lnSpc>
              </a:pPr>
              <a:r>
                <a:rPr lang="es-MX" sz="1400" b="1" dirty="0" smtClean="0">
                  <a:solidFill>
                    <a:srgbClr val="1F4E79"/>
                  </a:solidFill>
                  <a:latin typeface="Calibri" panose="020F0502020204030204" pitchFamily="34" charset="0"/>
                  <a:ea typeface="Times New Roman" panose="02020603050405020304" pitchFamily="18" charset="0"/>
                  <a:cs typeface="Times New Roman" panose="02020603050405020304" pitchFamily="18" charset="0"/>
                </a:rPr>
                <a:t>REQ FIN / GT</a:t>
              </a:r>
              <a:endParaRPr lang="en-US" sz="1400" b="1" dirty="0">
                <a:solidFill>
                  <a:srgbClr val="1F4E79"/>
                </a:solidFill>
                <a:latin typeface="Calibri" panose="020F0502020204030204" pitchFamily="34" charset="0"/>
                <a:ea typeface="Times New Roman" panose="02020603050405020304" pitchFamily="18" charset="0"/>
                <a:cs typeface="Times New Roman" panose="02020603050405020304" pitchFamily="18" charset="0"/>
              </a:endParaRPr>
            </a:p>
          </p:txBody>
        </p:sp>
      </p:grpSp>
      <p:sp>
        <p:nvSpPr>
          <p:cNvPr id="16" name="CuadroTexto 1"/>
          <p:cNvSpPr txBox="1"/>
          <p:nvPr/>
        </p:nvSpPr>
        <p:spPr>
          <a:xfrm>
            <a:off x="333624" y="667984"/>
            <a:ext cx="8629151" cy="1200329"/>
          </a:xfrm>
          <a:prstGeom prst="rect">
            <a:avLst/>
          </a:prstGeom>
          <a:noFill/>
        </p:spPr>
        <p:txBody>
          <a:bodyPr wrap="square" rtlCol="0">
            <a:spAutoFit/>
          </a:bodyPr>
          <a:lstStyle/>
          <a:p>
            <a:pPr algn="ctr">
              <a:spcBef>
                <a:spcPts val="1200"/>
              </a:spcBef>
              <a:spcAft>
                <a:spcPts val="1200"/>
              </a:spcAft>
            </a:pPr>
            <a:r>
              <a:rPr lang="es-MX" sz="2400" dirty="0" smtClean="0">
                <a:solidFill>
                  <a:srgbClr val="021F43"/>
                </a:solidFill>
                <a:latin typeface="Trebuchet MS" panose="020B0603020202020204" pitchFamily="34" charset="0"/>
              </a:rPr>
              <a:t>Deuda exigible no pagada presionaba la caja / la estimación del monto afectaba severamente la senda de sostenibilidad fiscal </a:t>
            </a:r>
          </a:p>
        </p:txBody>
      </p:sp>
    </p:spTree>
    <p:extLst>
      <p:ext uri="{BB962C8B-B14F-4D97-AF65-F5344CB8AC3E}">
        <p14:creationId xmlns:p14="http://schemas.microsoft.com/office/powerpoint/2010/main" val="35922456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6705600" y="5486400"/>
            <a:ext cx="2133600" cy="9906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0" fontAlgn="base" latinLnBrk="0" hangingPunct="0">
              <a:lnSpc>
                <a:spcPct val="100000"/>
              </a:lnSpc>
              <a:spcBef>
                <a:spcPct val="20000"/>
              </a:spcBef>
              <a:spcAft>
                <a:spcPct val="0"/>
              </a:spcAft>
              <a:buClrTx/>
              <a:buSzTx/>
              <a:buFontTx/>
              <a:buChar char="•"/>
              <a:tabLst/>
            </a:pPr>
            <a:endParaRPr kumimoji="0" lang="en-US" sz="2800" b="0" i="1" u="none" strike="noStrike" cap="none" normalizeH="0" baseline="0" smtClean="0">
              <a:ln>
                <a:noFill/>
              </a:ln>
              <a:solidFill>
                <a:schemeClr val="tx1"/>
              </a:solidFill>
              <a:effectLst/>
              <a:latin typeface="Times New Roman" pitchFamily="18" charset="0"/>
            </a:endParaRPr>
          </a:p>
        </p:txBody>
      </p:sp>
      <p:sp>
        <p:nvSpPr>
          <p:cNvPr id="3" name="Rectangle 2"/>
          <p:cNvSpPr/>
          <p:nvPr/>
        </p:nvSpPr>
        <p:spPr bwMode="auto">
          <a:xfrm>
            <a:off x="381000" y="685800"/>
            <a:ext cx="8153400" cy="4876800"/>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algn="l" defTabSz="914400" rtl="0" eaLnBrk="0" fontAlgn="base" latinLnBrk="0" hangingPunct="0">
              <a:lnSpc>
                <a:spcPct val="100000"/>
              </a:lnSpc>
              <a:spcBef>
                <a:spcPct val="20000"/>
              </a:spcBef>
              <a:spcAft>
                <a:spcPct val="0"/>
              </a:spcAft>
              <a:buClrTx/>
              <a:buSzTx/>
              <a:tabLst/>
            </a:pPr>
            <a:r>
              <a:rPr kumimoji="0" lang="es-MX" sz="2400" b="0" u="none" strike="noStrike" cap="none" normalizeH="0" baseline="0" dirty="0" smtClean="0">
                <a:ln>
                  <a:noFill/>
                </a:ln>
                <a:solidFill>
                  <a:srgbClr val="002060"/>
                </a:solidFill>
                <a:effectLst/>
                <a:latin typeface="Trebuchet MS" panose="020B0603020202020204" pitchFamily="34" charset="0"/>
              </a:rPr>
              <a:t>Situación de enorme complejidad fiscal con las siguientes características:</a:t>
            </a:r>
          </a:p>
          <a:p>
            <a:pPr marR="0" algn="l" defTabSz="914400" rtl="0" eaLnBrk="0" fontAlgn="base" latinLnBrk="0" hangingPunct="0">
              <a:lnSpc>
                <a:spcPct val="100000"/>
              </a:lnSpc>
              <a:spcBef>
                <a:spcPct val="20000"/>
              </a:spcBef>
              <a:spcAft>
                <a:spcPct val="0"/>
              </a:spcAft>
              <a:buClrTx/>
              <a:buSzTx/>
              <a:tabLst/>
            </a:pPr>
            <a:endParaRPr kumimoji="0" lang="es-MX" sz="2800" b="0" u="none" strike="noStrike" cap="none" normalizeH="0" baseline="0" dirty="0" smtClean="0">
              <a:ln>
                <a:noFill/>
              </a:ln>
              <a:solidFill>
                <a:srgbClr val="002060"/>
              </a:solidFill>
              <a:effectLst/>
              <a:latin typeface="Trebuchet MS" panose="020B0603020202020204" pitchFamily="34" charset="0"/>
            </a:endParaRPr>
          </a:p>
          <a:p>
            <a:pPr marL="914400" lvl="1" indent="-457200" eaLnBrk="0" fontAlgn="base" hangingPunct="0">
              <a:spcBef>
                <a:spcPts val="600"/>
              </a:spcBef>
              <a:spcAft>
                <a:spcPts val="600"/>
              </a:spcAft>
              <a:buFont typeface="Arial" panose="020B0604020202020204" pitchFamily="34" charset="0"/>
              <a:buChar char="•"/>
            </a:pPr>
            <a:r>
              <a:rPr lang="es-MX" sz="2000" dirty="0">
                <a:solidFill>
                  <a:srgbClr val="002060"/>
                </a:solidFill>
                <a:latin typeface="Trebuchet MS" panose="020B0603020202020204" pitchFamily="34" charset="0"/>
              </a:rPr>
              <a:t>Economía en desaceleración y </a:t>
            </a:r>
            <a:r>
              <a:rPr lang="es-MX" sz="2000" dirty="0" smtClean="0">
                <a:solidFill>
                  <a:srgbClr val="002060"/>
                </a:solidFill>
                <a:latin typeface="Trebuchet MS" panose="020B0603020202020204" pitchFamily="34" charset="0"/>
              </a:rPr>
              <a:t>el precio </a:t>
            </a:r>
            <a:r>
              <a:rPr lang="es-MX" sz="2000" dirty="0">
                <a:solidFill>
                  <a:srgbClr val="002060"/>
                </a:solidFill>
                <a:latin typeface="Trebuchet MS" panose="020B0603020202020204" pitchFamily="34" charset="0"/>
              </a:rPr>
              <a:t>de los </a:t>
            </a:r>
            <a:r>
              <a:rPr lang="es-MX" sz="2000" i="1" dirty="0" err="1">
                <a:solidFill>
                  <a:srgbClr val="002060"/>
                </a:solidFill>
                <a:latin typeface="Trebuchet MS" panose="020B0603020202020204" pitchFamily="34" charset="0"/>
              </a:rPr>
              <a:t>commodities</a:t>
            </a:r>
            <a:r>
              <a:rPr lang="es-MX" sz="2000" dirty="0">
                <a:solidFill>
                  <a:srgbClr val="002060"/>
                </a:solidFill>
                <a:latin typeface="Trebuchet MS" panose="020B0603020202020204" pitchFamily="34" charset="0"/>
              </a:rPr>
              <a:t> en caída</a:t>
            </a:r>
          </a:p>
          <a:p>
            <a:pPr marL="914400" lvl="1" indent="-457200" eaLnBrk="0" fontAlgn="base" hangingPunct="0">
              <a:spcBef>
                <a:spcPts val="600"/>
              </a:spcBef>
              <a:spcAft>
                <a:spcPts val="600"/>
              </a:spcAft>
              <a:buFont typeface="Arial" panose="020B0604020202020204" pitchFamily="34" charset="0"/>
              <a:buChar char="•"/>
            </a:pPr>
            <a:r>
              <a:rPr lang="es-MX" sz="2000" dirty="0" smtClean="0">
                <a:solidFill>
                  <a:srgbClr val="002060"/>
                </a:solidFill>
                <a:latin typeface="Trebuchet MS" panose="020B0603020202020204" pitchFamily="34" charset="0"/>
              </a:rPr>
              <a:t>Falta de pesos y contrapesos en la relación ejecutivo-legislativo</a:t>
            </a:r>
          </a:p>
          <a:p>
            <a:pPr marL="914400" lvl="1" indent="-457200" eaLnBrk="0" fontAlgn="base" hangingPunct="0">
              <a:spcBef>
                <a:spcPts val="600"/>
              </a:spcBef>
              <a:spcAft>
                <a:spcPts val="600"/>
              </a:spcAft>
              <a:buFont typeface="Arial" panose="020B0604020202020204" pitchFamily="34" charset="0"/>
              <a:buChar char="•"/>
            </a:pPr>
            <a:r>
              <a:rPr lang="es-MX" sz="2000" dirty="0" smtClean="0">
                <a:solidFill>
                  <a:srgbClr val="002060"/>
                </a:solidFill>
                <a:latin typeface="Trebuchet MS" panose="020B0603020202020204" pitchFamily="34" charset="0"/>
              </a:rPr>
              <a:t>Recién refinanciamiento de deuda pública y nuevo endeudamiento</a:t>
            </a:r>
          </a:p>
          <a:p>
            <a:pPr marL="914400" lvl="1" indent="-457200" eaLnBrk="0" fontAlgn="base" hangingPunct="0">
              <a:spcBef>
                <a:spcPts val="600"/>
              </a:spcBef>
              <a:spcAft>
                <a:spcPts val="600"/>
              </a:spcAft>
              <a:buFont typeface="Arial" panose="020B0604020202020204" pitchFamily="34" charset="0"/>
              <a:buChar char="•"/>
            </a:pPr>
            <a:r>
              <a:rPr lang="es-MX" sz="2000" dirty="0" smtClean="0">
                <a:solidFill>
                  <a:srgbClr val="002060"/>
                </a:solidFill>
                <a:latin typeface="Trebuchet MS" panose="020B0603020202020204" pitchFamily="34" charset="0"/>
              </a:rPr>
              <a:t>Fatiga por plan de ajuste fiscal (incremento de impuestos y reducción de gasto corriente)</a:t>
            </a:r>
          </a:p>
        </p:txBody>
      </p:sp>
    </p:spTree>
    <p:extLst>
      <p:ext uri="{BB962C8B-B14F-4D97-AF65-F5344CB8AC3E}">
        <p14:creationId xmlns:p14="http://schemas.microsoft.com/office/powerpoint/2010/main" val="4451033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6705600" y="5486400"/>
            <a:ext cx="2133600" cy="9906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0" fontAlgn="base" latinLnBrk="0" hangingPunct="0">
              <a:lnSpc>
                <a:spcPct val="100000"/>
              </a:lnSpc>
              <a:spcBef>
                <a:spcPct val="20000"/>
              </a:spcBef>
              <a:spcAft>
                <a:spcPct val="0"/>
              </a:spcAft>
              <a:buClrTx/>
              <a:buSzTx/>
              <a:buFontTx/>
              <a:buChar char="•"/>
              <a:tabLst/>
            </a:pPr>
            <a:endParaRPr kumimoji="0" lang="en-US" sz="2800" b="0" i="1" u="none" strike="noStrike" cap="none" normalizeH="0" baseline="0" smtClean="0">
              <a:ln>
                <a:noFill/>
              </a:ln>
              <a:solidFill>
                <a:schemeClr val="tx1"/>
              </a:solidFill>
              <a:effectLst/>
              <a:latin typeface="Times New Roman" pitchFamily="18" charset="0"/>
            </a:endParaRPr>
          </a:p>
        </p:txBody>
      </p:sp>
      <p:pic>
        <p:nvPicPr>
          <p:cNvPr id="6" name="Picture 2" descr="https://stevensonfinancialmarketing.files.wordpress.com/2013/01/budget-carto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8358" y="990600"/>
            <a:ext cx="6871390" cy="515354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bwMode="auto">
          <a:xfrm>
            <a:off x="231152" y="583761"/>
            <a:ext cx="8836647" cy="5562600"/>
          </a:xfrm>
          <a:prstGeom prst="rect">
            <a:avLst/>
          </a:prstGeom>
          <a:solidFill>
            <a:schemeClr val="bg1">
              <a:alpha val="91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algn="l" defTabSz="914400" rtl="0" eaLnBrk="0" fontAlgn="base" latinLnBrk="0" hangingPunct="0">
              <a:lnSpc>
                <a:spcPct val="100000"/>
              </a:lnSpc>
              <a:spcBef>
                <a:spcPct val="20000"/>
              </a:spcBef>
              <a:spcAft>
                <a:spcPct val="0"/>
              </a:spcAft>
              <a:buClrTx/>
              <a:buSzTx/>
              <a:tabLst/>
            </a:pPr>
            <a:r>
              <a:rPr kumimoji="0" lang="es-MX" sz="2400" b="0" u="none" strike="noStrike" cap="none" normalizeH="0" baseline="0" dirty="0" smtClean="0">
                <a:ln>
                  <a:noFill/>
                </a:ln>
                <a:solidFill>
                  <a:srgbClr val="002060"/>
                </a:solidFill>
                <a:effectLst/>
                <a:latin typeface="Trebuchet MS" panose="020B0603020202020204" pitchFamily="34" charset="0"/>
              </a:rPr>
              <a:t>Ejes </a:t>
            </a:r>
            <a:r>
              <a:rPr kumimoji="0" lang="es-MX" sz="2400" b="0" u="none" strike="noStrike" cap="none" normalizeH="0" dirty="0" smtClean="0">
                <a:ln>
                  <a:noFill/>
                </a:ln>
                <a:solidFill>
                  <a:srgbClr val="002060"/>
                </a:solidFill>
                <a:effectLst/>
                <a:latin typeface="Trebuchet MS" panose="020B0603020202020204" pitchFamily="34" charset="0"/>
              </a:rPr>
              <a:t>de acción en situaciones complejas </a:t>
            </a:r>
          </a:p>
          <a:p>
            <a:pPr marR="0" algn="l" defTabSz="914400" rtl="0" eaLnBrk="0" fontAlgn="base" latinLnBrk="0" hangingPunct="0">
              <a:lnSpc>
                <a:spcPct val="100000"/>
              </a:lnSpc>
              <a:spcBef>
                <a:spcPct val="20000"/>
              </a:spcBef>
              <a:spcAft>
                <a:spcPct val="0"/>
              </a:spcAft>
              <a:buClrTx/>
              <a:buSzTx/>
              <a:tabLst/>
            </a:pPr>
            <a:r>
              <a:rPr kumimoji="0" lang="es-MX" sz="2000" b="0" u="none" strike="noStrike" cap="none" normalizeH="0" dirty="0" smtClean="0">
                <a:ln>
                  <a:noFill/>
                </a:ln>
                <a:solidFill>
                  <a:srgbClr val="002060"/>
                </a:solidFill>
                <a:effectLst/>
                <a:latin typeface="Trebuchet MS" panose="020B0603020202020204" pitchFamily="34" charset="0"/>
              </a:rPr>
              <a:t>(</a:t>
            </a:r>
            <a:r>
              <a:rPr lang="es-MX" sz="2000" i="1" dirty="0" err="1" smtClean="0">
                <a:solidFill>
                  <a:srgbClr val="002060"/>
                </a:solidFill>
                <a:latin typeface="Trebuchet MS" panose="020B0603020202020204" pitchFamily="34" charset="0"/>
              </a:rPr>
              <a:t>Unplanned</a:t>
            </a:r>
            <a:r>
              <a:rPr lang="es-MX" sz="2000" i="1" dirty="0" smtClean="0">
                <a:solidFill>
                  <a:srgbClr val="002060"/>
                </a:solidFill>
                <a:latin typeface="Trebuchet MS" panose="020B0603020202020204" pitchFamily="34" charset="0"/>
              </a:rPr>
              <a:t> </a:t>
            </a:r>
            <a:r>
              <a:rPr lang="es-MX" sz="2000" i="1" dirty="0" err="1" smtClean="0">
                <a:solidFill>
                  <a:srgbClr val="002060"/>
                </a:solidFill>
                <a:latin typeface="Trebuchet MS" panose="020B0603020202020204" pitchFamily="34" charset="0"/>
              </a:rPr>
              <a:t>debt</a:t>
            </a:r>
            <a:r>
              <a:rPr lang="es-MX" sz="2000" i="1" dirty="0" smtClean="0">
                <a:solidFill>
                  <a:srgbClr val="002060"/>
                </a:solidFill>
                <a:latin typeface="Trebuchet MS" panose="020B0603020202020204" pitchFamily="34" charset="0"/>
              </a:rPr>
              <a:t> </a:t>
            </a:r>
            <a:r>
              <a:rPr lang="es-MX" sz="2000" i="1" dirty="0" err="1" smtClean="0">
                <a:solidFill>
                  <a:srgbClr val="002060"/>
                </a:solidFill>
                <a:latin typeface="Trebuchet MS" panose="020B0603020202020204" pitchFamily="34" charset="0"/>
              </a:rPr>
              <a:t>prevention</a:t>
            </a:r>
            <a:r>
              <a:rPr lang="es-MX" sz="2000" i="1" dirty="0" smtClean="0">
                <a:solidFill>
                  <a:srgbClr val="002060"/>
                </a:solidFill>
                <a:latin typeface="Trebuchet MS" panose="020B0603020202020204" pitchFamily="34" charset="0"/>
              </a:rPr>
              <a:t>)</a:t>
            </a:r>
            <a:endParaRPr kumimoji="0" lang="es-MX" sz="2000" b="0" i="1" u="none" strike="noStrike" cap="none" normalizeH="0" dirty="0" smtClean="0">
              <a:ln>
                <a:noFill/>
              </a:ln>
              <a:solidFill>
                <a:srgbClr val="002060"/>
              </a:solidFill>
              <a:effectLst/>
              <a:latin typeface="Trebuchet MS" panose="020B0603020202020204" pitchFamily="34" charset="0"/>
            </a:endParaRPr>
          </a:p>
          <a:p>
            <a:pPr eaLnBrk="0" fontAlgn="base" hangingPunct="0">
              <a:spcBef>
                <a:spcPct val="20000"/>
              </a:spcBef>
              <a:spcAft>
                <a:spcPct val="0"/>
              </a:spcAft>
            </a:pPr>
            <a:endParaRPr lang="es-MX" sz="2400" b="1" dirty="0" smtClean="0">
              <a:solidFill>
                <a:srgbClr val="002060"/>
              </a:solidFill>
              <a:latin typeface="Trebuchet MS" panose="020B0603020202020204" pitchFamily="34" charset="0"/>
            </a:endParaRPr>
          </a:p>
          <a:p>
            <a:pPr eaLnBrk="0" fontAlgn="base" hangingPunct="0">
              <a:spcBef>
                <a:spcPct val="20000"/>
              </a:spcBef>
              <a:spcAft>
                <a:spcPct val="0"/>
              </a:spcAft>
            </a:pPr>
            <a:r>
              <a:rPr lang="es-MX" sz="2000" b="1" dirty="0" smtClean="0">
                <a:solidFill>
                  <a:srgbClr val="002060"/>
                </a:solidFill>
                <a:latin typeface="Trebuchet MS" panose="020B0603020202020204" pitchFamily="34" charset="0"/>
              </a:rPr>
              <a:t>Acción inmediata</a:t>
            </a:r>
          </a:p>
          <a:p>
            <a:pPr marL="457200" indent="-457200" eaLnBrk="0" fontAlgn="base" hangingPunct="0">
              <a:spcBef>
                <a:spcPts val="600"/>
              </a:spcBef>
              <a:spcAft>
                <a:spcPts val="600"/>
              </a:spcAft>
              <a:buFont typeface="+mj-lt"/>
              <a:buAutoNum type="arabicPeriod"/>
            </a:pPr>
            <a:r>
              <a:rPr lang="es-MX" b="1" i="1" dirty="0" smtClean="0">
                <a:solidFill>
                  <a:srgbClr val="002060"/>
                </a:solidFill>
                <a:latin typeface="Trebuchet MS" panose="020B0603020202020204" pitchFamily="34" charset="0"/>
              </a:rPr>
              <a:t>Control </a:t>
            </a:r>
            <a:r>
              <a:rPr lang="es-MX" b="1" i="1" dirty="0">
                <a:solidFill>
                  <a:srgbClr val="002060"/>
                </a:solidFill>
                <a:latin typeface="Trebuchet MS" panose="020B0603020202020204" pitchFamily="34" charset="0"/>
              </a:rPr>
              <a:t>de </a:t>
            </a:r>
            <a:r>
              <a:rPr lang="es-MX" b="1" i="1" dirty="0" smtClean="0">
                <a:solidFill>
                  <a:srgbClr val="002060"/>
                </a:solidFill>
                <a:latin typeface="Trebuchet MS" panose="020B0603020202020204" pitchFamily="34" charset="0"/>
              </a:rPr>
              <a:t>tesorería y presupuesto</a:t>
            </a:r>
            <a:r>
              <a:rPr lang="es-MX" dirty="0" smtClean="0">
                <a:solidFill>
                  <a:srgbClr val="002060"/>
                </a:solidFill>
                <a:latin typeface="Trebuchet MS" panose="020B0603020202020204" pitchFamily="34" charset="0"/>
              </a:rPr>
              <a:t>: </a:t>
            </a:r>
            <a:r>
              <a:rPr lang="es-MX" dirty="0">
                <a:solidFill>
                  <a:srgbClr val="002060"/>
                </a:solidFill>
                <a:latin typeface="Trebuchet MS" panose="020B0603020202020204" pitchFamily="34" charset="0"/>
              </a:rPr>
              <a:t>Centralización de todos los pagos directos a beneficiarios, programación y análisis de flujos de efectivo, </a:t>
            </a:r>
            <a:r>
              <a:rPr lang="es-MX" dirty="0" smtClean="0">
                <a:solidFill>
                  <a:srgbClr val="002060"/>
                </a:solidFill>
                <a:latin typeface="Trebuchet MS" panose="020B0603020202020204" pitchFamily="34" charset="0"/>
              </a:rPr>
              <a:t>intensificación de la coordinación presupuesto-tesorería y tesorería-crédito público. Refuerzo de la cadena de autorizaciones. Monitoreo de los momentos del gasto. Papel de la tesorería como termómetro de las finanzas públicas (liquidez).</a:t>
            </a:r>
          </a:p>
          <a:p>
            <a:pPr marL="457200" indent="-457200" eaLnBrk="0" fontAlgn="base" hangingPunct="0">
              <a:spcBef>
                <a:spcPts val="600"/>
              </a:spcBef>
              <a:spcAft>
                <a:spcPts val="600"/>
              </a:spcAft>
              <a:buFont typeface="+mj-lt"/>
              <a:buAutoNum type="arabicPeriod"/>
            </a:pPr>
            <a:endParaRPr lang="es-MX" dirty="0" smtClean="0">
              <a:solidFill>
                <a:srgbClr val="002060"/>
              </a:solidFill>
              <a:latin typeface="Trebuchet MS" panose="020B0603020202020204" pitchFamily="34" charset="0"/>
            </a:endParaRPr>
          </a:p>
          <a:p>
            <a:pPr eaLnBrk="0" fontAlgn="base" hangingPunct="0">
              <a:spcBef>
                <a:spcPct val="20000"/>
              </a:spcBef>
              <a:spcAft>
                <a:spcPct val="0"/>
              </a:spcAft>
            </a:pPr>
            <a:r>
              <a:rPr lang="es-MX" sz="2000" b="1" dirty="0" smtClean="0">
                <a:solidFill>
                  <a:srgbClr val="002060"/>
                </a:solidFill>
                <a:latin typeface="Trebuchet MS" panose="020B0603020202020204" pitchFamily="34" charset="0"/>
              </a:rPr>
              <a:t>Acciones urgentes</a:t>
            </a:r>
            <a:endParaRPr lang="es-MX" sz="2000" b="1" dirty="0">
              <a:solidFill>
                <a:srgbClr val="002060"/>
              </a:solidFill>
              <a:latin typeface="Trebuchet MS" panose="020B0603020202020204" pitchFamily="34" charset="0"/>
            </a:endParaRPr>
          </a:p>
          <a:p>
            <a:pPr marL="457200" marR="0" indent="-457200" algn="l" defTabSz="914400" rtl="0" eaLnBrk="0" fontAlgn="base" latinLnBrk="0" hangingPunct="0">
              <a:lnSpc>
                <a:spcPct val="100000"/>
              </a:lnSpc>
              <a:spcBef>
                <a:spcPts val="600"/>
              </a:spcBef>
              <a:spcAft>
                <a:spcPts val="600"/>
              </a:spcAft>
              <a:buClrTx/>
              <a:buSzTx/>
              <a:buFont typeface="+mj-lt"/>
              <a:buAutoNum type="arabicPeriod"/>
              <a:tabLst/>
            </a:pPr>
            <a:r>
              <a:rPr lang="es-MX" b="1" i="1" baseline="0" dirty="0" smtClean="0">
                <a:solidFill>
                  <a:srgbClr val="002060"/>
                </a:solidFill>
                <a:latin typeface="Trebuchet MS" panose="020B0603020202020204" pitchFamily="34" charset="0"/>
              </a:rPr>
              <a:t>Revisión del gasto público</a:t>
            </a:r>
            <a:r>
              <a:rPr lang="es-MX" b="1" baseline="0" dirty="0" smtClean="0">
                <a:solidFill>
                  <a:srgbClr val="002060"/>
                </a:solidFill>
                <a:latin typeface="Trebuchet MS" panose="020B0603020202020204" pitchFamily="34" charset="0"/>
              </a:rPr>
              <a:t>: </a:t>
            </a:r>
            <a:r>
              <a:rPr lang="es-MX" baseline="0" dirty="0" smtClean="0">
                <a:solidFill>
                  <a:srgbClr val="002060"/>
                </a:solidFill>
                <a:latin typeface="Trebuchet MS" panose="020B0603020202020204" pitchFamily="34" charset="0"/>
              </a:rPr>
              <a:t>Revisión de gasto</a:t>
            </a:r>
            <a:r>
              <a:rPr lang="es-MX" dirty="0" smtClean="0">
                <a:solidFill>
                  <a:srgbClr val="002060"/>
                </a:solidFill>
                <a:latin typeface="Trebuchet MS" panose="020B0603020202020204" pitchFamily="34" charset="0"/>
              </a:rPr>
              <a:t> (</a:t>
            </a:r>
            <a:r>
              <a:rPr lang="es-MX" i="1" dirty="0" err="1" smtClean="0">
                <a:solidFill>
                  <a:srgbClr val="002060"/>
                </a:solidFill>
                <a:latin typeface="Trebuchet MS" panose="020B0603020202020204" pitchFamily="34" charset="0"/>
              </a:rPr>
              <a:t>Public</a:t>
            </a:r>
            <a:r>
              <a:rPr lang="es-MX" i="1" dirty="0" smtClean="0">
                <a:solidFill>
                  <a:srgbClr val="002060"/>
                </a:solidFill>
                <a:latin typeface="Trebuchet MS" panose="020B0603020202020204" pitchFamily="34" charset="0"/>
              </a:rPr>
              <a:t> </a:t>
            </a:r>
            <a:r>
              <a:rPr lang="es-MX" i="1" dirty="0" err="1" smtClean="0">
                <a:solidFill>
                  <a:srgbClr val="002060"/>
                </a:solidFill>
                <a:latin typeface="Trebuchet MS" panose="020B0603020202020204" pitchFamily="34" charset="0"/>
              </a:rPr>
              <a:t>Expenditure</a:t>
            </a:r>
            <a:r>
              <a:rPr lang="es-MX" i="1" dirty="0" smtClean="0">
                <a:solidFill>
                  <a:srgbClr val="002060"/>
                </a:solidFill>
                <a:latin typeface="Trebuchet MS" panose="020B0603020202020204" pitchFamily="34" charset="0"/>
              </a:rPr>
              <a:t> </a:t>
            </a:r>
            <a:r>
              <a:rPr lang="es-MX" i="1" dirty="0" err="1" smtClean="0">
                <a:solidFill>
                  <a:srgbClr val="002060"/>
                </a:solidFill>
                <a:latin typeface="Trebuchet MS" panose="020B0603020202020204" pitchFamily="34" charset="0"/>
              </a:rPr>
              <a:t>Review</a:t>
            </a:r>
            <a:r>
              <a:rPr lang="es-MX" dirty="0" smtClean="0">
                <a:solidFill>
                  <a:srgbClr val="002060"/>
                </a:solidFill>
                <a:latin typeface="Trebuchet MS" panose="020B0603020202020204" pitchFamily="34" charset="0"/>
              </a:rPr>
              <a:t>)</a:t>
            </a:r>
            <a:r>
              <a:rPr lang="es-MX" baseline="0" dirty="0" smtClean="0">
                <a:solidFill>
                  <a:srgbClr val="002060"/>
                </a:solidFill>
                <a:latin typeface="Trebuchet MS" panose="020B0603020202020204" pitchFamily="34" charset="0"/>
              </a:rPr>
              <a:t>, cuantificación precisa de la deuda </a:t>
            </a:r>
            <a:r>
              <a:rPr lang="es-MX" dirty="0" smtClean="0">
                <a:solidFill>
                  <a:srgbClr val="002060"/>
                </a:solidFill>
                <a:latin typeface="Trebuchet MS" panose="020B0603020202020204" pitchFamily="34" charset="0"/>
              </a:rPr>
              <a:t>no planeada y definición de una estrategia para reconocerla</a:t>
            </a:r>
            <a:endParaRPr lang="es-MX" baseline="0" dirty="0" smtClean="0">
              <a:solidFill>
                <a:srgbClr val="002060"/>
              </a:solidFill>
              <a:latin typeface="Trebuchet MS" panose="020B0603020202020204" pitchFamily="34" charset="0"/>
            </a:endParaRPr>
          </a:p>
          <a:p>
            <a:pPr marL="457200" indent="-457200" eaLnBrk="0" fontAlgn="base" hangingPunct="0">
              <a:spcBef>
                <a:spcPts val="600"/>
              </a:spcBef>
              <a:spcAft>
                <a:spcPts val="600"/>
              </a:spcAft>
              <a:buFont typeface="+mj-lt"/>
              <a:buAutoNum type="arabicPeriod"/>
            </a:pPr>
            <a:r>
              <a:rPr lang="es-MX" b="1" i="1" dirty="0" smtClean="0">
                <a:solidFill>
                  <a:srgbClr val="002060"/>
                </a:solidFill>
                <a:latin typeface="Trebuchet MS" panose="020B0603020202020204" pitchFamily="34" charset="0"/>
              </a:rPr>
              <a:t>Sistemas de Información Financiera Integral</a:t>
            </a:r>
            <a:r>
              <a:rPr lang="es-MX" b="1" dirty="0" smtClean="0">
                <a:solidFill>
                  <a:srgbClr val="002060"/>
                </a:solidFill>
                <a:latin typeface="Trebuchet MS" panose="020B0603020202020204" pitchFamily="34" charset="0"/>
              </a:rPr>
              <a:t>: </a:t>
            </a:r>
            <a:r>
              <a:rPr lang="es-MX" dirty="0" smtClean="0">
                <a:solidFill>
                  <a:srgbClr val="002060"/>
                </a:solidFill>
                <a:latin typeface="Trebuchet MS" panose="020B0603020202020204" pitchFamily="34" charset="0"/>
              </a:rPr>
              <a:t>Integración de ocho sistemas    </a:t>
            </a:r>
            <a:endParaRPr lang="es-MX" dirty="0">
              <a:solidFill>
                <a:srgbClr val="002060"/>
              </a:solidFill>
              <a:latin typeface="Trebuchet MS" panose="020B0603020202020204" pitchFamily="34" charset="0"/>
            </a:endParaRPr>
          </a:p>
        </p:txBody>
      </p:sp>
    </p:spTree>
    <p:extLst>
      <p:ext uri="{BB962C8B-B14F-4D97-AF65-F5344CB8AC3E}">
        <p14:creationId xmlns:p14="http://schemas.microsoft.com/office/powerpoint/2010/main" val="3105907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6629400" y="5410200"/>
            <a:ext cx="2133600" cy="9906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0" fontAlgn="base" latinLnBrk="0" hangingPunct="0">
              <a:lnSpc>
                <a:spcPct val="100000"/>
              </a:lnSpc>
              <a:spcBef>
                <a:spcPct val="20000"/>
              </a:spcBef>
              <a:spcAft>
                <a:spcPct val="0"/>
              </a:spcAft>
              <a:buClrTx/>
              <a:buSzTx/>
              <a:buFontTx/>
              <a:buChar char="•"/>
              <a:tabLst/>
            </a:pPr>
            <a:endParaRPr kumimoji="0" lang="en-US" sz="2800" b="0" i="1" u="none" strike="noStrike" cap="none" normalizeH="0" baseline="0" smtClean="0">
              <a:ln>
                <a:noFill/>
              </a:ln>
              <a:solidFill>
                <a:schemeClr val="tx1"/>
              </a:solidFill>
              <a:effectLst/>
              <a:latin typeface="Times New Roman" pitchFamily="18" charset="0"/>
            </a:endParaRPr>
          </a:p>
        </p:txBody>
      </p:sp>
      <p:sp>
        <p:nvSpPr>
          <p:cNvPr id="7" name="TextBox 1"/>
          <p:cNvSpPr txBox="1"/>
          <p:nvPr/>
        </p:nvSpPr>
        <p:spPr>
          <a:xfrm>
            <a:off x="457200" y="718154"/>
            <a:ext cx="8305800" cy="461665"/>
          </a:xfrm>
          <a:prstGeom prst="rect">
            <a:avLst/>
          </a:prstGeom>
          <a:noFill/>
        </p:spPr>
        <p:txBody>
          <a:bodyPr wrap="square" rtlCol="0">
            <a:spAutoFit/>
          </a:bodyPr>
          <a:lstStyle/>
          <a:p>
            <a:pPr algn="ctr"/>
            <a:r>
              <a:rPr lang="es-MX" sz="2400" dirty="0" smtClean="0">
                <a:solidFill>
                  <a:srgbClr val="021F43"/>
                </a:solidFill>
                <a:latin typeface="Trebuchet MS" panose="020B0603020202020204" pitchFamily="34" charset="0"/>
              </a:rPr>
              <a:t>Reflexiones finales sobre la deuda no planeada</a:t>
            </a:r>
          </a:p>
        </p:txBody>
      </p:sp>
      <p:sp>
        <p:nvSpPr>
          <p:cNvPr id="10" name="Rectangle 9"/>
          <p:cNvSpPr/>
          <p:nvPr/>
        </p:nvSpPr>
        <p:spPr bwMode="auto">
          <a:xfrm>
            <a:off x="266700" y="1371600"/>
            <a:ext cx="8686800" cy="4419600"/>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85750" marR="0" indent="-285750" algn="l" defTabSz="914400" rtl="0" eaLnBrk="0" fontAlgn="base" latinLnBrk="0" hangingPunct="0">
              <a:lnSpc>
                <a:spcPct val="100000"/>
              </a:lnSpc>
              <a:spcBef>
                <a:spcPts val="1200"/>
              </a:spcBef>
              <a:spcAft>
                <a:spcPts val="1200"/>
              </a:spcAft>
              <a:buClrTx/>
              <a:buSzTx/>
              <a:buFont typeface="Arial" panose="020B0604020202020204" pitchFamily="34" charset="0"/>
              <a:buChar char="•"/>
              <a:tabLst/>
            </a:pPr>
            <a:r>
              <a:rPr lang="es-MX" dirty="0" smtClean="0">
                <a:solidFill>
                  <a:srgbClr val="002060"/>
                </a:solidFill>
                <a:latin typeface="Trebuchet MS" panose="020B0603020202020204" pitchFamily="34" charset="0"/>
              </a:rPr>
              <a:t>Las causas son variadas y es necesario un análisis amplio y profundo de la administración de las finanzas públicas</a:t>
            </a:r>
          </a:p>
          <a:p>
            <a:pPr marL="285750" marR="0" indent="-285750" algn="l" defTabSz="914400" rtl="0" eaLnBrk="0" fontAlgn="base" latinLnBrk="0" hangingPunct="0">
              <a:lnSpc>
                <a:spcPct val="100000"/>
              </a:lnSpc>
              <a:spcBef>
                <a:spcPts val="1200"/>
              </a:spcBef>
              <a:spcAft>
                <a:spcPts val="1200"/>
              </a:spcAft>
              <a:buClrTx/>
              <a:buSzTx/>
              <a:buFont typeface="Arial" panose="020B0604020202020204" pitchFamily="34" charset="0"/>
              <a:buChar char="•"/>
              <a:tabLst/>
            </a:pPr>
            <a:r>
              <a:rPr lang="es-MX" dirty="0" smtClean="0">
                <a:solidFill>
                  <a:srgbClr val="002060"/>
                </a:solidFill>
                <a:latin typeface="Trebuchet MS" panose="020B0603020202020204" pitchFamily="34" charset="0"/>
              </a:rPr>
              <a:t>Un problema menor puede crecer en magnitud por un </a:t>
            </a:r>
            <a:r>
              <a:rPr lang="es-MX" dirty="0">
                <a:solidFill>
                  <a:srgbClr val="002060"/>
                </a:solidFill>
                <a:latin typeface="Trebuchet MS" panose="020B0603020202020204" pitchFamily="34" charset="0"/>
              </a:rPr>
              <a:t>c</a:t>
            </a:r>
            <a:r>
              <a:rPr lang="es-MX" dirty="0" smtClean="0">
                <a:solidFill>
                  <a:srgbClr val="002060"/>
                </a:solidFill>
                <a:latin typeface="Trebuchet MS" panose="020B0603020202020204" pitchFamily="34" charset="0"/>
              </a:rPr>
              <a:t>hoque externo (</a:t>
            </a:r>
            <a:r>
              <a:rPr lang="es-MX" i="1" dirty="0" err="1" smtClean="0">
                <a:solidFill>
                  <a:srgbClr val="002060"/>
                </a:solidFill>
                <a:latin typeface="Trebuchet MS" panose="020B0603020202020204" pitchFamily="34" charset="0"/>
              </a:rPr>
              <a:t>unplanned</a:t>
            </a:r>
            <a:r>
              <a:rPr lang="es-MX" i="1" dirty="0" smtClean="0">
                <a:solidFill>
                  <a:srgbClr val="002060"/>
                </a:solidFill>
                <a:latin typeface="Trebuchet MS" panose="020B0603020202020204" pitchFamily="34" charset="0"/>
              </a:rPr>
              <a:t> </a:t>
            </a:r>
            <a:r>
              <a:rPr lang="es-MX" i="1" dirty="0" err="1" smtClean="0">
                <a:solidFill>
                  <a:srgbClr val="002060"/>
                </a:solidFill>
                <a:latin typeface="Trebuchet MS" panose="020B0603020202020204" pitchFamily="34" charset="0"/>
              </a:rPr>
              <a:t>debt</a:t>
            </a:r>
            <a:r>
              <a:rPr lang="es-MX" i="1" dirty="0" smtClean="0">
                <a:solidFill>
                  <a:srgbClr val="002060"/>
                </a:solidFill>
                <a:latin typeface="Trebuchet MS" panose="020B0603020202020204" pitchFamily="34" charset="0"/>
              </a:rPr>
              <a:t> </a:t>
            </a:r>
            <a:r>
              <a:rPr lang="es-MX" i="1" dirty="0" err="1" smtClean="0">
                <a:solidFill>
                  <a:srgbClr val="002060"/>
                </a:solidFill>
                <a:latin typeface="Trebuchet MS" panose="020B0603020202020204" pitchFamily="34" charset="0"/>
              </a:rPr>
              <a:t>prevention</a:t>
            </a:r>
            <a:r>
              <a:rPr lang="es-MX" dirty="0" smtClean="0">
                <a:solidFill>
                  <a:srgbClr val="002060"/>
                </a:solidFill>
                <a:latin typeface="Trebuchet MS" panose="020B0603020202020204" pitchFamily="34" charset="0"/>
              </a:rPr>
              <a:t>)</a:t>
            </a:r>
            <a:endParaRPr lang="es-MX" dirty="0">
              <a:solidFill>
                <a:srgbClr val="002060"/>
              </a:solidFill>
              <a:latin typeface="Trebuchet MS" panose="020B0603020202020204" pitchFamily="34" charset="0"/>
            </a:endParaRPr>
          </a:p>
          <a:p>
            <a:pPr marL="285750" marR="0" indent="-285750" algn="l" defTabSz="914400" rtl="0" eaLnBrk="0" fontAlgn="base" latinLnBrk="0" hangingPunct="0">
              <a:lnSpc>
                <a:spcPct val="100000"/>
              </a:lnSpc>
              <a:spcBef>
                <a:spcPts val="1200"/>
              </a:spcBef>
              <a:spcAft>
                <a:spcPts val="1200"/>
              </a:spcAft>
              <a:buClrTx/>
              <a:buSzTx/>
              <a:buFont typeface="Arial" panose="020B0604020202020204" pitchFamily="34" charset="0"/>
              <a:buChar char="•"/>
              <a:tabLst/>
            </a:pPr>
            <a:r>
              <a:rPr lang="es-MX" dirty="0" smtClean="0">
                <a:solidFill>
                  <a:srgbClr val="002060"/>
                </a:solidFill>
                <a:latin typeface="Trebuchet MS" panose="020B0603020202020204" pitchFamily="34" charset="0"/>
              </a:rPr>
              <a:t>Es un enemigo silencioso y se materializa cuando las obligaciones han sido generadas</a:t>
            </a:r>
          </a:p>
          <a:p>
            <a:pPr marL="285750" marR="0" indent="-285750" algn="l" defTabSz="914400" rtl="0" eaLnBrk="0" fontAlgn="base" latinLnBrk="0" hangingPunct="0">
              <a:lnSpc>
                <a:spcPct val="100000"/>
              </a:lnSpc>
              <a:spcBef>
                <a:spcPts val="1200"/>
              </a:spcBef>
              <a:spcAft>
                <a:spcPts val="1200"/>
              </a:spcAft>
              <a:buClrTx/>
              <a:buSzTx/>
              <a:buFont typeface="Arial" panose="020B0604020202020204" pitchFamily="34" charset="0"/>
              <a:buChar char="•"/>
              <a:tabLst/>
            </a:pPr>
            <a:r>
              <a:rPr lang="es-MX" dirty="0" smtClean="0">
                <a:solidFill>
                  <a:srgbClr val="002060"/>
                </a:solidFill>
                <a:latin typeface="Trebuchet MS" panose="020B0603020202020204" pitchFamily="34" charset="0"/>
              </a:rPr>
              <a:t>La administración financiera pública no está exenta de la economía política</a:t>
            </a:r>
            <a:endParaRPr lang="es-MX" dirty="0">
              <a:solidFill>
                <a:srgbClr val="002060"/>
              </a:solidFill>
              <a:latin typeface="Trebuchet MS" panose="020B0603020202020204" pitchFamily="34" charset="0"/>
            </a:endParaRPr>
          </a:p>
          <a:p>
            <a:pPr marL="285750" marR="0" indent="-285750" algn="l" defTabSz="914400" rtl="0" eaLnBrk="0" fontAlgn="base" latinLnBrk="0" hangingPunct="0">
              <a:lnSpc>
                <a:spcPct val="100000"/>
              </a:lnSpc>
              <a:spcBef>
                <a:spcPts val="1200"/>
              </a:spcBef>
              <a:spcAft>
                <a:spcPts val="1200"/>
              </a:spcAft>
              <a:buClrTx/>
              <a:buSzTx/>
              <a:buFont typeface="Arial" panose="020B0604020202020204" pitchFamily="34" charset="0"/>
              <a:buChar char="•"/>
              <a:tabLst/>
            </a:pPr>
            <a:r>
              <a:rPr lang="es-MX" dirty="0" smtClean="0">
                <a:solidFill>
                  <a:srgbClr val="002060"/>
                </a:solidFill>
                <a:latin typeface="Trebuchet MS" panose="020B0603020202020204" pitchFamily="34" charset="0"/>
              </a:rPr>
              <a:t>El papel de la tesorería es fundamental, inclusive podría ser una de las causas de deuda no planificada</a:t>
            </a:r>
          </a:p>
          <a:p>
            <a:pPr marL="285750" marR="0" indent="-285750" algn="l" defTabSz="914400" rtl="0" eaLnBrk="0" fontAlgn="base" latinLnBrk="0" hangingPunct="0">
              <a:lnSpc>
                <a:spcPct val="100000"/>
              </a:lnSpc>
              <a:spcBef>
                <a:spcPts val="1200"/>
              </a:spcBef>
              <a:spcAft>
                <a:spcPts val="1200"/>
              </a:spcAft>
              <a:buClrTx/>
              <a:buSzTx/>
              <a:buFont typeface="Arial" panose="020B0604020202020204" pitchFamily="34" charset="0"/>
              <a:buChar char="•"/>
              <a:tabLst/>
            </a:pPr>
            <a:r>
              <a:rPr lang="es-MX" dirty="0" smtClean="0">
                <a:solidFill>
                  <a:srgbClr val="002060"/>
                </a:solidFill>
                <a:latin typeface="Trebuchet MS" panose="020B0603020202020204" pitchFamily="34" charset="0"/>
              </a:rPr>
              <a:t>Sistemas de información son importantes pero deben ser reforzados con una gobernanza procesal robusta y eficiente</a:t>
            </a:r>
            <a:endParaRPr lang="es-MX" dirty="0">
              <a:solidFill>
                <a:srgbClr val="002060"/>
              </a:solidFill>
              <a:latin typeface="Trebuchet MS" panose="020B0603020202020204" pitchFamily="34" charset="0"/>
            </a:endParaRPr>
          </a:p>
        </p:txBody>
      </p:sp>
    </p:spTree>
    <p:extLst>
      <p:ext uri="{BB962C8B-B14F-4D97-AF65-F5344CB8AC3E}">
        <p14:creationId xmlns:p14="http://schemas.microsoft.com/office/powerpoint/2010/main" val="33505657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 y="1524000"/>
            <a:ext cx="8305800" cy="3323987"/>
          </a:xfrm>
          <a:prstGeom prst="rect">
            <a:avLst/>
          </a:prstGeom>
          <a:noFill/>
        </p:spPr>
        <p:txBody>
          <a:bodyPr wrap="square" rtlCol="0">
            <a:spAutoFit/>
          </a:bodyPr>
          <a:lstStyle/>
          <a:p>
            <a:pPr algn="ctr">
              <a:spcBef>
                <a:spcPts val="1200"/>
              </a:spcBef>
              <a:spcAft>
                <a:spcPts val="1200"/>
              </a:spcAft>
            </a:pPr>
            <a:r>
              <a:rPr lang="es-MX" sz="3000" dirty="0" smtClean="0">
                <a:solidFill>
                  <a:srgbClr val="002060"/>
                </a:solidFill>
                <a:latin typeface="+mj-lt"/>
              </a:rPr>
              <a:t>Mientras que la problema de la deuda planeada ha sido controlado en LAC mediante el uso intensivo de marcos analíticos de mediano plazo, análisis de sostenibilidad de la deuda, reglas fiscales, formulación presupuestaria eficiente, la </a:t>
            </a:r>
            <a:r>
              <a:rPr lang="es-MX" sz="3000" b="1" dirty="0" smtClean="0">
                <a:solidFill>
                  <a:srgbClr val="0070C0"/>
                </a:solidFill>
                <a:latin typeface="Trebuchet MS" panose="020B0603020202020204" pitchFamily="34" charset="0"/>
              </a:rPr>
              <a:t>deuda no planeada aún representa un gran reto </a:t>
            </a:r>
            <a:r>
              <a:rPr lang="es-MX" sz="3000" dirty="0" smtClean="0">
                <a:solidFill>
                  <a:srgbClr val="002060"/>
                </a:solidFill>
                <a:latin typeface="+mj-lt"/>
              </a:rPr>
              <a:t>para algunos gobiernos de la región </a:t>
            </a:r>
            <a:endParaRPr lang="es-MX" sz="3000" dirty="0">
              <a:solidFill>
                <a:srgbClr val="002060"/>
              </a:solidFill>
              <a:latin typeface="+mj-lt"/>
            </a:endParaRPr>
          </a:p>
        </p:txBody>
      </p:sp>
      <p:sp>
        <p:nvSpPr>
          <p:cNvPr id="5" name="Rectangle 4"/>
          <p:cNvSpPr/>
          <p:nvPr/>
        </p:nvSpPr>
        <p:spPr bwMode="auto">
          <a:xfrm>
            <a:off x="6705600" y="5486400"/>
            <a:ext cx="2133600" cy="9906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0" fontAlgn="base" latinLnBrk="0" hangingPunct="0">
              <a:lnSpc>
                <a:spcPct val="100000"/>
              </a:lnSpc>
              <a:spcBef>
                <a:spcPct val="20000"/>
              </a:spcBef>
              <a:spcAft>
                <a:spcPct val="0"/>
              </a:spcAft>
              <a:buClrTx/>
              <a:buSzTx/>
              <a:buFontTx/>
              <a:buChar char="•"/>
              <a:tabLst/>
            </a:pPr>
            <a:endParaRPr kumimoji="0" lang="en-US" sz="2800" b="0" i="1"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5380869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533400"/>
            <a:ext cx="7924800" cy="762000"/>
          </a:xfrm>
        </p:spPr>
        <p:txBody>
          <a:bodyPr/>
          <a:lstStyle/>
          <a:p>
            <a:pPr algn="l"/>
            <a:r>
              <a:rPr lang="en-US" sz="3600" dirty="0" err="1" smtClean="0"/>
              <a:t>Contenido</a:t>
            </a:r>
            <a:endParaRPr lang="en-US" sz="3200" dirty="0"/>
          </a:p>
        </p:txBody>
      </p:sp>
      <p:sp>
        <p:nvSpPr>
          <p:cNvPr id="3" name="TextBox 2"/>
          <p:cNvSpPr txBox="1"/>
          <p:nvPr/>
        </p:nvSpPr>
        <p:spPr>
          <a:xfrm>
            <a:off x="457200" y="1447800"/>
            <a:ext cx="7924800" cy="3139321"/>
          </a:xfrm>
          <a:prstGeom prst="rect">
            <a:avLst/>
          </a:prstGeom>
          <a:noFill/>
        </p:spPr>
        <p:txBody>
          <a:bodyPr wrap="square" rtlCol="0">
            <a:spAutoFit/>
          </a:bodyPr>
          <a:lstStyle/>
          <a:p>
            <a:pPr marL="857250" lvl="1" indent="-400050">
              <a:spcBef>
                <a:spcPts val="600"/>
              </a:spcBef>
              <a:spcAft>
                <a:spcPts val="600"/>
              </a:spcAft>
              <a:buAutoNum type="romanUcPeriod"/>
            </a:pPr>
            <a:r>
              <a:rPr lang="es-MX" sz="2800" dirty="0" smtClean="0">
                <a:solidFill>
                  <a:srgbClr val="002060"/>
                </a:solidFill>
              </a:rPr>
              <a:t>Contexto – Dinámica de deuda no planificada</a:t>
            </a:r>
          </a:p>
          <a:p>
            <a:pPr marL="857250" lvl="1" indent="-400050">
              <a:spcBef>
                <a:spcPts val="600"/>
              </a:spcBef>
              <a:spcAft>
                <a:spcPts val="600"/>
              </a:spcAft>
              <a:buAutoNum type="romanUcPeriod"/>
            </a:pPr>
            <a:r>
              <a:rPr lang="es-MX" sz="2800" dirty="0" smtClean="0">
                <a:solidFill>
                  <a:srgbClr val="002060"/>
                </a:solidFill>
              </a:rPr>
              <a:t>Estrategias de prevención de deuda no planificada</a:t>
            </a:r>
          </a:p>
          <a:p>
            <a:pPr marL="857250" lvl="1" indent="-400050">
              <a:spcBef>
                <a:spcPts val="600"/>
              </a:spcBef>
              <a:spcAft>
                <a:spcPts val="600"/>
              </a:spcAft>
              <a:buFontTx/>
              <a:buAutoNum type="romanUcPeriod"/>
            </a:pPr>
            <a:r>
              <a:rPr lang="es-MX" sz="2800" dirty="0">
                <a:solidFill>
                  <a:srgbClr val="002060"/>
                </a:solidFill>
              </a:rPr>
              <a:t>C</a:t>
            </a:r>
            <a:r>
              <a:rPr lang="es-MX" sz="2800" dirty="0" smtClean="0">
                <a:solidFill>
                  <a:srgbClr val="002060"/>
                </a:solidFill>
              </a:rPr>
              <a:t>aso real – Deuda </a:t>
            </a:r>
            <a:r>
              <a:rPr lang="es-MX" sz="2800" dirty="0">
                <a:solidFill>
                  <a:srgbClr val="002060"/>
                </a:solidFill>
              </a:rPr>
              <a:t>no </a:t>
            </a:r>
            <a:r>
              <a:rPr lang="es-MX" sz="2800" dirty="0" smtClean="0">
                <a:solidFill>
                  <a:srgbClr val="002060"/>
                </a:solidFill>
              </a:rPr>
              <a:t>planificada </a:t>
            </a:r>
            <a:r>
              <a:rPr lang="es-MX" sz="2800" dirty="0">
                <a:solidFill>
                  <a:srgbClr val="002060"/>
                </a:solidFill>
              </a:rPr>
              <a:t>en </a:t>
            </a:r>
            <a:r>
              <a:rPr lang="es-MX" sz="2800" dirty="0" smtClean="0">
                <a:solidFill>
                  <a:srgbClr val="002060"/>
                </a:solidFill>
              </a:rPr>
              <a:t>situaciones fiscales complejas</a:t>
            </a:r>
          </a:p>
          <a:p>
            <a:pPr marL="857250" lvl="1" indent="-400050">
              <a:spcBef>
                <a:spcPts val="600"/>
              </a:spcBef>
              <a:spcAft>
                <a:spcPts val="600"/>
              </a:spcAft>
              <a:buAutoNum type="romanUcPeriod"/>
            </a:pPr>
            <a:r>
              <a:rPr lang="es-MX" sz="2800" dirty="0" smtClean="0">
                <a:solidFill>
                  <a:srgbClr val="002060"/>
                </a:solidFill>
              </a:rPr>
              <a:t>Reflexiones finales</a:t>
            </a:r>
            <a:endParaRPr lang="es-MX" sz="2800" dirty="0">
              <a:solidFill>
                <a:srgbClr val="002060"/>
              </a:solidFill>
            </a:endParaRPr>
          </a:p>
        </p:txBody>
      </p:sp>
      <p:sp>
        <p:nvSpPr>
          <p:cNvPr id="4" name="Rectangle 3"/>
          <p:cNvSpPr/>
          <p:nvPr/>
        </p:nvSpPr>
        <p:spPr bwMode="auto">
          <a:xfrm>
            <a:off x="6477000" y="5334000"/>
            <a:ext cx="2362200" cy="11430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0" fontAlgn="base" latinLnBrk="0" hangingPunct="0">
              <a:lnSpc>
                <a:spcPct val="100000"/>
              </a:lnSpc>
              <a:spcBef>
                <a:spcPct val="20000"/>
              </a:spcBef>
              <a:spcAft>
                <a:spcPct val="0"/>
              </a:spcAft>
              <a:buClrTx/>
              <a:buSzTx/>
              <a:buFontTx/>
              <a:buChar char="•"/>
              <a:tabLst/>
            </a:pPr>
            <a:endParaRPr kumimoji="0" lang="en-US" sz="2800" b="0" i="1" u="none" strike="noStrike" cap="none" normalizeH="0" baseline="0" smtClean="0">
              <a:ln>
                <a:noFill/>
              </a:ln>
              <a:solidFill>
                <a:schemeClr val="tx1"/>
              </a:solidFill>
              <a:effectLst/>
              <a:latin typeface="Times New Roman" pitchFamily="18" charset="0"/>
            </a:endParaRPr>
          </a:p>
        </p:txBody>
      </p:sp>
      <p:sp>
        <p:nvSpPr>
          <p:cNvPr id="6" name="Rectangle 5"/>
          <p:cNvSpPr/>
          <p:nvPr/>
        </p:nvSpPr>
        <p:spPr bwMode="auto">
          <a:xfrm>
            <a:off x="6705600" y="5486400"/>
            <a:ext cx="2133600" cy="9906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0" fontAlgn="base" latinLnBrk="0" hangingPunct="0">
              <a:lnSpc>
                <a:spcPct val="100000"/>
              </a:lnSpc>
              <a:spcBef>
                <a:spcPct val="20000"/>
              </a:spcBef>
              <a:spcAft>
                <a:spcPct val="0"/>
              </a:spcAft>
              <a:buClrTx/>
              <a:buSzTx/>
              <a:buFontTx/>
              <a:buChar char="•"/>
              <a:tabLst/>
            </a:pPr>
            <a:endParaRPr kumimoji="0" lang="en-US" sz="2800" b="0" i="1"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0297866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6629400" y="5410200"/>
            <a:ext cx="2133600" cy="9906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0" fontAlgn="base" latinLnBrk="0" hangingPunct="0">
              <a:lnSpc>
                <a:spcPct val="100000"/>
              </a:lnSpc>
              <a:spcBef>
                <a:spcPct val="20000"/>
              </a:spcBef>
              <a:spcAft>
                <a:spcPct val="0"/>
              </a:spcAft>
              <a:buClrTx/>
              <a:buSzTx/>
              <a:buFontTx/>
              <a:buChar char="•"/>
              <a:tabLst/>
            </a:pPr>
            <a:endParaRPr kumimoji="0" lang="en-US" sz="2800" b="0" i="1" u="none" strike="noStrike" cap="none" normalizeH="0" baseline="0" smtClean="0">
              <a:ln>
                <a:noFill/>
              </a:ln>
              <a:solidFill>
                <a:schemeClr val="tx1"/>
              </a:solidFill>
              <a:effectLst/>
              <a:latin typeface="Times New Roman" pitchFamily="18" charset="0"/>
            </a:endParaRPr>
          </a:p>
        </p:txBody>
      </p:sp>
      <p:sp>
        <p:nvSpPr>
          <p:cNvPr id="20" name="CuadroTexto 1"/>
          <p:cNvSpPr txBox="1"/>
          <p:nvPr/>
        </p:nvSpPr>
        <p:spPr>
          <a:xfrm>
            <a:off x="228600" y="688538"/>
            <a:ext cx="8810895" cy="1292662"/>
          </a:xfrm>
          <a:prstGeom prst="rect">
            <a:avLst/>
          </a:prstGeom>
          <a:noFill/>
        </p:spPr>
        <p:txBody>
          <a:bodyPr wrap="square" rtlCol="0">
            <a:spAutoFit/>
          </a:bodyPr>
          <a:lstStyle/>
          <a:p>
            <a:pPr algn="ctr">
              <a:spcBef>
                <a:spcPts val="600"/>
              </a:spcBef>
              <a:spcAft>
                <a:spcPts val="600"/>
              </a:spcAft>
            </a:pPr>
            <a:r>
              <a:rPr lang="es-MX" sz="2400" dirty="0" smtClean="0">
                <a:solidFill>
                  <a:srgbClr val="021F43"/>
                </a:solidFill>
                <a:latin typeface="Trebuchet MS" panose="020B0603020202020204" pitchFamily="34" charset="0"/>
              </a:rPr>
              <a:t>Cada </a:t>
            </a:r>
            <a:r>
              <a:rPr lang="es-MX" sz="2400" dirty="0">
                <a:solidFill>
                  <a:srgbClr val="0070C0"/>
                </a:solidFill>
                <a:latin typeface="Andes Bold" panose="02000000000000000000" pitchFamily="50" charset="0"/>
              </a:rPr>
              <a:t>operación presupuestaria </a:t>
            </a:r>
            <a:r>
              <a:rPr lang="es-MX" sz="2400" dirty="0" smtClean="0">
                <a:solidFill>
                  <a:srgbClr val="021F43"/>
                </a:solidFill>
                <a:latin typeface="Trebuchet MS" panose="020B0603020202020204" pitchFamily="34" charset="0"/>
              </a:rPr>
              <a:t>tiene una contraparte en una </a:t>
            </a:r>
            <a:r>
              <a:rPr lang="es-MX" sz="2400" dirty="0">
                <a:solidFill>
                  <a:srgbClr val="0070C0"/>
                </a:solidFill>
                <a:latin typeface="Andes Bold" panose="02000000000000000000" pitchFamily="50" charset="0"/>
              </a:rPr>
              <a:t>operación de tesorería </a:t>
            </a:r>
          </a:p>
          <a:p>
            <a:pPr algn="ctr">
              <a:spcBef>
                <a:spcPts val="600"/>
              </a:spcBef>
              <a:spcAft>
                <a:spcPts val="600"/>
              </a:spcAft>
            </a:pPr>
            <a:r>
              <a:rPr lang="es-MX" sz="2000" dirty="0" smtClean="0">
                <a:solidFill>
                  <a:srgbClr val="021F43"/>
                </a:solidFill>
                <a:latin typeface="Trebuchet MS" panose="020B0603020202020204" pitchFamily="34" charset="0"/>
              </a:rPr>
              <a:t>Desequilibrios =&gt; Endeudamiento no planificado</a:t>
            </a:r>
          </a:p>
        </p:txBody>
      </p:sp>
      <p:cxnSp>
        <p:nvCxnSpPr>
          <p:cNvPr id="21" name="Conector recto 4"/>
          <p:cNvCxnSpPr/>
          <p:nvPr/>
        </p:nvCxnSpPr>
        <p:spPr>
          <a:xfrm>
            <a:off x="736602" y="2479350"/>
            <a:ext cx="0" cy="3505087"/>
          </a:xfrm>
          <a:prstGeom prst="line">
            <a:avLst/>
          </a:prstGeom>
          <a:noFill/>
          <a:ln w="28575" cap="flat" cmpd="sng" algn="ctr">
            <a:solidFill>
              <a:srgbClr val="021F43">
                <a:lumMod val="75000"/>
                <a:lumOff val="25000"/>
              </a:srgbClr>
            </a:solidFill>
            <a:prstDash val="solid"/>
          </a:ln>
          <a:effectLst/>
        </p:spPr>
      </p:cxnSp>
      <p:cxnSp>
        <p:nvCxnSpPr>
          <p:cNvPr id="22" name="Conector recto 6"/>
          <p:cNvCxnSpPr/>
          <p:nvPr/>
        </p:nvCxnSpPr>
        <p:spPr>
          <a:xfrm flipV="1">
            <a:off x="736602" y="5984437"/>
            <a:ext cx="7432830" cy="990"/>
          </a:xfrm>
          <a:prstGeom prst="line">
            <a:avLst/>
          </a:prstGeom>
          <a:noFill/>
          <a:ln w="28575" cap="flat" cmpd="sng" algn="ctr">
            <a:solidFill>
              <a:srgbClr val="021F43">
                <a:lumMod val="75000"/>
                <a:lumOff val="25000"/>
              </a:srgbClr>
            </a:solidFill>
            <a:prstDash val="solid"/>
          </a:ln>
          <a:effectLst/>
        </p:spPr>
      </p:cxnSp>
      <p:sp>
        <p:nvSpPr>
          <p:cNvPr id="23" name="Forma libre 15"/>
          <p:cNvSpPr/>
          <p:nvPr/>
        </p:nvSpPr>
        <p:spPr>
          <a:xfrm>
            <a:off x="739319" y="3812790"/>
            <a:ext cx="6029593" cy="1802819"/>
          </a:xfrm>
          <a:custGeom>
            <a:avLst/>
            <a:gdLst>
              <a:gd name="connsiteX0" fmla="*/ 10930 w 6029593"/>
              <a:gd name="connsiteY0" fmla="*/ 1515208 h 1579419"/>
              <a:gd name="connsiteX1" fmla="*/ 283886 w 6029593"/>
              <a:gd name="connsiteY1" fmla="*/ 1242252 h 1579419"/>
              <a:gd name="connsiteX2" fmla="*/ 1907969 w 6029593"/>
              <a:gd name="connsiteY2" fmla="*/ 306 h 1579419"/>
              <a:gd name="connsiteX3" fmla="*/ 3818656 w 6029593"/>
              <a:gd name="connsiteY3" fmla="*/ 1365082 h 1579419"/>
              <a:gd name="connsiteX4" fmla="*/ 6029593 w 6029593"/>
              <a:gd name="connsiteY4" fmla="*/ 1556151 h 15794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29593" h="1579419">
                <a:moveTo>
                  <a:pt x="10930" y="1515208"/>
                </a:moveTo>
                <a:cubicBezTo>
                  <a:pt x="-10679" y="1504972"/>
                  <a:pt x="-32287" y="1494736"/>
                  <a:pt x="283886" y="1242252"/>
                </a:cubicBezTo>
                <a:cubicBezTo>
                  <a:pt x="600059" y="989768"/>
                  <a:pt x="1318841" y="-20166"/>
                  <a:pt x="1907969" y="306"/>
                </a:cubicBezTo>
                <a:cubicBezTo>
                  <a:pt x="2497097" y="20778"/>
                  <a:pt x="3131719" y="1105775"/>
                  <a:pt x="3818656" y="1365082"/>
                </a:cubicBezTo>
                <a:cubicBezTo>
                  <a:pt x="4505593" y="1624389"/>
                  <a:pt x="5267593" y="1590270"/>
                  <a:pt x="6029593" y="1556151"/>
                </a:cubicBezTo>
              </a:path>
            </a:pathLst>
          </a:custGeom>
          <a:noFill/>
          <a:ln w="25400" cap="flat" cmpd="sng" algn="ctr">
            <a:solidFill>
              <a:srgbClr val="021F43">
                <a:lumMod val="75000"/>
                <a:lumOff val="2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smtClean="0">
              <a:ln>
                <a:noFill/>
              </a:ln>
              <a:solidFill>
                <a:prstClr val="white"/>
              </a:solidFill>
              <a:effectLst/>
              <a:uLnTx/>
              <a:uFillTx/>
              <a:latin typeface="Arial"/>
              <a:ea typeface="+mn-ea"/>
              <a:cs typeface="+mn-cs"/>
            </a:endParaRPr>
          </a:p>
        </p:txBody>
      </p:sp>
      <p:sp>
        <p:nvSpPr>
          <p:cNvPr id="25" name="CuadroTexto 18"/>
          <p:cNvSpPr txBox="1"/>
          <p:nvPr/>
        </p:nvSpPr>
        <p:spPr>
          <a:xfrm>
            <a:off x="2015714" y="3959809"/>
            <a:ext cx="1231971" cy="707886"/>
          </a:xfrm>
          <a:prstGeom prst="rect">
            <a:avLst/>
          </a:prstGeom>
          <a:noFill/>
        </p:spPr>
        <p:txBody>
          <a:bodyPr wrap="square" rtlCol="0">
            <a:spAutoFit/>
          </a:bodyPr>
          <a:lstStyle/>
          <a:p>
            <a:pPr algn="ctr"/>
            <a:r>
              <a:rPr lang="es-MX" sz="2000" dirty="0" smtClean="0">
                <a:solidFill>
                  <a:srgbClr val="021F43"/>
                </a:solidFill>
                <a:cs typeface="Times New Roman" panose="02020603050405020304" pitchFamily="18" charset="0"/>
              </a:rPr>
              <a:t>Ingresos reales</a:t>
            </a:r>
            <a:endParaRPr lang="es-MX" sz="2000" i="1" dirty="0">
              <a:solidFill>
                <a:srgbClr val="021F43"/>
              </a:solidFill>
              <a:cs typeface="Times New Roman" panose="02020603050405020304" pitchFamily="18" charset="0"/>
            </a:endParaRPr>
          </a:p>
        </p:txBody>
      </p:sp>
      <p:sp>
        <p:nvSpPr>
          <p:cNvPr id="26" name="Forma libre 9"/>
          <p:cNvSpPr/>
          <p:nvPr/>
        </p:nvSpPr>
        <p:spPr>
          <a:xfrm>
            <a:off x="750247" y="3073417"/>
            <a:ext cx="5936776" cy="2387052"/>
          </a:xfrm>
          <a:custGeom>
            <a:avLst/>
            <a:gdLst>
              <a:gd name="connsiteX0" fmla="*/ 0 w 5936776"/>
              <a:gd name="connsiteY0" fmla="*/ 2091256 h 2091256"/>
              <a:gd name="connsiteX1" fmla="*/ 1978925 w 5936776"/>
              <a:gd name="connsiteY1" fmla="*/ 3149 h 2091256"/>
              <a:gd name="connsiteX2" fmla="*/ 3889612 w 5936776"/>
              <a:gd name="connsiteY2" fmla="*/ 1627232 h 2091256"/>
              <a:gd name="connsiteX3" fmla="*/ 5936776 w 5936776"/>
              <a:gd name="connsiteY3" fmla="*/ 1995722 h 2091256"/>
              <a:gd name="connsiteX4" fmla="*/ 5936776 w 5936776"/>
              <a:gd name="connsiteY4" fmla="*/ 1995722 h 20912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36776" h="2091256">
                <a:moveTo>
                  <a:pt x="0" y="2091256"/>
                </a:moveTo>
                <a:cubicBezTo>
                  <a:pt x="665328" y="1085871"/>
                  <a:pt x="1330656" y="80486"/>
                  <a:pt x="1978925" y="3149"/>
                </a:cubicBezTo>
                <a:cubicBezTo>
                  <a:pt x="2627194" y="-74188"/>
                  <a:pt x="3229970" y="1295137"/>
                  <a:pt x="3889612" y="1627232"/>
                </a:cubicBezTo>
                <a:cubicBezTo>
                  <a:pt x="4549254" y="1959327"/>
                  <a:pt x="5936776" y="1995722"/>
                  <a:pt x="5936776" y="1995722"/>
                </a:cubicBezTo>
                <a:lnTo>
                  <a:pt x="5936776" y="1995722"/>
                </a:lnTo>
              </a:path>
            </a:pathLst>
          </a:custGeom>
          <a:noFill/>
          <a:ln w="25400" cap="flat" cmpd="sng" algn="ctr">
            <a:solidFill>
              <a:srgbClr val="139AF0">
                <a:lumMod val="10000"/>
              </a:srgbClr>
            </a:solidFill>
            <a:prstDash val="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smtClean="0">
              <a:ln>
                <a:noFill/>
              </a:ln>
              <a:solidFill>
                <a:prstClr val="white"/>
              </a:solidFill>
              <a:effectLst/>
              <a:uLnTx/>
              <a:uFillTx/>
              <a:latin typeface="Arial"/>
              <a:ea typeface="+mn-ea"/>
              <a:cs typeface="+mn-cs"/>
            </a:endParaRPr>
          </a:p>
        </p:txBody>
      </p:sp>
      <p:sp>
        <p:nvSpPr>
          <p:cNvPr id="27" name="CuadroTexto 16"/>
          <p:cNvSpPr txBox="1"/>
          <p:nvPr/>
        </p:nvSpPr>
        <p:spPr>
          <a:xfrm>
            <a:off x="668358" y="2482113"/>
            <a:ext cx="2036263" cy="707886"/>
          </a:xfrm>
          <a:prstGeom prst="rect">
            <a:avLst/>
          </a:prstGeom>
          <a:noFill/>
        </p:spPr>
        <p:txBody>
          <a:bodyPr wrap="square" rtlCol="0">
            <a:spAutoFit/>
          </a:bodyPr>
          <a:lstStyle/>
          <a:p>
            <a:pPr algn="ctr"/>
            <a:r>
              <a:rPr lang="es-MX" sz="2000" dirty="0" smtClean="0">
                <a:solidFill>
                  <a:srgbClr val="139AF0">
                    <a:lumMod val="10000"/>
                  </a:srgbClr>
                </a:solidFill>
                <a:cs typeface="Times New Roman" panose="02020603050405020304" pitchFamily="18" charset="0"/>
              </a:rPr>
              <a:t>Ingresos Sobrestimados</a:t>
            </a:r>
            <a:endParaRPr lang="es-MX" sz="2000" dirty="0">
              <a:solidFill>
                <a:srgbClr val="139AF0">
                  <a:lumMod val="10000"/>
                </a:srgbClr>
              </a:solidFill>
              <a:cs typeface="Times New Roman" panose="02020603050405020304" pitchFamily="18" charset="0"/>
            </a:endParaRPr>
          </a:p>
        </p:txBody>
      </p:sp>
      <p:sp>
        <p:nvSpPr>
          <p:cNvPr id="28" name="CuadroTexto 19"/>
          <p:cNvSpPr txBox="1"/>
          <p:nvPr/>
        </p:nvSpPr>
        <p:spPr>
          <a:xfrm>
            <a:off x="6687023" y="2654021"/>
            <a:ext cx="2172240" cy="1015663"/>
          </a:xfrm>
          <a:prstGeom prst="rect">
            <a:avLst/>
          </a:prstGeom>
          <a:noFill/>
        </p:spPr>
        <p:txBody>
          <a:bodyPr wrap="square" rtlCol="0">
            <a:spAutoFit/>
          </a:bodyPr>
          <a:lstStyle/>
          <a:p>
            <a:pPr algn="ctr"/>
            <a:r>
              <a:rPr lang="es-MX" sz="2000" dirty="0" smtClean="0">
                <a:solidFill>
                  <a:srgbClr val="139AF0">
                    <a:lumMod val="10000"/>
                  </a:srgbClr>
                </a:solidFill>
                <a:cs typeface="Times New Roman" panose="02020603050405020304" pitchFamily="18" charset="0"/>
              </a:rPr>
              <a:t>Gastos ejercido y ejecución ralentizada</a:t>
            </a:r>
            <a:endParaRPr lang="es-MX" sz="2000" dirty="0">
              <a:solidFill>
                <a:srgbClr val="139AF0">
                  <a:lumMod val="10000"/>
                </a:srgbClr>
              </a:solidFill>
              <a:cs typeface="Times New Roman" panose="02020603050405020304" pitchFamily="18" charset="0"/>
            </a:endParaRPr>
          </a:p>
        </p:txBody>
      </p:sp>
      <p:sp>
        <p:nvSpPr>
          <p:cNvPr id="29" name="Forma libre 22"/>
          <p:cNvSpPr/>
          <p:nvPr/>
        </p:nvSpPr>
        <p:spPr>
          <a:xfrm>
            <a:off x="767147" y="2905052"/>
            <a:ext cx="6037942" cy="2626634"/>
          </a:xfrm>
          <a:custGeom>
            <a:avLst/>
            <a:gdLst>
              <a:gd name="connsiteX0" fmla="*/ 0 w 6037942"/>
              <a:gd name="connsiteY0" fmla="*/ 1996792 h 1996792"/>
              <a:gd name="connsiteX1" fmla="*/ 2177142 w 6037942"/>
              <a:gd name="connsiteY1" fmla="*/ 1924220 h 1996792"/>
              <a:gd name="connsiteX2" fmla="*/ 4078514 w 6037942"/>
              <a:gd name="connsiteY2" fmla="*/ 1561363 h 1996792"/>
              <a:gd name="connsiteX3" fmla="*/ 5181600 w 6037942"/>
              <a:gd name="connsiteY3" fmla="*/ 153477 h 1996792"/>
              <a:gd name="connsiteX4" fmla="*/ 6037942 w 6037942"/>
              <a:gd name="connsiteY4" fmla="*/ 37363 h 1996792"/>
              <a:gd name="connsiteX5" fmla="*/ 6037942 w 6037942"/>
              <a:gd name="connsiteY5" fmla="*/ 37363 h 1996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37942" h="1996792">
                <a:moveTo>
                  <a:pt x="0" y="1996792"/>
                </a:moveTo>
                <a:cubicBezTo>
                  <a:pt x="748695" y="1996791"/>
                  <a:pt x="1497390" y="1996791"/>
                  <a:pt x="2177142" y="1924220"/>
                </a:cubicBezTo>
                <a:cubicBezTo>
                  <a:pt x="2856894" y="1851648"/>
                  <a:pt x="3577771" y="1856487"/>
                  <a:pt x="4078514" y="1561363"/>
                </a:cubicBezTo>
                <a:cubicBezTo>
                  <a:pt x="4579257" y="1266239"/>
                  <a:pt x="4855029" y="407477"/>
                  <a:pt x="5181600" y="153477"/>
                </a:cubicBezTo>
                <a:cubicBezTo>
                  <a:pt x="5508171" y="-100523"/>
                  <a:pt x="6037942" y="37363"/>
                  <a:pt x="6037942" y="37363"/>
                </a:cubicBezTo>
                <a:lnTo>
                  <a:pt x="6037942" y="37363"/>
                </a:lnTo>
              </a:path>
            </a:pathLst>
          </a:custGeom>
          <a:noFill/>
          <a:ln w="25400" cap="flat" cmpd="sng" algn="ctr">
            <a:solidFill>
              <a:srgbClr val="139AF0">
                <a:lumMod val="10000"/>
              </a:srgbClr>
            </a:solidFill>
            <a:prstDash val="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smtClean="0">
              <a:ln>
                <a:noFill/>
              </a:ln>
              <a:solidFill>
                <a:prstClr val="white"/>
              </a:solidFill>
              <a:effectLst/>
              <a:uLnTx/>
              <a:uFillTx/>
              <a:latin typeface="Arial"/>
              <a:ea typeface="+mn-ea"/>
              <a:cs typeface="+mn-cs"/>
            </a:endParaRPr>
          </a:p>
        </p:txBody>
      </p:sp>
      <p:sp>
        <p:nvSpPr>
          <p:cNvPr id="30" name="CuadroTexto 28"/>
          <p:cNvSpPr txBox="1"/>
          <p:nvPr/>
        </p:nvSpPr>
        <p:spPr>
          <a:xfrm>
            <a:off x="533400" y="6031362"/>
            <a:ext cx="638628" cy="338554"/>
          </a:xfrm>
          <a:prstGeom prst="rect">
            <a:avLst/>
          </a:prstGeom>
          <a:noFill/>
        </p:spPr>
        <p:txBody>
          <a:bodyPr wrap="square" rtlCol="0">
            <a:spAutoFit/>
          </a:bodyPr>
          <a:lstStyle/>
          <a:p>
            <a:pPr algn="ctr"/>
            <a:r>
              <a:rPr lang="en-US" sz="1600" b="1" dirty="0" smtClean="0">
                <a:solidFill>
                  <a:srgbClr val="021F43"/>
                </a:solidFill>
                <a:cs typeface="Times New Roman" panose="02020603050405020304" pitchFamily="18" charset="0"/>
              </a:rPr>
              <a:t>t + 0</a:t>
            </a:r>
            <a:endParaRPr lang="en-US" sz="1600" b="1" dirty="0">
              <a:solidFill>
                <a:srgbClr val="021F43"/>
              </a:solidFill>
              <a:cs typeface="Times New Roman" panose="02020603050405020304" pitchFamily="18" charset="0"/>
            </a:endParaRPr>
          </a:p>
        </p:txBody>
      </p:sp>
      <p:sp>
        <p:nvSpPr>
          <p:cNvPr id="31" name="CuadroTexto 29"/>
          <p:cNvSpPr txBox="1"/>
          <p:nvPr/>
        </p:nvSpPr>
        <p:spPr>
          <a:xfrm>
            <a:off x="3515652" y="6031362"/>
            <a:ext cx="935782" cy="338554"/>
          </a:xfrm>
          <a:prstGeom prst="rect">
            <a:avLst/>
          </a:prstGeom>
          <a:noFill/>
        </p:spPr>
        <p:txBody>
          <a:bodyPr wrap="square" rtlCol="0">
            <a:spAutoFit/>
          </a:bodyPr>
          <a:lstStyle/>
          <a:p>
            <a:pPr algn="ctr"/>
            <a:r>
              <a:rPr lang="en-US" sz="1600" b="1" dirty="0">
                <a:solidFill>
                  <a:srgbClr val="021F43"/>
                </a:solidFill>
                <a:cs typeface="Times New Roman" panose="02020603050405020304" pitchFamily="18" charset="0"/>
              </a:rPr>
              <a:t>t</a:t>
            </a:r>
            <a:r>
              <a:rPr lang="en-US" sz="1600" b="1" dirty="0" smtClean="0">
                <a:solidFill>
                  <a:srgbClr val="021F43"/>
                </a:solidFill>
                <a:cs typeface="Times New Roman" panose="02020603050405020304" pitchFamily="18" charset="0"/>
              </a:rPr>
              <a:t>  + 1/2</a:t>
            </a:r>
            <a:endParaRPr lang="en-US" sz="1600" b="1" dirty="0">
              <a:solidFill>
                <a:srgbClr val="021F43"/>
              </a:solidFill>
              <a:cs typeface="Times New Roman" panose="02020603050405020304" pitchFamily="18" charset="0"/>
            </a:endParaRPr>
          </a:p>
        </p:txBody>
      </p:sp>
      <p:sp>
        <p:nvSpPr>
          <p:cNvPr id="32" name="CuadroTexto 30"/>
          <p:cNvSpPr txBox="1"/>
          <p:nvPr/>
        </p:nvSpPr>
        <p:spPr>
          <a:xfrm>
            <a:off x="6497904" y="6031362"/>
            <a:ext cx="638628" cy="338554"/>
          </a:xfrm>
          <a:prstGeom prst="rect">
            <a:avLst/>
          </a:prstGeom>
          <a:noFill/>
        </p:spPr>
        <p:txBody>
          <a:bodyPr wrap="square" rtlCol="0">
            <a:spAutoFit/>
          </a:bodyPr>
          <a:lstStyle/>
          <a:p>
            <a:pPr algn="ctr"/>
            <a:r>
              <a:rPr lang="en-US" sz="1600" b="1" dirty="0">
                <a:solidFill>
                  <a:srgbClr val="021F43"/>
                </a:solidFill>
                <a:cs typeface="Times New Roman" panose="02020603050405020304" pitchFamily="18" charset="0"/>
              </a:rPr>
              <a:t>t</a:t>
            </a:r>
            <a:r>
              <a:rPr lang="en-US" sz="1600" b="1" dirty="0" smtClean="0">
                <a:solidFill>
                  <a:srgbClr val="021F43"/>
                </a:solidFill>
                <a:cs typeface="Times New Roman" panose="02020603050405020304" pitchFamily="18" charset="0"/>
              </a:rPr>
              <a:t>  + 1</a:t>
            </a:r>
            <a:endParaRPr lang="en-US" sz="1600" b="1" dirty="0">
              <a:solidFill>
                <a:srgbClr val="021F43"/>
              </a:solidFill>
              <a:cs typeface="Times New Roman" panose="02020603050405020304" pitchFamily="18" charset="0"/>
            </a:endParaRPr>
          </a:p>
        </p:txBody>
      </p:sp>
      <p:grpSp>
        <p:nvGrpSpPr>
          <p:cNvPr id="2" name="Group 1"/>
          <p:cNvGrpSpPr/>
          <p:nvPr/>
        </p:nvGrpSpPr>
        <p:grpSpPr>
          <a:xfrm>
            <a:off x="721073" y="3941864"/>
            <a:ext cx="7731412" cy="1269839"/>
            <a:chOff x="721073" y="3941864"/>
            <a:chExt cx="7731412" cy="1269839"/>
          </a:xfrm>
        </p:grpSpPr>
        <p:sp>
          <p:nvSpPr>
            <p:cNvPr id="24" name="CuadroTexto 17"/>
            <p:cNvSpPr txBox="1"/>
            <p:nvPr/>
          </p:nvSpPr>
          <p:spPr>
            <a:xfrm>
              <a:off x="6121720" y="3941864"/>
              <a:ext cx="2330765" cy="707886"/>
            </a:xfrm>
            <a:prstGeom prst="rect">
              <a:avLst/>
            </a:prstGeom>
            <a:noFill/>
          </p:spPr>
          <p:txBody>
            <a:bodyPr wrap="square" rtlCol="0">
              <a:spAutoFit/>
            </a:bodyPr>
            <a:lstStyle/>
            <a:p>
              <a:pPr algn="ctr"/>
              <a:r>
                <a:rPr lang="es-MX" sz="2000" dirty="0" smtClean="0">
                  <a:solidFill>
                    <a:srgbClr val="021F43"/>
                  </a:solidFill>
                  <a:cs typeface="Times New Roman" panose="02020603050405020304" pitchFamily="18" charset="0"/>
                </a:rPr>
                <a:t>Gastos = Ingresos reales</a:t>
              </a:r>
              <a:endParaRPr lang="es-MX" sz="2000" dirty="0">
                <a:solidFill>
                  <a:srgbClr val="021F43"/>
                </a:solidFill>
                <a:cs typeface="Times New Roman" panose="02020603050405020304" pitchFamily="18" charset="0"/>
              </a:endParaRPr>
            </a:p>
          </p:txBody>
        </p:sp>
        <p:sp>
          <p:nvSpPr>
            <p:cNvPr id="17" name="Forma libre 42"/>
            <p:cNvSpPr/>
            <p:nvPr/>
          </p:nvSpPr>
          <p:spPr>
            <a:xfrm rot="10326688">
              <a:off x="721073" y="4052665"/>
              <a:ext cx="6219557" cy="1159038"/>
            </a:xfrm>
            <a:custGeom>
              <a:avLst/>
              <a:gdLst>
                <a:gd name="connsiteX0" fmla="*/ 0 w 6125029"/>
                <a:gd name="connsiteY0" fmla="*/ 1263360 h 1263360"/>
                <a:gd name="connsiteX1" fmla="*/ 2264229 w 6125029"/>
                <a:gd name="connsiteY1" fmla="*/ 682789 h 1263360"/>
                <a:gd name="connsiteX2" fmla="*/ 3846286 w 6125029"/>
                <a:gd name="connsiteY2" fmla="*/ 131246 h 1263360"/>
                <a:gd name="connsiteX3" fmla="*/ 4992914 w 6125029"/>
                <a:gd name="connsiteY3" fmla="*/ 617 h 1263360"/>
                <a:gd name="connsiteX4" fmla="*/ 6125029 w 6125029"/>
                <a:gd name="connsiteY4" fmla="*/ 160275 h 1263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5029" h="1263360">
                  <a:moveTo>
                    <a:pt x="0" y="1263360"/>
                  </a:moveTo>
                  <a:cubicBezTo>
                    <a:pt x="811590" y="1067417"/>
                    <a:pt x="1623181" y="871475"/>
                    <a:pt x="2264229" y="682789"/>
                  </a:cubicBezTo>
                  <a:cubicBezTo>
                    <a:pt x="2905277" y="494103"/>
                    <a:pt x="3391505" y="244941"/>
                    <a:pt x="3846286" y="131246"/>
                  </a:cubicBezTo>
                  <a:cubicBezTo>
                    <a:pt x="4301067" y="17551"/>
                    <a:pt x="4613124" y="-4221"/>
                    <a:pt x="4992914" y="617"/>
                  </a:cubicBezTo>
                  <a:cubicBezTo>
                    <a:pt x="5372704" y="5455"/>
                    <a:pt x="5748866" y="82865"/>
                    <a:pt x="6125029" y="160275"/>
                  </a:cubicBezTo>
                </a:path>
              </a:pathLst>
            </a:custGeom>
            <a:noFill/>
            <a:ln w="25400" cap="flat" cmpd="sng" algn="ctr">
              <a:solidFill>
                <a:srgbClr val="021F43">
                  <a:lumMod val="75000"/>
                  <a:lumOff val="2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i="0" u="none" strike="noStrike" kern="0" cap="none" spc="0" normalizeH="0" baseline="0" noProof="0" smtClean="0">
                <a:ln>
                  <a:noFill/>
                </a:ln>
                <a:solidFill>
                  <a:prstClr val="white"/>
                </a:solidFill>
                <a:effectLst/>
                <a:uLnTx/>
                <a:uFillTx/>
                <a:latin typeface="Arial"/>
                <a:ea typeface="+mn-ea"/>
                <a:cs typeface="+mn-cs"/>
              </a:endParaRPr>
            </a:p>
          </p:txBody>
        </p:sp>
      </p:grpSp>
    </p:spTree>
    <p:extLst>
      <p:ext uri="{BB962C8B-B14F-4D97-AF65-F5344CB8AC3E}">
        <p14:creationId xmlns:p14="http://schemas.microsoft.com/office/powerpoint/2010/main" val="2875324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26"/>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27"/>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6" grpId="1" animBg="1"/>
      <p:bldP spid="27" grpId="0"/>
      <p:bldP spid="27" grpId="1"/>
      <p:bldP spid="28" grpId="0"/>
      <p:bldP spid="2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6629400" y="5410200"/>
            <a:ext cx="2133600" cy="9906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0" fontAlgn="base" latinLnBrk="0" hangingPunct="0">
              <a:lnSpc>
                <a:spcPct val="100000"/>
              </a:lnSpc>
              <a:spcBef>
                <a:spcPct val="20000"/>
              </a:spcBef>
              <a:spcAft>
                <a:spcPct val="0"/>
              </a:spcAft>
              <a:buClrTx/>
              <a:buSzTx/>
              <a:buFontTx/>
              <a:buChar char="•"/>
              <a:tabLst/>
            </a:pPr>
            <a:endParaRPr kumimoji="0" lang="en-US" sz="2800" b="0" i="1" u="none" strike="noStrike" cap="none" normalizeH="0" baseline="0" smtClean="0">
              <a:ln>
                <a:noFill/>
              </a:ln>
              <a:solidFill>
                <a:schemeClr val="tx1"/>
              </a:solidFill>
              <a:effectLst/>
              <a:latin typeface="Times New Roman" pitchFamily="18" charset="0"/>
            </a:endParaRPr>
          </a:p>
        </p:txBody>
      </p:sp>
      <p:sp>
        <p:nvSpPr>
          <p:cNvPr id="2" name="TextBox 1"/>
          <p:cNvSpPr txBox="1"/>
          <p:nvPr/>
        </p:nvSpPr>
        <p:spPr>
          <a:xfrm>
            <a:off x="304800" y="814272"/>
            <a:ext cx="8610600" cy="461665"/>
          </a:xfrm>
          <a:prstGeom prst="rect">
            <a:avLst/>
          </a:prstGeom>
          <a:noFill/>
        </p:spPr>
        <p:txBody>
          <a:bodyPr wrap="square" rtlCol="0">
            <a:spAutoFit/>
          </a:bodyPr>
          <a:lstStyle/>
          <a:p>
            <a:pPr algn="ctr"/>
            <a:r>
              <a:rPr lang="en-US" sz="2400" dirty="0" smtClean="0">
                <a:solidFill>
                  <a:srgbClr val="021F43"/>
                </a:solidFill>
                <a:latin typeface="Trebuchet MS" panose="020B0603020202020204" pitchFamily="34" charset="0"/>
              </a:rPr>
              <a:t>La </a:t>
            </a:r>
            <a:r>
              <a:rPr lang="en-US" sz="2400" dirty="0" err="1">
                <a:solidFill>
                  <a:srgbClr val="0070C0"/>
                </a:solidFill>
                <a:latin typeface="Andes Bold" panose="02000000000000000000" pitchFamily="50" charset="0"/>
              </a:rPr>
              <a:t>T</a:t>
            </a:r>
            <a:r>
              <a:rPr lang="en-US" sz="2400" dirty="0" err="1" smtClean="0">
                <a:solidFill>
                  <a:srgbClr val="0070C0"/>
                </a:solidFill>
                <a:latin typeface="Andes Bold" panose="02000000000000000000" pitchFamily="50" charset="0"/>
              </a:rPr>
              <a:t>esorería</a:t>
            </a:r>
            <a:r>
              <a:rPr lang="en-US" sz="2400" dirty="0" smtClean="0">
                <a:solidFill>
                  <a:srgbClr val="021F43"/>
                </a:solidFill>
                <a:latin typeface="Trebuchet MS" panose="020B0603020202020204" pitchFamily="34" charset="0"/>
              </a:rPr>
              <a:t> </a:t>
            </a:r>
            <a:r>
              <a:rPr lang="en-US" sz="2400" dirty="0" err="1" smtClean="0">
                <a:solidFill>
                  <a:srgbClr val="021F43"/>
                </a:solidFill>
                <a:latin typeface="Trebuchet MS" panose="020B0603020202020204" pitchFamily="34" charset="0"/>
              </a:rPr>
              <a:t>como</a:t>
            </a:r>
            <a:r>
              <a:rPr lang="en-US" sz="2400" dirty="0" smtClean="0">
                <a:solidFill>
                  <a:srgbClr val="021F43"/>
                </a:solidFill>
                <a:latin typeface="Trebuchet MS" panose="020B0603020202020204" pitchFamily="34" charset="0"/>
              </a:rPr>
              <a:t> el “</a:t>
            </a:r>
            <a:r>
              <a:rPr lang="en-US" sz="2400" dirty="0" err="1" smtClean="0">
                <a:solidFill>
                  <a:srgbClr val="021F43"/>
                </a:solidFill>
                <a:latin typeface="Trebuchet MS" panose="020B0603020202020204" pitchFamily="34" charset="0"/>
              </a:rPr>
              <a:t>termómetro</a:t>
            </a:r>
            <a:r>
              <a:rPr lang="en-US" sz="2400" dirty="0" smtClean="0">
                <a:solidFill>
                  <a:srgbClr val="021F43"/>
                </a:solidFill>
                <a:latin typeface="Trebuchet MS" panose="020B0603020202020204" pitchFamily="34" charset="0"/>
              </a:rPr>
              <a:t> de las </a:t>
            </a:r>
            <a:r>
              <a:rPr lang="en-US" sz="2400" dirty="0" err="1" smtClean="0">
                <a:solidFill>
                  <a:srgbClr val="021F43"/>
                </a:solidFill>
                <a:latin typeface="Trebuchet MS" panose="020B0603020202020204" pitchFamily="34" charset="0"/>
              </a:rPr>
              <a:t>finanzas</a:t>
            </a:r>
            <a:r>
              <a:rPr lang="en-US" sz="2400" dirty="0" smtClean="0">
                <a:solidFill>
                  <a:srgbClr val="021F43"/>
                </a:solidFill>
                <a:latin typeface="Trebuchet MS" panose="020B0603020202020204" pitchFamily="34" charset="0"/>
              </a:rPr>
              <a:t> </a:t>
            </a:r>
            <a:r>
              <a:rPr lang="en-US" sz="2400" dirty="0" err="1" smtClean="0">
                <a:solidFill>
                  <a:srgbClr val="021F43"/>
                </a:solidFill>
                <a:latin typeface="Trebuchet MS" panose="020B0603020202020204" pitchFamily="34" charset="0"/>
              </a:rPr>
              <a:t>públicas</a:t>
            </a:r>
            <a:r>
              <a:rPr lang="en-US" sz="2400" dirty="0" smtClean="0">
                <a:solidFill>
                  <a:srgbClr val="021F43"/>
                </a:solidFill>
                <a:latin typeface="Trebuchet MS" panose="020B0603020202020204" pitchFamily="34" charset="0"/>
              </a:rPr>
              <a:t>”</a:t>
            </a:r>
            <a:endParaRPr lang="en-US" sz="2400" dirty="0">
              <a:solidFill>
                <a:srgbClr val="021F43"/>
              </a:solidFill>
              <a:latin typeface="Trebuchet MS" panose="020B0603020202020204" pitchFamily="34" charset="0"/>
            </a:endParaRPr>
          </a:p>
        </p:txBody>
      </p:sp>
      <p:grpSp>
        <p:nvGrpSpPr>
          <p:cNvPr id="6" name="Grupo 5"/>
          <p:cNvGrpSpPr/>
          <p:nvPr/>
        </p:nvGrpSpPr>
        <p:grpSpPr>
          <a:xfrm>
            <a:off x="304800" y="1905000"/>
            <a:ext cx="8763000" cy="4419600"/>
            <a:chOff x="304800" y="1600200"/>
            <a:chExt cx="8763000" cy="4724400"/>
          </a:xfrm>
        </p:grpSpPr>
        <p:graphicFrame>
          <p:nvGraphicFramePr>
            <p:cNvPr id="18" name="Chart 17"/>
            <p:cNvGraphicFramePr>
              <a:graphicFrameLocks/>
            </p:cNvGraphicFramePr>
            <p:nvPr>
              <p:extLst>
                <p:ext uri="{D42A27DB-BD31-4B8C-83A1-F6EECF244321}">
                  <p14:modId xmlns:p14="http://schemas.microsoft.com/office/powerpoint/2010/main" val="3701909958"/>
                </p:ext>
              </p:extLst>
            </p:nvPr>
          </p:nvGraphicFramePr>
          <p:xfrm>
            <a:off x="304800" y="16002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1905000" y="1926021"/>
              <a:ext cx="5410200" cy="1524000"/>
            </a:xfrm>
            <a:prstGeom prst="rect">
              <a:avLst/>
            </a:prstGeom>
            <a:solidFill>
              <a:schemeClr val="bg1"/>
            </a:solidFill>
          </p:spPr>
          <p:txBody>
            <a:bodyPr wrap="square" rtlCol="0">
              <a:spAutoFit/>
            </a:bodyPr>
            <a:lstStyle/>
            <a:p>
              <a:endParaRPr lang="en-US" dirty="0"/>
            </a:p>
          </p:txBody>
        </p:sp>
        <p:sp>
          <p:nvSpPr>
            <p:cNvPr id="4" name="Oval 3"/>
            <p:cNvSpPr/>
            <p:nvPr/>
          </p:nvSpPr>
          <p:spPr bwMode="auto">
            <a:xfrm>
              <a:off x="914400" y="4532586"/>
              <a:ext cx="533400" cy="609600"/>
            </a:xfrm>
            <a:prstGeom prst="ellipse">
              <a:avLst/>
            </a:prstGeom>
            <a:no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0" fontAlgn="base" latinLnBrk="0" hangingPunct="0">
                <a:lnSpc>
                  <a:spcPct val="100000"/>
                </a:lnSpc>
                <a:spcBef>
                  <a:spcPct val="20000"/>
                </a:spcBef>
                <a:spcAft>
                  <a:spcPct val="0"/>
                </a:spcAft>
                <a:buClrTx/>
                <a:buSzTx/>
                <a:buFontTx/>
                <a:buChar char="•"/>
                <a:tabLst/>
              </a:pPr>
              <a:endParaRPr kumimoji="0" lang="en-US" sz="2800" b="0" i="1" u="none" strike="noStrike" cap="none" normalizeH="0" baseline="0" smtClean="0">
                <a:ln>
                  <a:noFill/>
                </a:ln>
                <a:solidFill>
                  <a:schemeClr val="tx1"/>
                </a:solidFill>
                <a:effectLst/>
                <a:latin typeface="Times New Roman" pitchFamily="18" charset="0"/>
              </a:endParaRPr>
            </a:p>
          </p:txBody>
        </p:sp>
        <p:sp>
          <p:nvSpPr>
            <p:cNvPr id="36" name="Oval 35"/>
            <p:cNvSpPr/>
            <p:nvPr/>
          </p:nvSpPr>
          <p:spPr bwMode="auto">
            <a:xfrm>
              <a:off x="7924800" y="1600200"/>
              <a:ext cx="1143000" cy="2003323"/>
            </a:xfrm>
            <a:prstGeom prst="ellipse">
              <a:avLst/>
            </a:prstGeom>
            <a:no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0" fontAlgn="base" latinLnBrk="0" hangingPunct="0">
                <a:lnSpc>
                  <a:spcPct val="100000"/>
                </a:lnSpc>
                <a:spcBef>
                  <a:spcPct val="20000"/>
                </a:spcBef>
                <a:spcAft>
                  <a:spcPct val="0"/>
                </a:spcAft>
                <a:buClrTx/>
                <a:buSzTx/>
                <a:buFontTx/>
                <a:buChar char="•"/>
                <a:tabLst/>
              </a:pPr>
              <a:endParaRPr kumimoji="0" lang="en-US" sz="2800" b="0" i="1" u="none" strike="noStrike" cap="none" normalizeH="0" baseline="0" smtClean="0">
                <a:ln>
                  <a:noFill/>
                </a:ln>
                <a:solidFill>
                  <a:schemeClr val="tx1"/>
                </a:solidFill>
                <a:effectLst/>
                <a:latin typeface="Times New Roman" pitchFamily="18" charset="0"/>
              </a:endParaRPr>
            </a:p>
          </p:txBody>
        </p:sp>
      </p:grpSp>
      <p:sp>
        <p:nvSpPr>
          <p:cNvPr id="10" name="TextBox 1"/>
          <p:cNvSpPr txBox="1"/>
          <p:nvPr/>
        </p:nvSpPr>
        <p:spPr>
          <a:xfrm>
            <a:off x="1130246" y="2080850"/>
            <a:ext cx="6184954" cy="646331"/>
          </a:xfrm>
          <a:prstGeom prst="rect">
            <a:avLst/>
          </a:prstGeom>
          <a:noFill/>
        </p:spPr>
        <p:txBody>
          <a:bodyPr wrap="square" rtlCol="0">
            <a:spAutoFit/>
          </a:bodyPr>
          <a:lstStyle/>
          <a:p>
            <a:pPr algn="ctr"/>
            <a:r>
              <a:rPr lang="en-US" dirty="0" err="1">
                <a:solidFill>
                  <a:srgbClr val="021F43"/>
                </a:solidFill>
                <a:latin typeface="Trebuchet MS" panose="020B0603020202020204" pitchFamily="34" charset="0"/>
              </a:rPr>
              <a:t>Factores</a:t>
            </a:r>
            <a:r>
              <a:rPr lang="en-US" dirty="0">
                <a:solidFill>
                  <a:srgbClr val="021F43"/>
                </a:solidFill>
                <a:latin typeface="Trebuchet MS" panose="020B0603020202020204" pitchFamily="34" charset="0"/>
              </a:rPr>
              <a:t> </a:t>
            </a:r>
            <a:r>
              <a:rPr lang="en-US" dirty="0" err="1">
                <a:solidFill>
                  <a:srgbClr val="021F43"/>
                </a:solidFill>
                <a:latin typeface="Trebuchet MS" panose="020B0603020202020204" pitchFamily="34" charset="0"/>
              </a:rPr>
              <a:t>estacionales</a:t>
            </a:r>
            <a:r>
              <a:rPr lang="en-US" dirty="0">
                <a:solidFill>
                  <a:srgbClr val="021F43"/>
                </a:solidFill>
                <a:latin typeface="Trebuchet MS" panose="020B0603020202020204" pitchFamily="34" charset="0"/>
              </a:rPr>
              <a:t> de </a:t>
            </a:r>
            <a:r>
              <a:rPr lang="en-US" dirty="0" err="1" smtClean="0">
                <a:solidFill>
                  <a:srgbClr val="021F43"/>
                </a:solidFill>
                <a:latin typeface="Trebuchet MS" panose="020B0603020202020204" pitchFamily="34" charset="0"/>
              </a:rPr>
              <a:t>los</a:t>
            </a:r>
            <a:r>
              <a:rPr lang="en-US" dirty="0" smtClean="0">
                <a:solidFill>
                  <a:srgbClr val="021F43"/>
                </a:solidFill>
                <a:latin typeface="Trebuchet MS" panose="020B0603020202020204" pitchFamily="34" charset="0"/>
              </a:rPr>
              <a:t> </a:t>
            </a:r>
            <a:r>
              <a:rPr lang="en-US" dirty="0" err="1" smtClean="0">
                <a:solidFill>
                  <a:srgbClr val="021F43"/>
                </a:solidFill>
                <a:latin typeface="Trebuchet MS" panose="020B0603020202020204" pitchFamily="34" charset="0"/>
              </a:rPr>
              <a:t>pagos</a:t>
            </a:r>
            <a:r>
              <a:rPr lang="en-US" dirty="0" smtClean="0">
                <a:solidFill>
                  <a:srgbClr val="021F43"/>
                </a:solidFill>
                <a:latin typeface="Trebuchet MS" panose="020B0603020202020204" pitchFamily="34" charset="0"/>
              </a:rPr>
              <a:t> </a:t>
            </a:r>
            <a:r>
              <a:rPr lang="en-US" dirty="0" err="1" smtClean="0">
                <a:solidFill>
                  <a:srgbClr val="021F43"/>
                </a:solidFill>
                <a:latin typeface="Trebuchet MS" panose="020B0603020202020204" pitchFamily="34" charset="0"/>
              </a:rPr>
              <a:t>mensuales</a:t>
            </a:r>
            <a:r>
              <a:rPr lang="en-US" dirty="0" smtClean="0">
                <a:solidFill>
                  <a:srgbClr val="021F43"/>
                </a:solidFill>
                <a:latin typeface="Trebuchet MS" panose="020B0603020202020204" pitchFamily="34" charset="0"/>
              </a:rPr>
              <a:t> </a:t>
            </a:r>
            <a:r>
              <a:rPr lang="en-US" dirty="0" err="1" smtClean="0">
                <a:solidFill>
                  <a:srgbClr val="021F43"/>
                </a:solidFill>
                <a:latin typeface="Trebuchet MS" panose="020B0603020202020204" pitchFamily="34" charset="0"/>
              </a:rPr>
              <a:t>en</a:t>
            </a:r>
            <a:r>
              <a:rPr lang="en-US" dirty="0" smtClean="0">
                <a:solidFill>
                  <a:srgbClr val="021F43"/>
                </a:solidFill>
                <a:latin typeface="Trebuchet MS" panose="020B0603020202020204" pitchFamily="34" charset="0"/>
              </a:rPr>
              <a:t> </a:t>
            </a:r>
            <a:r>
              <a:rPr lang="en-US" dirty="0" err="1" smtClean="0">
                <a:solidFill>
                  <a:srgbClr val="021F43"/>
                </a:solidFill>
                <a:latin typeface="Trebuchet MS" panose="020B0603020202020204" pitchFamily="34" charset="0"/>
              </a:rPr>
              <a:t>países</a:t>
            </a:r>
            <a:r>
              <a:rPr lang="en-US" dirty="0" smtClean="0">
                <a:solidFill>
                  <a:srgbClr val="021F43"/>
                </a:solidFill>
                <a:latin typeface="Trebuchet MS" panose="020B0603020202020204" pitchFamily="34" charset="0"/>
              </a:rPr>
              <a:t> de </a:t>
            </a:r>
            <a:r>
              <a:rPr lang="en-US" dirty="0" err="1" smtClean="0">
                <a:solidFill>
                  <a:srgbClr val="021F43"/>
                </a:solidFill>
                <a:latin typeface="Trebuchet MS" panose="020B0603020202020204" pitchFamily="34" charset="0"/>
              </a:rPr>
              <a:t>América</a:t>
            </a:r>
            <a:r>
              <a:rPr lang="en-US" dirty="0" smtClean="0">
                <a:solidFill>
                  <a:srgbClr val="021F43"/>
                </a:solidFill>
                <a:latin typeface="Trebuchet MS" panose="020B0603020202020204" pitchFamily="34" charset="0"/>
              </a:rPr>
              <a:t> Latina 2015  - Fuente: </a:t>
            </a:r>
            <a:r>
              <a:rPr lang="en-US" dirty="0" err="1" smtClean="0">
                <a:solidFill>
                  <a:srgbClr val="021F43"/>
                </a:solidFill>
                <a:latin typeface="Trebuchet MS" panose="020B0603020202020204" pitchFamily="34" charset="0"/>
              </a:rPr>
              <a:t>Encuesta</a:t>
            </a:r>
            <a:r>
              <a:rPr lang="en-US" dirty="0" smtClean="0">
                <a:solidFill>
                  <a:srgbClr val="021F43"/>
                </a:solidFill>
                <a:latin typeface="Trebuchet MS" panose="020B0603020202020204" pitchFamily="34" charset="0"/>
              </a:rPr>
              <a:t> BID-FOTEGAL</a:t>
            </a:r>
            <a:endParaRPr lang="en-US" dirty="0">
              <a:solidFill>
                <a:srgbClr val="021F43"/>
              </a:solidFill>
              <a:latin typeface="Trebuchet MS" panose="020B0603020202020204" pitchFamily="34" charset="0"/>
            </a:endParaRPr>
          </a:p>
        </p:txBody>
      </p:sp>
    </p:spTree>
    <p:extLst>
      <p:ext uri="{BB962C8B-B14F-4D97-AF65-F5344CB8AC3E}">
        <p14:creationId xmlns:p14="http://schemas.microsoft.com/office/powerpoint/2010/main" val="13920006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6629400" y="5410200"/>
            <a:ext cx="2133600" cy="9906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0" fontAlgn="base" latinLnBrk="0" hangingPunct="0">
              <a:lnSpc>
                <a:spcPct val="100000"/>
              </a:lnSpc>
              <a:spcBef>
                <a:spcPct val="20000"/>
              </a:spcBef>
              <a:spcAft>
                <a:spcPct val="0"/>
              </a:spcAft>
              <a:buClrTx/>
              <a:buSzTx/>
              <a:buFontTx/>
              <a:buChar char="•"/>
              <a:tabLst/>
            </a:pPr>
            <a:endParaRPr kumimoji="0" lang="en-US" sz="2800" b="0" i="1" u="none" strike="noStrike" cap="none" normalizeH="0" baseline="0" smtClean="0">
              <a:ln>
                <a:noFill/>
              </a:ln>
              <a:solidFill>
                <a:schemeClr val="tx1"/>
              </a:solidFill>
              <a:effectLst/>
              <a:latin typeface="Times New Roman" pitchFamily="18" charset="0"/>
            </a:endParaRPr>
          </a:p>
        </p:txBody>
      </p:sp>
      <p:graphicFrame>
        <p:nvGraphicFramePr>
          <p:cNvPr id="8" name="Chart 7"/>
          <p:cNvGraphicFramePr>
            <a:graphicFrameLocks/>
          </p:cNvGraphicFramePr>
          <p:nvPr>
            <p:extLst>
              <p:ext uri="{D42A27DB-BD31-4B8C-83A1-F6EECF244321}">
                <p14:modId xmlns:p14="http://schemas.microsoft.com/office/powerpoint/2010/main" val="4269128145"/>
              </p:ext>
            </p:extLst>
          </p:nvPr>
        </p:nvGraphicFramePr>
        <p:xfrm>
          <a:off x="152400" y="1600200"/>
          <a:ext cx="8991600" cy="4593431"/>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p:cNvSpPr/>
          <p:nvPr/>
        </p:nvSpPr>
        <p:spPr bwMode="auto">
          <a:xfrm>
            <a:off x="381000" y="5791199"/>
            <a:ext cx="8610600" cy="402431"/>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0" fontAlgn="base" latinLnBrk="0" hangingPunct="0">
              <a:lnSpc>
                <a:spcPct val="100000"/>
              </a:lnSpc>
              <a:spcBef>
                <a:spcPct val="20000"/>
              </a:spcBef>
              <a:spcAft>
                <a:spcPct val="0"/>
              </a:spcAft>
              <a:buClrTx/>
              <a:buSzTx/>
              <a:buFontTx/>
              <a:buChar char="•"/>
              <a:tabLst/>
            </a:pPr>
            <a:endParaRPr kumimoji="0" lang="en-US" sz="2800" b="0" i="1" u="none" strike="noStrike" cap="none" normalizeH="0" baseline="0" smtClean="0">
              <a:ln>
                <a:noFill/>
              </a:ln>
              <a:solidFill>
                <a:schemeClr val="tx1"/>
              </a:solidFill>
              <a:effectLst/>
              <a:latin typeface="Times New Roman" pitchFamily="18" charset="0"/>
            </a:endParaRPr>
          </a:p>
        </p:txBody>
      </p:sp>
      <p:sp>
        <p:nvSpPr>
          <p:cNvPr id="6" name="TextBox 1"/>
          <p:cNvSpPr txBox="1"/>
          <p:nvPr/>
        </p:nvSpPr>
        <p:spPr>
          <a:xfrm>
            <a:off x="304800" y="685800"/>
            <a:ext cx="8610600" cy="830997"/>
          </a:xfrm>
          <a:prstGeom prst="rect">
            <a:avLst/>
          </a:prstGeom>
          <a:noFill/>
        </p:spPr>
        <p:txBody>
          <a:bodyPr wrap="square" rtlCol="0">
            <a:spAutoFit/>
          </a:bodyPr>
          <a:lstStyle/>
          <a:p>
            <a:pPr algn="ctr"/>
            <a:r>
              <a:rPr lang="es-MX" sz="2400" dirty="0" smtClean="0">
                <a:solidFill>
                  <a:srgbClr val="021F43"/>
                </a:solidFill>
                <a:latin typeface="Trebuchet MS" panose="020B0603020202020204" pitchFamily="34" charset="0"/>
              </a:rPr>
              <a:t>Qué genera la gran variabilidad de la deuda flotante mensual entre distintos países de AL?</a:t>
            </a:r>
            <a:endParaRPr lang="es-MX" sz="2400" dirty="0">
              <a:solidFill>
                <a:srgbClr val="021F43"/>
              </a:solidFill>
              <a:latin typeface="Trebuchet MS" panose="020B0603020202020204" pitchFamily="34" charset="0"/>
            </a:endParaRPr>
          </a:p>
        </p:txBody>
      </p:sp>
      <p:sp>
        <p:nvSpPr>
          <p:cNvPr id="7" name="Flecha abajo 6"/>
          <p:cNvSpPr/>
          <p:nvPr/>
        </p:nvSpPr>
        <p:spPr bwMode="auto">
          <a:xfrm>
            <a:off x="7848600" y="2743200"/>
            <a:ext cx="228600" cy="381000"/>
          </a:xfrm>
          <a:prstGeom prst="downArrow">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0" fontAlgn="base" latinLnBrk="0" hangingPunct="0">
              <a:lnSpc>
                <a:spcPct val="100000"/>
              </a:lnSpc>
              <a:spcBef>
                <a:spcPct val="20000"/>
              </a:spcBef>
              <a:spcAft>
                <a:spcPct val="0"/>
              </a:spcAft>
              <a:buClrTx/>
              <a:buSzTx/>
              <a:buFontTx/>
              <a:buChar char="•"/>
              <a:tabLst/>
            </a:pPr>
            <a:endParaRPr kumimoji="0" lang="en-US" sz="2800" b="0" i="1" u="none" strike="noStrike" cap="none" normalizeH="0" baseline="0" smtClean="0">
              <a:ln>
                <a:noFill/>
              </a:ln>
              <a:solidFill>
                <a:schemeClr val="tx1"/>
              </a:solidFill>
              <a:effectLst/>
              <a:latin typeface="Times New Roman" pitchFamily="18" charset="0"/>
            </a:endParaRPr>
          </a:p>
        </p:txBody>
      </p:sp>
      <p:sp>
        <p:nvSpPr>
          <p:cNvPr id="15" name="TextBox 1"/>
          <p:cNvSpPr txBox="1"/>
          <p:nvPr/>
        </p:nvSpPr>
        <p:spPr>
          <a:xfrm>
            <a:off x="152400" y="5786616"/>
            <a:ext cx="8839200" cy="646331"/>
          </a:xfrm>
          <a:prstGeom prst="rect">
            <a:avLst/>
          </a:prstGeom>
          <a:noFill/>
        </p:spPr>
        <p:txBody>
          <a:bodyPr wrap="square" rtlCol="0">
            <a:spAutoFit/>
          </a:bodyPr>
          <a:lstStyle/>
          <a:p>
            <a:pPr algn="ctr"/>
            <a:r>
              <a:rPr lang="en-US" dirty="0" err="1">
                <a:solidFill>
                  <a:srgbClr val="021F43"/>
                </a:solidFill>
                <a:latin typeface="Trebuchet MS" panose="020B0603020202020204" pitchFamily="34" charset="0"/>
              </a:rPr>
              <a:t>Deuda</a:t>
            </a:r>
            <a:r>
              <a:rPr lang="en-US" dirty="0">
                <a:solidFill>
                  <a:srgbClr val="021F43"/>
                </a:solidFill>
                <a:latin typeface="Trebuchet MS" panose="020B0603020202020204" pitchFamily="34" charset="0"/>
              </a:rPr>
              <a:t> </a:t>
            </a:r>
            <a:r>
              <a:rPr lang="en-US" dirty="0" err="1" smtClean="0">
                <a:solidFill>
                  <a:srgbClr val="021F43"/>
                </a:solidFill>
                <a:latin typeface="Trebuchet MS" panose="020B0603020202020204" pitchFamily="34" charset="0"/>
              </a:rPr>
              <a:t>flotante</a:t>
            </a:r>
            <a:r>
              <a:rPr lang="en-US" dirty="0" smtClean="0">
                <a:solidFill>
                  <a:srgbClr val="021F43"/>
                </a:solidFill>
                <a:latin typeface="Trebuchet MS" panose="020B0603020202020204" pitchFamily="34" charset="0"/>
              </a:rPr>
              <a:t> </a:t>
            </a:r>
            <a:r>
              <a:rPr lang="en-US" dirty="0" err="1" smtClean="0">
                <a:solidFill>
                  <a:srgbClr val="021F43"/>
                </a:solidFill>
                <a:latin typeface="Trebuchet MS" panose="020B0603020202020204" pitchFamily="34" charset="0"/>
              </a:rPr>
              <a:t>mensual</a:t>
            </a:r>
            <a:r>
              <a:rPr lang="en-US" dirty="0" smtClean="0">
                <a:solidFill>
                  <a:srgbClr val="021F43"/>
                </a:solidFill>
                <a:latin typeface="Trebuchet MS" panose="020B0603020202020204" pitchFamily="34" charset="0"/>
              </a:rPr>
              <a:t> </a:t>
            </a:r>
            <a:r>
              <a:rPr lang="en-US" dirty="0" err="1" smtClean="0">
                <a:solidFill>
                  <a:srgbClr val="021F43"/>
                </a:solidFill>
                <a:latin typeface="Trebuchet MS" panose="020B0603020202020204" pitchFamily="34" charset="0"/>
              </a:rPr>
              <a:t>como</a:t>
            </a:r>
            <a:r>
              <a:rPr lang="en-US" dirty="0" smtClean="0">
                <a:solidFill>
                  <a:srgbClr val="021F43"/>
                </a:solidFill>
                <a:latin typeface="Trebuchet MS" panose="020B0603020202020204" pitchFamily="34" charset="0"/>
              </a:rPr>
              <a:t> </a:t>
            </a:r>
            <a:r>
              <a:rPr lang="en-US" dirty="0" err="1" smtClean="0">
                <a:solidFill>
                  <a:srgbClr val="021F43"/>
                </a:solidFill>
                <a:latin typeface="Trebuchet MS" panose="020B0603020202020204" pitchFamily="34" charset="0"/>
              </a:rPr>
              <a:t>porcentaje</a:t>
            </a:r>
            <a:r>
              <a:rPr lang="en-US" dirty="0" smtClean="0">
                <a:solidFill>
                  <a:srgbClr val="021F43"/>
                </a:solidFill>
                <a:latin typeface="Trebuchet MS" panose="020B0603020202020204" pitchFamily="34" charset="0"/>
              </a:rPr>
              <a:t> del </a:t>
            </a:r>
            <a:r>
              <a:rPr lang="en-US" dirty="0" err="1" smtClean="0">
                <a:solidFill>
                  <a:srgbClr val="021F43"/>
                </a:solidFill>
                <a:latin typeface="Trebuchet MS" panose="020B0603020202020204" pitchFamily="34" charset="0"/>
              </a:rPr>
              <a:t>gasto</a:t>
            </a:r>
            <a:r>
              <a:rPr lang="en-US" dirty="0" smtClean="0">
                <a:solidFill>
                  <a:srgbClr val="021F43"/>
                </a:solidFill>
                <a:latin typeface="Trebuchet MS" panose="020B0603020202020204" pitchFamily="34" charset="0"/>
              </a:rPr>
              <a:t> </a:t>
            </a:r>
            <a:r>
              <a:rPr lang="en-US" dirty="0" err="1" smtClean="0">
                <a:solidFill>
                  <a:srgbClr val="021F43"/>
                </a:solidFill>
                <a:latin typeface="Trebuchet MS" panose="020B0603020202020204" pitchFamily="34" charset="0"/>
              </a:rPr>
              <a:t>devengado</a:t>
            </a:r>
            <a:r>
              <a:rPr lang="en-US" dirty="0" smtClean="0">
                <a:solidFill>
                  <a:srgbClr val="021F43"/>
                </a:solidFill>
                <a:latin typeface="Trebuchet MS" panose="020B0603020202020204" pitchFamily="34" charset="0"/>
              </a:rPr>
              <a:t>, 2015 </a:t>
            </a:r>
            <a:endParaRPr lang="en-US" dirty="0">
              <a:solidFill>
                <a:srgbClr val="021F43"/>
              </a:solidFill>
              <a:latin typeface="Trebuchet MS" panose="020B0603020202020204" pitchFamily="34" charset="0"/>
            </a:endParaRPr>
          </a:p>
          <a:p>
            <a:pPr algn="ctr"/>
            <a:r>
              <a:rPr lang="en-US" dirty="0" smtClean="0">
                <a:solidFill>
                  <a:srgbClr val="021F43"/>
                </a:solidFill>
                <a:latin typeface="Trebuchet MS" panose="020B0603020202020204" pitchFamily="34" charset="0"/>
              </a:rPr>
              <a:t>Fuente: </a:t>
            </a:r>
            <a:r>
              <a:rPr lang="en-US" dirty="0" err="1" smtClean="0">
                <a:solidFill>
                  <a:srgbClr val="021F43"/>
                </a:solidFill>
                <a:latin typeface="Trebuchet MS" panose="020B0603020202020204" pitchFamily="34" charset="0"/>
              </a:rPr>
              <a:t>Encuesta</a:t>
            </a:r>
            <a:r>
              <a:rPr lang="en-US" dirty="0" smtClean="0">
                <a:solidFill>
                  <a:srgbClr val="021F43"/>
                </a:solidFill>
                <a:latin typeface="Trebuchet MS" panose="020B0603020202020204" pitchFamily="34" charset="0"/>
              </a:rPr>
              <a:t> BID-FOTEGAL </a:t>
            </a:r>
            <a:endParaRPr lang="en-US" dirty="0">
              <a:solidFill>
                <a:srgbClr val="021F43"/>
              </a:solidFill>
              <a:latin typeface="Trebuchet MS" panose="020B0603020202020204" pitchFamily="34" charset="0"/>
            </a:endParaRPr>
          </a:p>
        </p:txBody>
      </p:sp>
    </p:spTree>
    <p:extLst>
      <p:ext uri="{BB962C8B-B14F-4D97-AF65-F5344CB8AC3E}">
        <p14:creationId xmlns:p14="http://schemas.microsoft.com/office/powerpoint/2010/main" val="16501164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6629400" y="5410200"/>
            <a:ext cx="2133600" cy="9906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0" fontAlgn="base" latinLnBrk="0" hangingPunct="0">
              <a:lnSpc>
                <a:spcPct val="100000"/>
              </a:lnSpc>
              <a:spcBef>
                <a:spcPct val="20000"/>
              </a:spcBef>
              <a:spcAft>
                <a:spcPct val="0"/>
              </a:spcAft>
              <a:buClrTx/>
              <a:buSzTx/>
              <a:buFontTx/>
              <a:buChar char="•"/>
              <a:tabLst/>
            </a:pPr>
            <a:endParaRPr kumimoji="0" lang="en-US" sz="2800" b="0" i="1" u="none" strike="noStrike" cap="none" normalizeH="0" baseline="0" smtClean="0">
              <a:ln>
                <a:noFill/>
              </a:ln>
              <a:solidFill>
                <a:schemeClr val="tx1"/>
              </a:solidFill>
              <a:effectLst/>
              <a:latin typeface="Times New Roman" pitchFamily="18" charset="0"/>
            </a:endParaRPr>
          </a:p>
        </p:txBody>
      </p:sp>
      <p:sp>
        <p:nvSpPr>
          <p:cNvPr id="2" name="TextBox 1"/>
          <p:cNvSpPr txBox="1"/>
          <p:nvPr/>
        </p:nvSpPr>
        <p:spPr>
          <a:xfrm>
            <a:off x="4343400" y="2514600"/>
            <a:ext cx="3657600" cy="707886"/>
          </a:xfrm>
          <a:prstGeom prst="rect">
            <a:avLst/>
          </a:prstGeom>
          <a:noFill/>
        </p:spPr>
        <p:txBody>
          <a:bodyPr wrap="square" rtlCol="0">
            <a:spAutoFit/>
          </a:bodyPr>
          <a:lstStyle>
            <a:defPPr>
              <a:defRPr lang="en-US"/>
            </a:defPPr>
            <a:lvl1pPr algn="ctr">
              <a:defRPr sz="2400">
                <a:solidFill>
                  <a:srgbClr val="021F43"/>
                </a:solidFill>
                <a:latin typeface="Trebuchet MS" panose="020B0603020202020204" pitchFamily="34" charset="0"/>
              </a:defRPr>
            </a:lvl1pPr>
          </a:lstStyle>
          <a:p>
            <a:r>
              <a:rPr lang="en-US" sz="2000" dirty="0" err="1" smtClean="0"/>
              <a:t>Porcentaje</a:t>
            </a:r>
            <a:r>
              <a:rPr lang="en-US" sz="2000" dirty="0" smtClean="0"/>
              <a:t> </a:t>
            </a:r>
            <a:r>
              <a:rPr lang="en-US" sz="2000" dirty="0" err="1" smtClean="0"/>
              <a:t>deuda</a:t>
            </a:r>
            <a:r>
              <a:rPr lang="en-US" sz="2000" dirty="0" smtClean="0"/>
              <a:t> </a:t>
            </a:r>
            <a:r>
              <a:rPr lang="en-US" sz="2000" dirty="0" err="1" smtClean="0"/>
              <a:t>flotante</a:t>
            </a:r>
            <a:r>
              <a:rPr lang="en-US" sz="2000" dirty="0" smtClean="0"/>
              <a:t> vs </a:t>
            </a:r>
            <a:r>
              <a:rPr lang="en-US" sz="2000" dirty="0" err="1" smtClean="0"/>
              <a:t>Estacionalidad</a:t>
            </a:r>
            <a:r>
              <a:rPr lang="en-US" sz="2000" dirty="0" smtClean="0"/>
              <a:t> de </a:t>
            </a:r>
            <a:r>
              <a:rPr lang="en-US" sz="2000" dirty="0" err="1" smtClean="0"/>
              <a:t>pagos</a:t>
            </a:r>
            <a:endParaRPr lang="en-US" sz="2000" dirty="0"/>
          </a:p>
        </p:txBody>
      </p:sp>
      <p:sp>
        <p:nvSpPr>
          <p:cNvPr id="7" name="TextBox 1"/>
          <p:cNvSpPr txBox="1"/>
          <p:nvPr/>
        </p:nvSpPr>
        <p:spPr>
          <a:xfrm>
            <a:off x="457200" y="718154"/>
            <a:ext cx="8305800" cy="830997"/>
          </a:xfrm>
          <a:prstGeom prst="rect">
            <a:avLst/>
          </a:prstGeom>
          <a:noFill/>
        </p:spPr>
        <p:txBody>
          <a:bodyPr wrap="square" rtlCol="0">
            <a:spAutoFit/>
          </a:bodyPr>
          <a:lstStyle/>
          <a:p>
            <a:pPr algn="ctr"/>
            <a:r>
              <a:rPr lang="es-MX" sz="2400" dirty="0" smtClean="0">
                <a:solidFill>
                  <a:srgbClr val="021F43"/>
                </a:solidFill>
                <a:latin typeface="Trebuchet MS" panose="020B0603020202020204" pitchFamily="34" charset="0"/>
              </a:rPr>
              <a:t>Información de tesorería es crucial en la toma de decisiones sobre las finanzas públicas</a:t>
            </a:r>
          </a:p>
        </p:txBody>
      </p:sp>
      <p:graphicFrame>
        <p:nvGraphicFramePr>
          <p:cNvPr id="8" name="Chart 7"/>
          <p:cNvGraphicFramePr>
            <a:graphicFrameLocks/>
          </p:cNvGraphicFramePr>
          <p:nvPr>
            <p:extLst>
              <p:ext uri="{D42A27DB-BD31-4B8C-83A1-F6EECF244321}">
                <p14:modId xmlns:p14="http://schemas.microsoft.com/office/powerpoint/2010/main" val="2037446003"/>
              </p:ext>
            </p:extLst>
          </p:nvPr>
        </p:nvGraphicFramePr>
        <p:xfrm>
          <a:off x="1295401" y="2133599"/>
          <a:ext cx="5334000" cy="4115681"/>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3352800" y="6139190"/>
            <a:ext cx="4038600" cy="261610"/>
          </a:xfrm>
          <a:prstGeom prst="rect">
            <a:avLst/>
          </a:prstGeom>
          <a:noFill/>
        </p:spPr>
        <p:txBody>
          <a:bodyPr wrap="square" rtlCol="0">
            <a:spAutoFit/>
          </a:bodyPr>
          <a:lstStyle>
            <a:defPPr>
              <a:defRPr lang="en-US"/>
            </a:defPPr>
            <a:lvl1pPr>
              <a:defRPr sz="1100" i="1">
                <a:solidFill>
                  <a:srgbClr val="002060"/>
                </a:solidFill>
              </a:defRPr>
            </a:lvl1pPr>
          </a:lstStyle>
          <a:p>
            <a:r>
              <a:rPr lang="en-US" i="0" dirty="0" err="1" smtClean="0">
                <a:latin typeface="Trebuchet MS" panose="020B0603020202020204" pitchFamily="34" charset="0"/>
              </a:rPr>
              <a:t>Porcentaje</a:t>
            </a:r>
            <a:r>
              <a:rPr lang="en-US" i="0" dirty="0" smtClean="0">
                <a:latin typeface="Trebuchet MS" panose="020B0603020202020204" pitchFamily="34" charset="0"/>
              </a:rPr>
              <a:t> </a:t>
            </a:r>
            <a:r>
              <a:rPr lang="en-US" i="0" dirty="0" err="1" smtClean="0">
                <a:latin typeface="Trebuchet MS" panose="020B0603020202020204" pitchFamily="34" charset="0"/>
              </a:rPr>
              <a:t>mensual</a:t>
            </a:r>
            <a:r>
              <a:rPr lang="en-US" i="0" dirty="0" smtClean="0">
                <a:latin typeface="Trebuchet MS" panose="020B0603020202020204" pitchFamily="34" charset="0"/>
              </a:rPr>
              <a:t> de </a:t>
            </a:r>
            <a:r>
              <a:rPr lang="en-US" i="0" dirty="0" err="1" smtClean="0">
                <a:latin typeface="Trebuchet MS" panose="020B0603020202020204" pitchFamily="34" charset="0"/>
              </a:rPr>
              <a:t>Deuda</a:t>
            </a:r>
            <a:r>
              <a:rPr lang="en-US" i="0" dirty="0" smtClean="0">
                <a:latin typeface="Trebuchet MS" panose="020B0603020202020204" pitchFamily="34" charset="0"/>
              </a:rPr>
              <a:t> </a:t>
            </a:r>
            <a:r>
              <a:rPr lang="en-US" i="0" dirty="0" err="1" smtClean="0">
                <a:latin typeface="Trebuchet MS" panose="020B0603020202020204" pitchFamily="34" charset="0"/>
              </a:rPr>
              <a:t>Flotante</a:t>
            </a:r>
            <a:r>
              <a:rPr lang="en-US" i="0" dirty="0" smtClean="0">
                <a:latin typeface="Trebuchet MS" panose="020B0603020202020204" pitchFamily="34" charset="0"/>
              </a:rPr>
              <a:t> / </a:t>
            </a:r>
            <a:r>
              <a:rPr lang="en-US" i="0" dirty="0" err="1" smtClean="0">
                <a:latin typeface="Trebuchet MS" panose="020B0603020202020204" pitchFamily="34" charset="0"/>
              </a:rPr>
              <a:t>Devengado</a:t>
            </a:r>
            <a:endParaRPr lang="en-US" i="0" dirty="0" smtClean="0">
              <a:latin typeface="Trebuchet MS" panose="020B0603020202020204" pitchFamily="34" charset="0"/>
            </a:endParaRPr>
          </a:p>
        </p:txBody>
      </p:sp>
      <p:sp>
        <p:nvSpPr>
          <p:cNvPr id="9" name="TextBox 8"/>
          <p:cNvSpPr txBox="1"/>
          <p:nvPr/>
        </p:nvSpPr>
        <p:spPr>
          <a:xfrm rot="16200000">
            <a:off x="1045205" y="2840995"/>
            <a:ext cx="2743200" cy="261610"/>
          </a:xfrm>
          <a:prstGeom prst="rect">
            <a:avLst/>
          </a:prstGeom>
          <a:noFill/>
        </p:spPr>
        <p:txBody>
          <a:bodyPr wrap="square" rtlCol="0">
            <a:spAutoFit/>
          </a:bodyPr>
          <a:lstStyle/>
          <a:p>
            <a:r>
              <a:rPr lang="en-US" sz="1100" dirty="0" err="1" smtClean="0">
                <a:solidFill>
                  <a:srgbClr val="002060"/>
                </a:solidFill>
                <a:latin typeface="Trebuchet MS" panose="020B0603020202020204" pitchFamily="34" charset="0"/>
              </a:rPr>
              <a:t>Estacionalidad</a:t>
            </a:r>
            <a:r>
              <a:rPr lang="en-US" sz="1100" dirty="0" smtClean="0">
                <a:solidFill>
                  <a:srgbClr val="002060"/>
                </a:solidFill>
                <a:latin typeface="Trebuchet MS" panose="020B0603020202020204" pitchFamily="34" charset="0"/>
              </a:rPr>
              <a:t> </a:t>
            </a:r>
            <a:r>
              <a:rPr lang="en-US" sz="1100" dirty="0" err="1" smtClean="0">
                <a:solidFill>
                  <a:srgbClr val="002060"/>
                </a:solidFill>
                <a:latin typeface="Trebuchet MS" panose="020B0603020202020204" pitchFamily="34" charset="0"/>
              </a:rPr>
              <a:t>mensual</a:t>
            </a:r>
            <a:r>
              <a:rPr lang="en-US" sz="1100" dirty="0" smtClean="0">
                <a:solidFill>
                  <a:srgbClr val="002060"/>
                </a:solidFill>
                <a:latin typeface="Trebuchet MS" panose="020B0603020202020204" pitchFamily="34" charset="0"/>
              </a:rPr>
              <a:t> de </a:t>
            </a:r>
            <a:r>
              <a:rPr lang="en-US" sz="1100" dirty="0" err="1" smtClean="0">
                <a:solidFill>
                  <a:srgbClr val="002060"/>
                </a:solidFill>
                <a:latin typeface="Trebuchet MS" panose="020B0603020202020204" pitchFamily="34" charset="0"/>
              </a:rPr>
              <a:t>pagos</a:t>
            </a:r>
            <a:endParaRPr lang="en-US" sz="1100" dirty="0">
              <a:solidFill>
                <a:srgbClr val="002060"/>
              </a:solidFill>
              <a:latin typeface="Trebuchet MS" panose="020B0603020202020204" pitchFamily="34" charset="0"/>
            </a:endParaRPr>
          </a:p>
        </p:txBody>
      </p:sp>
    </p:spTree>
    <p:extLst>
      <p:ext uri="{BB962C8B-B14F-4D97-AF65-F5344CB8AC3E}">
        <p14:creationId xmlns:p14="http://schemas.microsoft.com/office/powerpoint/2010/main" val="16712309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CuadroTexto 1"/>
          <p:cNvSpPr txBox="1"/>
          <p:nvPr/>
        </p:nvSpPr>
        <p:spPr>
          <a:xfrm>
            <a:off x="76200" y="616803"/>
            <a:ext cx="8991600" cy="830997"/>
          </a:xfrm>
          <a:prstGeom prst="rect">
            <a:avLst/>
          </a:prstGeom>
          <a:noFill/>
        </p:spPr>
        <p:txBody>
          <a:bodyPr wrap="square" rtlCol="0">
            <a:spAutoFit/>
          </a:bodyPr>
          <a:lstStyle/>
          <a:p>
            <a:pPr algn="ctr">
              <a:spcBef>
                <a:spcPts val="1200"/>
              </a:spcBef>
              <a:spcAft>
                <a:spcPts val="1200"/>
              </a:spcAft>
            </a:pPr>
            <a:r>
              <a:rPr lang="es-MX" sz="2400" dirty="0" smtClean="0">
                <a:solidFill>
                  <a:srgbClr val="021F43"/>
                </a:solidFill>
                <a:latin typeface="Trebuchet MS" panose="020B0603020202020204" pitchFamily="34" charset="0"/>
              </a:rPr>
              <a:t>Durante el ciclo presupuestario se pueden generar distorsiones que podrían provocar la acumulación de deuda no planificada</a:t>
            </a:r>
          </a:p>
        </p:txBody>
      </p:sp>
      <p:grpSp>
        <p:nvGrpSpPr>
          <p:cNvPr id="54" name="Grupo 13"/>
          <p:cNvGrpSpPr/>
          <p:nvPr/>
        </p:nvGrpSpPr>
        <p:grpSpPr>
          <a:xfrm>
            <a:off x="2722842" y="1752600"/>
            <a:ext cx="4334490" cy="4142366"/>
            <a:chOff x="2342305" y="2141342"/>
            <a:chExt cx="4900928" cy="4620238"/>
          </a:xfrm>
        </p:grpSpPr>
        <p:sp>
          <p:nvSpPr>
            <p:cNvPr id="55" name="Forma libre 14"/>
            <p:cNvSpPr/>
            <p:nvPr/>
          </p:nvSpPr>
          <p:spPr>
            <a:xfrm>
              <a:off x="3912859" y="2141342"/>
              <a:ext cx="1759819" cy="1479129"/>
            </a:xfrm>
            <a:custGeom>
              <a:avLst/>
              <a:gdLst>
                <a:gd name="connsiteX0" fmla="*/ 0 w 1479129"/>
                <a:gd name="connsiteY0" fmla="*/ 739565 h 1479129"/>
                <a:gd name="connsiteX1" fmla="*/ 739565 w 1479129"/>
                <a:gd name="connsiteY1" fmla="*/ 0 h 1479129"/>
                <a:gd name="connsiteX2" fmla="*/ 1479130 w 1479129"/>
                <a:gd name="connsiteY2" fmla="*/ 739565 h 1479129"/>
                <a:gd name="connsiteX3" fmla="*/ 739565 w 1479129"/>
                <a:gd name="connsiteY3" fmla="*/ 1479130 h 1479129"/>
                <a:gd name="connsiteX4" fmla="*/ 0 w 1479129"/>
                <a:gd name="connsiteY4" fmla="*/ 739565 h 147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9129" h="1479129">
                  <a:moveTo>
                    <a:pt x="0" y="739565"/>
                  </a:moveTo>
                  <a:cubicBezTo>
                    <a:pt x="0" y="331115"/>
                    <a:pt x="331115" y="0"/>
                    <a:pt x="739565" y="0"/>
                  </a:cubicBezTo>
                  <a:cubicBezTo>
                    <a:pt x="1148015" y="0"/>
                    <a:pt x="1479130" y="331115"/>
                    <a:pt x="1479130" y="739565"/>
                  </a:cubicBezTo>
                  <a:cubicBezTo>
                    <a:pt x="1479130" y="1148015"/>
                    <a:pt x="1148015" y="1479130"/>
                    <a:pt x="739565" y="1479130"/>
                  </a:cubicBezTo>
                  <a:cubicBezTo>
                    <a:pt x="331115" y="1479130"/>
                    <a:pt x="0" y="1148015"/>
                    <a:pt x="0" y="739565"/>
                  </a:cubicBezTo>
                  <a:close/>
                </a:path>
              </a:pathLst>
            </a:custGeom>
            <a:gradFill rotWithShape="1">
              <a:gsLst>
                <a:gs pos="0">
                  <a:srgbClr val="532C63">
                    <a:hueOff val="0"/>
                    <a:satOff val="0"/>
                    <a:lumOff val="0"/>
                    <a:alphaOff val="0"/>
                    <a:shade val="51000"/>
                    <a:satMod val="130000"/>
                  </a:srgbClr>
                </a:gs>
                <a:gs pos="80000">
                  <a:srgbClr val="532C63">
                    <a:hueOff val="0"/>
                    <a:satOff val="0"/>
                    <a:lumOff val="0"/>
                    <a:alphaOff val="0"/>
                    <a:shade val="93000"/>
                    <a:satMod val="130000"/>
                  </a:srgbClr>
                </a:gs>
                <a:gs pos="100000">
                  <a:srgbClr val="532C63">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spcFirstLastPara="0" vert="horz" wrap="square" lIns="234393" tIns="234393" rIns="234393" bIns="234393" numCol="1" spcCol="1270" anchor="ctr" anchorCtr="0">
              <a:noAutofit/>
            </a:bodyPr>
            <a:lstStyle/>
            <a:p>
              <a:pPr marL="0" marR="0" lvl="0" indent="0" algn="ctr" defTabSz="622300" eaLnBrk="1" fontAlgn="auto" latinLnBrk="0" hangingPunct="1">
                <a:lnSpc>
                  <a:spcPct val="90000"/>
                </a:lnSpc>
                <a:spcBef>
                  <a:spcPct val="0"/>
                </a:spcBef>
                <a:spcAft>
                  <a:spcPct val="35000"/>
                </a:spcAft>
                <a:buClrTx/>
                <a:buSzTx/>
                <a:buFontTx/>
                <a:buNone/>
                <a:tabLst/>
                <a:defRPr/>
              </a:pPr>
              <a:r>
                <a:rPr kumimoji="0" lang="es-MX" sz="1400" b="1" i="0" u="none" strike="noStrike" kern="0" cap="none" spc="0" normalizeH="0" baseline="0" noProof="0" dirty="0" smtClean="0">
                  <a:ln>
                    <a:noFill/>
                  </a:ln>
                  <a:solidFill>
                    <a:prstClr val="white"/>
                  </a:solidFill>
                  <a:effectLst/>
                  <a:uLnTx/>
                  <a:uFillTx/>
                  <a:latin typeface="Arial"/>
                  <a:ea typeface="+mn-ea"/>
                  <a:cs typeface="Times New Roman" panose="02020603050405020304" pitchFamily="18" charset="0"/>
                </a:rPr>
                <a:t>Preparación</a:t>
              </a:r>
            </a:p>
          </p:txBody>
        </p:sp>
        <p:sp>
          <p:nvSpPr>
            <p:cNvPr id="56" name="Forma libre 15"/>
            <p:cNvSpPr/>
            <p:nvPr/>
          </p:nvSpPr>
          <p:spPr>
            <a:xfrm rot="2700000">
              <a:off x="5348030" y="3408711"/>
              <a:ext cx="393244" cy="499206"/>
            </a:xfrm>
            <a:custGeom>
              <a:avLst/>
              <a:gdLst>
                <a:gd name="connsiteX0" fmla="*/ 0 w 393244"/>
                <a:gd name="connsiteY0" fmla="*/ 99841 h 499206"/>
                <a:gd name="connsiteX1" fmla="*/ 196622 w 393244"/>
                <a:gd name="connsiteY1" fmla="*/ 99841 h 499206"/>
                <a:gd name="connsiteX2" fmla="*/ 196622 w 393244"/>
                <a:gd name="connsiteY2" fmla="*/ 0 h 499206"/>
                <a:gd name="connsiteX3" fmla="*/ 393244 w 393244"/>
                <a:gd name="connsiteY3" fmla="*/ 249603 h 499206"/>
                <a:gd name="connsiteX4" fmla="*/ 196622 w 393244"/>
                <a:gd name="connsiteY4" fmla="*/ 499206 h 499206"/>
                <a:gd name="connsiteX5" fmla="*/ 196622 w 393244"/>
                <a:gd name="connsiteY5" fmla="*/ 399365 h 499206"/>
                <a:gd name="connsiteX6" fmla="*/ 0 w 393244"/>
                <a:gd name="connsiteY6" fmla="*/ 399365 h 499206"/>
                <a:gd name="connsiteX7" fmla="*/ 0 w 393244"/>
                <a:gd name="connsiteY7" fmla="*/ 99841 h 499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3244" h="499206">
                  <a:moveTo>
                    <a:pt x="0" y="99841"/>
                  </a:moveTo>
                  <a:lnTo>
                    <a:pt x="196622" y="99841"/>
                  </a:lnTo>
                  <a:lnTo>
                    <a:pt x="196622" y="0"/>
                  </a:lnTo>
                  <a:lnTo>
                    <a:pt x="393244" y="249603"/>
                  </a:lnTo>
                  <a:lnTo>
                    <a:pt x="196622" y="499206"/>
                  </a:lnTo>
                  <a:lnTo>
                    <a:pt x="196622" y="399365"/>
                  </a:lnTo>
                  <a:lnTo>
                    <a:pt x="0" y="399365"/>
                  </a:lnTo>
                  <a:lnTo>
                    <a:pt x="0" y="99841"/>
                  </a:lnTo>
                  <a:close/>
                </a:path>
              </a:pathLst>
            </a:custGeom>
            <a:gradFill rotWithShape="1">
              <a:gsLst>
                <a:gs pos="0">
                  <a:srgbClr val="532C63">
                    <a:hueOff val="0"/>
                    <a:satOff val="0"/>
                    <a:lumOff val="0"/>
                    <a:alphaOff val="0"/>
                    <a:shade val="51000"/>
                    <a:satMod val="130000"/>
                  </a:srgbClr>
                </a:gs>
                <a:gs pos="80000">
                  <a:srgbClr val="532C63">
                    <a:hueOff val="0"/>
                    <a:satOff val="0"/>
                    <a:lumOff val="0"/>
                    <a:alphaOff val="0"/>
                    <a:shade val="93000"/>
                    <a:satMod val="130000"/>
                  </a:srgbClr>
                </a:gs>
                <a:gs pos="100000">
                  <a:srgbClr val="532C63">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spcFirstLastPara="0" vert="horz" wrap="square" lIns="0" tIns="99840" rIns="117972" bIns="99841" numCol="1" spcCol="1270" anchor="ctr" anchorCtr="0">
              <a:noAutofit/>
            </a:bodyPr>
            <a:lstStyle/>
            <a:p>
              <a:pPr marL="0" marR="0" lvl="0" indent="0" algn="ctr" defTabSz="533400" eaLnBrk="1" fontAlgn="auto" latinLnBrk="0" hangingPunct="1">
                <a:lnSpc>
                  <a:spcPct val="90000"/>
                </a:lnSpc>
                <a:spcBef>
                  <a:spcPct val="0"/>
                </a:spcBef>
                <a:spcAft>
                  <a:spcPct val="35000"/>
                </a:spcAft>
                <a:buClrTx/>
                <a:buSzTx/>
                <a:buFontTx/>
                <a:buNone/>
                <a:tabLst/>
                <a:defRPr/>
              </a:pPr>
              <a:endParaRPr kumimoji="0" lang="en-US" sz="1100" b="1" i="0" u="none" strike="noStrike" kern="0" cap="none" spc="0" normalizeH="0" baseline="0" noProof="0" smtClean="0">
                <a:ln>
                  <a:noFill/>
                </a:ln>
                <a:solidFill>
                  <a:prstClr val="white"/>
                </a:solidFill>
                <a:effectLst/>
                <a:uLnTx/>
                <a:uFillTx/>
                <a:latin typeface="Arial"/>
                <a:ea typeface="+mn-ea"/>
                <a:cs typeface="Times New Roman" panose="02020603050405020304" pitchFamily="18" charset="0"/>
              </a:endParaRPr>
            </a:p>
          </p:txBody>
        </p:sp>
        <p:sp>
          <p:nvSpPr>
            <p:cNvPr id="57" name="Forma libre 16"/>
            <p:cNvSpPr/>
            <p:nvPr/>
          </p:nvSpPr>
          <p:spPr>
            <a:xfrm>
              <a:off x="5483414" y="3711897"/>
              <a:ext cx="1759819" cy="1479129"/>
            </a:xfrm>
            <a:custGeom>
              <a:avLst/>
              <a:gdLst>
                <a:gd name="connsiteX0" fmla="*/ 0 w 1479129"/>
                <a:gd name="connsiteY0" fmla="*/ 739565 h 1479129"/>
                <a:gd name="connsiteX1" fmla="*/ 739565 w 1479129"/>
                <a:gd name="connsiteY1" fmla="*/ 0 h 1479129"/>
                <a:gd name="connsiteX2" fmla="*/ 1479130 w 1479129"/>
                <a:gd name="connsiteY2" fmla="*/ 739565 h 1479129"/>
                <a:gd name="connsiteX3" fmla="*/ 739565 w 1479129"/>
                <a:gd name="connsiteY3" fmla="*/ 1479130 h 1479129"/>
                <a:gd name="connsiteX4" fmla="*/ 0 w 1479129"/>
                <a:gd name="connsiteY4" fmla="*/ 739565 h 147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9129" h="1479129">
                  <a:moveTo>
                    <a:pt x="0" y="739565"/>
                  </a:moveTo>
                  <a:cubicBezTo>
                    <a:pt x="0" y="331115"/>
                    <a:pt x="331115" y="0"/>
                    <a:pt x="739565" y="0"/>
                  </a:cubicBezTo>
                  <a:cubicBezTo>
                    <a:pt x="1148015" y="0"/>
                    <a:pt x="1479130" y="331115"/>
                    <a:pt x="1479130" y="739565"/>
                  </a:cubicBezTo>
                  <a:cubicBezTo>
                    <a:pt x="1479130" y="1148015"/>
                    <a:pt x="1148015" y="1479130"/>
                    <a:pt x="739565" y="1479130"/>
                  </a:cubicBezTo>
                  <a:cubicBezTo>
                    <a:pt x="331115" y="1479130"/>
                    <a:pt x="0" y="1148015"/>
                    <a:pt x="0" y="739565"/>
                  </a:cubicBezTo>
                  <a:close/>
                </a:path>
              </a:pathLst>
            </a:custGeom>
            <a:gradFill rotWithShape="1">
              <a:gsLst>
                <a:gs pos="0">
                  <a:srgbClr val="532C63">
                    <a:hueOff val="-1937859"/>
                    <a:satOff val="13617"/>
                    <a:lumOff val="2026"/>
                    <a:alphaOff val="0"/>
                    <a:shade val="51000"/>
                    <a:satMod val="130000"/>
                  </a:srgbClr>
                </a:gs>
                <a:gs pos="80000">
                  <a:srgbClr val="532C63">
                    <a:hueOff val="-1937859"/>
                    <a:satOff val="13617"/>
                    <a:lumOff val="2026"/>
                    <a:alphaOff val="0"/>
                    <a:shade val="93000"/>
                    <a:satMod val="130000"/>
                  </a:srgbClr>
                </a:gs>
                <a:gs pos="100000">
                  <a:srgbClr val="532C63">
                    <a:hueOff val="-1937859"/>
                    <a:satOff val="13617"/>
                    <a:lumOff val="2026"/>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spcFirstLastPara="0" vert="horz" wrap="square" lIns="234393" tIns="234393" rIns="234393" bIns="234393" numCol="1" spcCol="1270" anchor="ctr" anchorCtr="0">
              <a:noAutofit/>
            </a:bodyPr>
            <a:lstStyle/>
            <a:p>
              <a:pPr marL="0" marR="0" lvl="0" indent="0" algn="ctr" defTabSz="622300" eaLnBrk="1" fontAlgn="auto" latinLnBrk="0" hangingPunct="1">
                <a:lnSpc>
                  <a:spcPct val="90000"/>
                </a:lnSpc>
                <a:spcBef>
                  <a:spcPct val="0"/>
                </a:spcBef>
                <a:spcAft>
                  <a:spcPct val="35000"/>
                </a:spcAft>
                <a:buClrTx/>
                <a:buSzTx/>
                <a:buFontTx/>
                <a:buNone/>
                <a:tabLst/>
                <a:defRPr/>
              </a:pPr>
              <a:r>
                <a:rPr kumimoji="0" lang="es-MX" sz="1400" b="1" i="0" u="none" strike="noStrike" kern="0" cap="none" spc="0" normalizeH="0" baseline="0" noProof="0" dirty="0" smtClean="0">
                  <a:ln>
                    <a:noFill/>
                  </a:ln>
                  <a:solidFill>
                    <a:prstClr val="white"/>
                  </a:solidFill>
                  <a:effectLst/>
                  <a:uLnTx/>
                  <a:uFillTx/>
                  <a:latin typeface="Arial"/>
                  <a:ea typeface="+mn-ea"/>
                  <a:cs typeface="Times New Roman" panose="02020603050405020304" pitchFamily="18" charset="0"/>
                </a:rPr>
                <a:t>Votación y aprobación</a:t>
              </a:r>
            </a:p>
          </p:txBody>
        </p:sp>
        <p:sp>
          <p:nvSpPr>
            <p:cNvPr id="58" name="Forma libre 17"/>
            <p:cNvSpPr/>
            <p:nvPr/>
          </p:nvSpPr>
          <p:spPr>
            <a:xfrm rot="18900000">
              <a:off x="5363770" y="4979265"/>
              <a:ext cx="393245" cy="499207"/>
            </a:xfrm>
            <a:custGeom>
              <a:avLst/>
              <a:gdLst>
                <a:gd name="connsiteX0" fmla="*/ 0 w 393244"/>
                <a:gd name="connsiteY0" fmla="*/ 99841 h 499206"/>
                <a:gd name="connsiteX1" fmla="*/ 196622 w 393244"/>
                <a:gd name="connsiteY1" fmla="*/ 99841 h 499206"/>
                <a:gd name="connsiteX2" fmla="*/ 196622 w 393244"/>
                <a:gd name="connsiteY2" fmla="*/ 0 h 499206"/>
                <a:gd name="connsiteX3" fmla="*/ 393244 w 393244"/>
                <a:gd name="connsiteY3" fmla="*/ 249603 h 499206"/>
                <a:gd name="connsiteX4" fmla="*/ 196622 w 393244"/>
                <a:gd name="connsiteY4" fmla="*/ 499206 h 499206"/>
                <a:gd name="connsiteX5" fmla="*/ 196622 w 393244"/>
                <a:gd name="connsiteY5" fmla="*/ 399365 h 499206"/>
                <a:gd name="connsiteX6" fmla="*/ 0 w 393244"/>
                <a:gd name="connsiteY6" fmla="*/ 399365 h 499206"/>
                <a:gd name="connsiteX7" fmla="*/ 0 w 393244"/>
                <a:gd name="connsiteY7" fmla="*/ 99841 h 499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3244" h="499206">
                  <a:moveTo>
                    <a:pt x="393244" y="399365"/>
                  </a:moveTo>
                  <a:lnTo>
                    <a:pt x="196622" y="399365"/>
                  </a:lnTo>
                  <a:lnTo>
                    <a:pt x="196622" y="499206"/>
                  </a:lnTo>
                  <a:lnTo>
                    <a:pt x="0" y="249603"/>
                  </a:lnTo>
                  <a:lnTo>
                    <a:pt x="196622" y="0"/>
                  </a:lnTo>
                  <a:lnTo>
                    <a:pt x="196622" y="99841"/>
                  </a:lnTo>
                  <a:lnTo>
                    <a:pt x="393244" y="99841"/>
                  </a:lnTo>
                  <a:lnTo>
                    <a:pt x="393244" y="399365"/>
                  </a:lnTo>
                  <a:close/>
                </a:path>
              </a:pathLst>
            </a:custGeom>
            <a:gradFill rotWithShape="1">
              <a:gsLst>
                <a:gs pos="0">
                  <a:srgbClr val="532C63">
                    <a:hueOff val="-1937859"/>
                    <a:satOff val="13617"/>
                    <a:lumOff val="2026"/>
                    <a:alphaOff val="0"/>
                    <a:shade val="51000"/>
                    <a:satMod val="130000"/>
                  </a:srgbClr>
                </a:gs>
                <a:gs pos="80000">
                  <a:srgbClr val="532C63">
                    <a:hueOff val="-1937859"/>
                    <a:satOff val="13617"/>
                    <a:lumOff val="2026"/>
                    <a:alphaOff val="0"/>
                    <a:shade val="93000"/>
                    <a:satMod val="130000"/>
                  </a:srgbClr>
                </a:gs>
                <a:gs pos="100000">
                  <a:srgbClr val="532C63">
                    <a:hueOff val="-1937859"/>
                    <a:satOff val="13617"/>
                    <a:lumOff val="2026"/>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spcFirstLastPara="0" vert="horz" wrap="square" lIns="117972" tIns="99841" rIns="1" bIns="99841" numCol="1" spcCol="1270" anchor="ctr" anchorCtr="0">
              <a:noAutofit/>
            </a:bodyPr>
            <a:lstStyle/>
            <a:p>
              <a:pPr marL="0" marR="0" lvl="0" indent="0" algn="ctr" defTabSz="533400" eaLnBrk="1" fontAlgn="auto" latinLnBrk="0" hangingPunct="1">
                <a:lnSpc>
                  <a:spcPct val="90000"/>
                </a:lnSpc>
                <a:spcBef>
                  <a:spcPct val="0"/>
                </a:spcBef>
                <a:spcAft>
                  <a:spcPct val="35000"/>
                </a:spcAft>
                <a:buClrTx/>
                <a:buSzTx/>
                <a:buFontTx/>
                <a:buNone/>
                <a:tabLst/>
                <a:defRPr/>
              </a:pPr>
              <a:endParaRPr kumimoji="0" lang="en-US" sz="1100" b="1" i="0" u="none" strike="noStrike" kern="0" cap="none" spc="0" normalizeH="0" baseline="0" noProof="0" smtClean="0">
                <a:ln>
                  <a:noFill/>
                </a:ln>
                <a:solidFill>
                  <a:prstClr val="white"/>
                </a:solidFill>
                <a:effectLst/>
                <a:uLnTx/>
                <a:uFillTx/>
                <a:latin typeface="Arial"/>
                <a:ea typeface="+mn-ea"/>
                <a:cs typeface="Times New Roman" panose="02020603050405020304" pitchFamily="18" charset="0"/>
              </a:endParaRPr>
            </a:p>
          </p:txBody>
        </p:sp>
        <p:sp>
          <p:nvSpPr>
            <p:cNvPr id="59" name="Forma libre 18"/>
            <p:cNvSpPr/>
            <p:nvPr/>
          </p:nvSpPr>
          <p:spPr>
            <a:xfrm>
              <a:off x="3912859" y="5282451"/>
              <a:ext cx="1759819" cy="1479129"/>
            </a:xfrm>
            <a:custGeom>
              <a:avLst/>
              <a:gdLst>
                <a:gd name="connsiteX0" fmla="*/ 0 w 1479129"/>
                <a:gd name="connsiteY0" fmla="*/ 739565 h 1479129"/>
                <a:gd name="connsiteX1" fmla="*/ 739565 w 1479129"/>
                <a:gd name="connsiteY1" fmla="*/ 0 h 1479129"/>
                <a:gd name="connsiteX2" fmla="*/ 1479130 w 1479129"/>
                <a:gd name="connsiteY2" fmla="*/ 739565 h 1479129"/>
                <a:gd name="connsiteX3" fmla="*/ 739565 w 1479129"/>
                <a:gd name="connsiteY3" fmla="*/ 1479130 h 1479129"/>
                <a:gd name="connsiteX4" fmla="*/ 0 w 1479129"/>
                <a:gd name="connsiteY4" fmla="*/ 739565 h 147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9129" h="1479129">
                  <a:moveTo>
                    <a:pt x="0" y="739565"/>
                  </a:moveTo>
                  <a:cubicBezTo>
                    <a:pt x="0" y="331115"/>
                    <a:pt x="331115" y="0"/>
                    <a:pt x="739565" y="0"/>
                  </a:cubicBezTo>
                  <a:cubicBezTo>
                    <a:pt x="1148015" y="0"/>
                    <a:pt x="1479130" y="331115"/>
                    <a:pt x="1479130" y="739565"/>
                  </a:cubicBezTo>
                  <a:cubicBezTo>
                    <a:pt x="1479130" y="1148015"/>
                    <a:pt x="1148015" y="1479130"/>
                    <a:pt x="739565" y="1479130"/>
                  </a:cubicBezTo>
                  <a:cubicBezTo>
                    <a:pt x="331115" y="1479130"/>
                    <a:pt x="0" y="1148015"/>
                    <a:pt x="0" y="739565"/>
                  </a:cubicBezTo>
                  <a:close/>
                </a:path>
              </a:pathLst>
            </a:custGeom>
            <a:gradFill rotWithShape="1">
              <a:gsLst>
                <a:gs pos="0">
                  <a:srgbClr val="532C63">
                    <a:hueOff val="-3875717"/>
                    <a:satOff val="27233"/>
                    <a:lumOff val="4052"/>
                    <a:alphaOff val="0"/>
                    <a:shade val="51000"/>
                    <a:satMod val="130000"/>
                  </a:srgbClr>
                </a:gs>
                <a:gs pos="80000">
                  <a:srgbClr val="532C63">
                    <a:hueOff val="-3875717"/>
                    <a:satOff val="27233"/>
                    <a:lumOff val="4052"/>
                    <a:alphaOff val="0"/>
                    <a:shade val="93000"/>
                    <a:satMod val="130000"/>
                  </a:srgbClr>
                </a:gs>
                <a:gs pos="100000">
                  <a:srgbClr val="532C63">
                    <a:hueOff val="-3875717"/>
                    <a:satOff val="27233"/>
                    <a:lumOff val="4052"/>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spcFirstLastPara="0" vert="horz" wrap="square" lIns="236933" tIns="236933" rIns="236933" bIns="236933" numCol="1" spcCol="1270" anchor="ctr" anchorCtr="0">
              <a:noAutofit/>
            </a:bodyPr>
            <a:lstStyle/>
            <a:p>
              <a:pPr marL="0" marR="0" lvl="0" indent="0" algn="ctr" defTabSz="711200" eaLnBrk="1" fontAlgn="auto" latinLnBrk="0" hangingPunct="1">
                <a:lnSpc>
                  <a:spcPct val="90000"/>
                </a:lnSpc>
                <a:spcBef>
                  <a:spcPct val="0"/>
                </a:spcBef>
                <a:spcAft>
                  <a:spcPct val="35000"/>
                </a:spcAft>
                <a:buClrTx/>
                <a:buSzTx/>
                <a:buFontTx/>
                <a:buNone/>
                <a:tabLst/>
                <a:defRPr/>
              </a:pPr>
              <a:r>
                <a:rPr kumimoji="0" lang="es-MX" sz="1400" b="1" i="0" u="none" strike="noStrike" kern="0" cap="none" spc="0" normalizeH="0" baseline="0" noProof="0" dirty="0" smtClean="0">
                  <a:ln>
                    <a:noFill/>
                  </a:ln>
                  <a:solidFill>
                    <a:prstClr val="white"/>
                  </a:solidFill>
                  <a:effectLst/>
                  <a:uLnTx/>
                  <a:uFillTx/>
                  <a:latin typeface="Arial"/>
                  <a:ea typeface="+mn-ea"/>
                  <a:cs typeface="Times New Roman" panose="02020603050405020304" pitchFamily="18" charset="0"/>
                </a:rPr>
                <a:t>Ejecución</a:t>
              </a:r>
              <a:endParaRPr kumimoji="0" lang="es-MX" sz="1600" b="1" i="0" u="none" strike="noStrike" kern="0" cap="none" spc="0" normalizeH="0" baseline="0" noProof="0" dirty="0" smtClean="0">
                <a:ln>
                  <a:noFill/>
                </a:ln>
                <a:solidFill>
                  <a:prstClr val="white"/>
                </a:solidFill>
                <a:effectLst/>
                <a:uLnTx/>
                <a:uFillTx/>
                <a:latin typeface="Arial"/>
                <a:ea typeface="+mn-ea"/>
                <a:cs typeface="Times New Roman" panose="02020603050405020304" pitchFamily="18" charset="0"/>
              </a:endParaRPr>
            </a:p>
          </p:txBody>
        </p:sp>
        <p:sp>
          <p:nvSpPr>
            <p:cNvPr id="60" name="Forma libre 19"/>
            <p:cNvSpPr/>
            <p:nvPr/>
          </p:nvSpPr>
          <p:spPr>
            <a:xfrm rot="24300000">
              <a:off x="3793216" y="4995005"/>
              <a:ext cx="393244" cy="499206"/>
            </a:xfrm>
            <a:custGeom>
              <a:avLst/>
              <a:gdLst>
                <a:gd name="connsiteX0" fmla="*/ 0 w 393244"/>
                <a:gd name="connsiteY0" fmla="*/ 99841 h 499206"/>
                <a:gd name="connsiteX1" fmla="*/ 196622 w 393244"/>
                <a:gd name="connsiteY1" fmla="*/ 99841 h 499206"/>
                <a:gd name="connsiteX2" fmla="*/ 196622 w 393244"/>
                <a:gd name="connsiteY2" fmla="*/ 0 h 499206"/>
                <a:gd name="connsiteX3" fmla="*/ 393244 w 393244"/>
                <a:gd name="connsiteY3" fmla="*/ 249603 h 499206"/>
                <a:gd name="connsiteX4" fmla="*/ 196622 w 393244"/>
                <a:gd name="connsiteY4" fmla="*/ 499206 h 499206"/>
                <a:gd name="connsiteX5" fmla="*/ 196622 w 393244"/>
                <a:gd name="connsiteY5" fmla="*/ 399365 h 499206"/>
                <a:gd name="connsiteX6" fmla="*/ 0 w 393244"/>
                <a:gd name="connsiteY6" fmla="*/ 399365 h 499206"/>
                <a:gd name="connsiteX7" fmla="*/ 0 w 393244"/>
                <a:gd name="connsiteY7" fmla="*/ 99841 h 499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3244" h="499206">
                  <a:moveTo>
                    <a:pt x="393244" y="399365"/>
                  </a:moveTo>
                  <a:lnTo>
                    <a:pt x="196622" y="399365"/>
                  </a:lnTo>
                  <a:lnTo>
                    <a:pt x="196622" y="499206"/>
                  </a:lnTo>
                  <a:lnTo>
                    <a:pt x="0" y="249603"/>
                  </a:lnTo>
                  <a:lnTo>
                    <a:pt x="196622" y="0"/>
                  </a:lnTo>
                  <a:lnTo>
                    <a:pt x="196622" y="99841"/>
                  </a:lnTo>
                  <a:lnTo>
                    <a:pt x="393244" y="99841"/>
                  </a:lnTo>
                  <a:lnTo>
                    <a:pt x="393244" y="399365"/>
                  </a:lnTo>
                  <a:close/>
                </a:path>
              </a:pathLst>
            </a:custGeom>
            <a:gradFill rotWithShape="1">
              <a:gsLst>
                <a:gs pos="0">
                  <a:srgbClr val="532C63">
                    <a:hueOff val="-3875717"/>
                    <a:satOff val="27233"/>
                    <a:lumOff val="4052"/>
                    <a:alphaOff val="0"/>
                    <a:shade val="51000"/>
                    <a:satMod val="130000"/>
                  </a:srgbClr>
                </a:gs>
                <a:gs pos="80000">
                  <a:srgbClr val="532C63">
                    <a:hueOff val="-3875717"/>
                    <a:satOff val="27233"/>
                    <a:lumOff val="4052"/>
                    <a:alphaOff val="0"/>
                    <a:shade val="93000"/>
                    <a:satMod val="130000"/>
                  </a:srgbClr>
                </a:gs>
                <a:gs pos="100000">
                  <a:srgbClr val="532C63">
                    <a:hueOff val="-3875717"/>
                    <a:satOff val="27233"/>
                    <a:lumOff val="4052"/>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spcFirstLastPara="0" vert="horz" wrap="square" lIns="117972" tIns="99841" rIns="0" bIns="99840" numCol="1" spcCol="1270" anchor="ctr" anchorCtr="0">
              <a:noAutofit/>
            </a:bodyPr>
            <a:lstStyle/>
            <a:p>
              <a:pPr marL="0" marR="0" lvl="0" indent="0" algn="ctr" defTabSz="533400" eaLnBrk="1" fontAlgn="auto" latinLnBrk="0" hangingPunct="1">
                <a:lnSpc>
                  <a:spcPct val="90000"/>
                </a:lnSpc>
                <a:spcBef>
                  <a:spcPct val="0"/>
                </a:spcBef>
                <a:spcAft>
                  <a:spcPct val="35000"/>
                </a:spcAft>
                <a:buClrTx/>
                <a:buSzTx/>
                <a:buFontTx/>
                <a:buNone/>
                <a:tabLst/>
                <a:defRPr/>
              </a:pPr>
              <a:endParaRPr kumimoji="0" lang="en-US" sz="1100" b="1" i="0" u="none" strike="noStrike" kern="0" cap="none" spc="0" normalizeH="0" baseline="0" noProof="0" smtClean="0">
                <a:ln>
                  <a:noFill/>
                </a:ln>
                <a:solidFill>
                  <a:prstClr val="white"/>
                </a:solidFill>
                <a:effectLst/>
                <a:uLnTx/>
                <a:uFillTx/>
                <a:latin typeface="Arial"/>
                <a:ea typeface="+mn-ea"/>
                <a:cs typeface="Times New Roman" panose="02020603050405020304" pitchFamily="18" charset="0"/>
              </a:endParaRPr>
            </a:p>
          </p:txBody>
        </p:sp>
        <p:sp>
          <p:nvSpPr>
            <p:cNvPr id="61" name="Forma libre 20"/>
            <p:cNvSpPr/>
            <p:nvPr/>
          </p:nvSpPr>
          <p:spPr>
            <a:xfrm>
              <a:off x="2342305" y="3711897"/>
              <a:ext cx="1759819" cy="1479129"/>
            </a:xfrm>
            <a:custGeom>
              <a:avLst/>
              <a:gdLst>
                <a:gd name="connsiteX0" fmla="*/ 0 w 1479129"/>
                <a:gd name="connsiteY0" fmla="*/ 739565 h 1479129"/>
                <a:gd name="connsiteX1" fmla="*/ 739565 w 1479129"/>
                <a:gd name="connsiteY1" fmla="*/ 0 h 1479129"/>
                <a:gd name="connsiteX2" fmla="*/ 1479130 w 1479129"/>
                <a:gd name="connsiteY2" fmla="*/ 739565 h 1479129"/>
                <a:gd name="connsiteX3" fmla="*/ 739565 w 1479129"/>
                <a:gd name="connsiteY3" fmla="*/ 1479130 h 1479129"/>
                <a:gd name="connsiteX4" fmla="*/ 0 w 1479129"/>
                <a:gd name="connsiteY4" fmla="*/ 739565 h 147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9129" h="1479129">
                  <a:moveTo>
                    <a:pt x="0" y="739565"/>
                  </a:moveTo>
                  <a:cubicBezTo>
                    <a:pt x="0" y="331115"/>
                    <a:pt x="331115" y="0"/>
                    <a:pt x="739565" y="0"/>
                  </a:cubicBezTo>
                  <a:cubicBezTo>
                    <a:pt x="1148015" y="0"/>
                    <a:pt x="1479130" y="331115"/>
                    <a:pt x="1479130" y="739565"/>
                  </a:cubicBezTo>
                  <a:cubicBezTo>
                    <a:pt x="1479130" y="1148015"/>
                    <a:pt x="1148015" y="1479130"/>
                    <a:pt x="739565" y="1479130"/>
                  </a:cubicBezTo>
                  <a:cubicBezTo>
                    <a:pt x="331115" y="1479130"/>
                    <a:pt x="0" y="1148015"/>
                    <a:pt x="0" y="739565"/>
                  </a:cubicBezTo>
                  <a:close/>
                </a:path>
              </a:pathLst>
            </a:custGeom>
            <a:gradFill rotWithShape="1">
              <a:gsLst>
                <a:gs pos="0">
                  <a:srgbClr val="532C63">
                    <a:hueOff val="-5813576"/>
                    <a:satOff val="40850"/>
                    <a:lumOff val="6078"/>
                    <a:alphaOff val="0"/>
                    <a:shade val="51000"/>
                    <a:satMod val="130000"/>
                  </a:srgbClr>
                </a:gs>
                <a:gs pos="80000">
                  <a:srgbClr val="532C63">
                    <a:hueOff val="-5813576"/>
                    <a:satOff val="40850"/>
                    <a:lumOff val="6078"/>
                    <a:alphaOff val="0"/>
                    <a:shade val="93000"/>
                    <a:satMod val="130000"/>
                  </a:srgbClr>
                </a:gs>
                <a:gs pos="100000">
                  <a:srgbClr val="532C63">
                    <a:hueOff val="-5813576"/>
                    <a:satOff val="40850"/>
                    <a:lumOff val="6078"/>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spcFirstLastPara="0" vert="horz" wrap="square" lIns="234393" tIns="234393" rIns="234393" bIns="234393" numCol="1" spcCol="1270" anchor="ctr" anchorCtr="0">
              <a:noAutofit/>
            </a:bodyPr>
            <a:lstStyle/>
            <a:p>
              <a:pPr marL="0" marR="0" lvl="0" indent="0" algn="ctr" defTabSz="622300" eaLnBrk="1" fontAlgn="auto" latinLnBrk="0" hangingPunct="1">
                <a:lnSpc>
                  <a:spcPct val="90000"/>
                </a:lnSpc>
                <a:spcBef>
                  <a:spcPct val="0"/>
                </a:spcBef>
                <a:spcAft>
                  <a:spcPct val="35000"/>
                </a:spcAft>
                <a:buClrTx/>
                <a:buSzTx/>
                <a:buFontTx/>
                <a:buNone/>
                <a:tabLst/>
                <a:defRPr/>
              </a:pPr>
              <a:r>
                <a:rPr kumimoji="0" lang="es-MX" sz="1400" b="1" i="0" u="none" strike="noStrike" kern="0" cap="none" spc="0" normalizeH="0" baseline="0" noProof="0" dirty="0" smtClean="0">
                  <a:ln>
                    <a:noFill/>
                  </a:ln>
                  <a:solidFill>
                    <a:prstClr val="white"/>
                  </a:solidFill>
                  <a:effectLst/>
                  <a:uLnTx/>
                  <a:uFillTx/>
                  <a:latin typeface="Arial"/>
                  <a:ea typeface="+mn-ea"/>
                  <a:cs typeface="Times New Roman" panose="02020603050405020304" pitchFamily="18" charset="0"/>
                </a:rPr>
                <a:t>Evaluación y control</a:t>
              </a:r>
            </a:p>
          </p:txBody>
        </p:sp>
        <p:sp>
          <p:nvSpPr>
            <p:cNvPr id="62" name="Forma libre 21"/>
            <p:cNvSpPr/>
            <p:nvPr/>
          </p:nvSpPr>
          <p:spPr>
            <a:xfrm rot="18900000">
              <a:off x="3777476" y="3424451"/>
              <a:ext cx="393244" cy="499206"/>
            </a:xfrm>
            <a:custGeom>
              <a:avLst/>
              <a:gdLst>
                <a:gd name="connsiteX0" fmla="*/ 0 w 393244"/>
                <a:gd name="connsiteY0" fmla="*/ 99841 h 499206"/>
                <a:gd name="connsiteX1" fmla="*/ 196622 w 393244"/>
                <a:gd name="connsiteY1" fmla="*/ 99841 h 499206"/>
                <a:gd name="connsiteX2" fmla="*/ 196622 w 393244"/>
                <a:gd name="connsiteY2" fmla="*/ 0 h 499206"/>
                <a:gd name="connsiteX3" fmla="*/ 393244 w 393244"/>
                <a:gd name="connsiteY3" fmla="*/ 249603 h 499206"/>
                <a:gd name="connsiteX4" fmla="*/ 196622 w 393244"/>
                <a:gd name="connsiteY4" fmla="*/ 499206 h 499206"/>
                <a:gd name="connsiteX5" fmla="*/ 196622 w 393244"/>
                <a:gd name="connsiteY5" fmla="*/ 399365 h 499206"/>
                <a:gd name="connsiteX6" fmla="*/ 0 w 393244"/>
                <a:gd name="connsiteY6" fmla="*/ 399365 h 499206"/>
                <a:gd name="connsiteX7" fmla="*/ 0 w 393244"/>
                <a:gd name="connsiteY7" fmla="*/ 99841 h 499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3244" h="499206">
                  <a:moveTo>
                    <a:pt x="0" y="99841"/>
                  </a:moveTo>
                  <a:lnTo>
                    <a:pt x="196622" y="99841"/>
                  </a:lnTo>
                  <a:lnTo>
                    <a:pt x="196622" y="0"/>
                  </a:lnTo>
                  <a:lnTo>
                    <a:pt x="393244" y="249603"/>
                  </a:lnTo>
                  <a:lnTo>
                    <a:pt x="196622" y="499206"/>
                  </a:lnTo>
                  <a:lnTo>
                    <a:pt x="196622" y="399365"/>
                  </a:lnTo>
                  <a:lnTo>
                    <a:pt x="0" y="399365"/>
                  </a:lnTo>
                  <a:lnTo>
                    <a:pt x="0" y="99841"/>
                  </a:lnTo>
                  <a:close/>
                </a:path>
              </a:pathLst>
            </a:custGeom>
            <a:gradFill rotWithShape="1">
              <a:gsLst>
                <a:gs pos="0">
                  <a:srgbClr val="532C63">
                    <a:hueOff val="-5813576"/>
                    <a:satOff val="40850"/>
                    <a:lumOff val="6078"/>
                    <a:alphaOff val="0"/>
                    <a:shade val="51000"/>
                    <a:satMod val="130000"/>
                  </a:srgbClr>
                </a:gs>
                <a:gs pos="80000">
                  <a:srgbClr val="532C63">
                    <a:hueOff val="-5813576"/>
                    <a:satOff val="40850"/>
                    <a:lumOff val="6078"/>
                    <a:alphaOff val="0"/>
                    <a:shade val="93000"/>
                    <a:satMod val="130000"/>
                  </a:srgbClr>
                </a:gs>
                <a:gs pos="100000">
                  <a:srgbClr val="532C63">
                    <a:hueOff val="-5813576"/>
                    <a:satOff val="40850"/>
                    <a:lumOff val="6078"/>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spcFirstLastPara="0" vert="horz" wrap="square" lIns="0" tIns="99841" rIns="117972" bIns="99840" numCol="1" spcCol="1270" anchor="ctr" anchorCtr="0">
              <a:noAutofit/>
            </a:bodyPr>
            <a:lstStyle/>
            <a:p>
              <a:pPr marL="0" marR="0" lvl="0" indent="0" algn="ctr" defTabSz="533400" eaLnBrk="1" fontAlgn="auto" latinLnBrk="0" hangingPunct="1">
                <a:lnSpc>
                  <a:spcPct val="90000"/>
                </a:lnSpc>
                <a:spcBef>
                  <a:spcPct val="0"/>
                </a:spcBef>
                <a:spcAft>
                  <a:spcPct val="35000"/>
                </a:spcAft>
                <a:buClrTx/>
                <a:buSzTx/>
                <a:buFontTx/>
                <a:buNone/>
                <a:tabLst/>
                <a:defRPr/>
              </a:pPr>
              <a:endParaRPr kumimoji="0" lang="en-US" sz="1100" b="1" i="0" u="none" strike="noStrike" kern="0" cap="none" spc="0" normalizeH="0" baseline="0" noProof="0" smtClean="0">
                <a:ln>
                  <a:noFill/>
                </a:ln>
                <a:solidFill>
                  <a:prstClr val="white"/>
                </a:solidFill>
                <a:effectLst/>
                <a:uLnTx/>
                <a:uFillTx/>
                <a:latin typeface="Arial"/>
                <a:ea typeface="+mn-ea"/>
                <a:cs typeface="Times New Roman" panose="02020603050405020304" pitchFamily="18" charset="0"/>
              </a:endParaRPr>
            </a:p>
          </p:txBody>
        </p:sp>
      </p:grpSp>
      <p:sp>
        <p:nvSpPr>
          <p:cNvPr id="64" name="TextBox 63"/>
          <p:cNvSpPr txBox="1"/>
          <p:nvPr/>
        </p:nvSpPr>
        <p:spPr>
          <a:xfrm>
            <a:off x="531367" y="4982288"/>
            <a:ext cx="4058616" cy="1323439"/>
          </a:xfrm>
          <a:prstGeom prst="rect">
            <a:avLst/>
          </a:prstGeom>
          <a:noFill/>
        </p:spPr>
        <p:txBody>
          <a:bodyPr wrap="square" rtlCol="0">
            <a:spAutoFit/>
          </a:bodyPr>
          <a:lstStyle>
            <a:defPPr>
              <a:defRPr lang="en-US"/>
            </a:defPPr>
            <a:lvl1pPr marL="285750" indent="-285750">
              <a:buFont typeface="Arial" panose="020B0604020202020204" pitchFamily="34" charset="0"/>
              <a:buChar char="•"/>
              <a:defRPr sz="1600"/>
            </a:lvl1pPr>
          </a:lstStyle>
          <a:p>
            <a:r>
              <a:rPr lang="es-MX" b="1" dirty="0">
                <a:solidFill>
                  <a:srgbClr val="0070C0"/>
                </a:solidFill>
                <a:latin typeface="Trebuchet MS" panose="020B0603020202020204" pitchFamily="34" charset="0"/>
              </a:rPr>
              <a:t>Gestión Financiera Pública</a:t>
            </a:r>
          </a:p>
          <a:p>
            <a:r>
              <a:rPr lang="es-MX" b="1" dirty="0" smtClean="0">
                <a:solidFill>
                  <a:srgbClr val="0070C0"/>
                </a:solidFill>
                <a:latin typeface="Trebuchet MS" panose="020B0603020202020204" pitchFamily="34" charset="0"/>
              </a:rPr>
              <a:t>Ciclo </a:t>
            </a:r>
            <a:r>
              <a:rPr lang="es-MX" b="1" dirty="0">
                <a:solidFill>
                  <a:srgbClr val="0070C0"/>
                </a:solidFill>
                <a:latin typeface="Trebuchet MS" panose="020B0603020202020204" pitchFamily="34" charset="0"/>
              </a:rPr>
              <a:t>del </a:t>
            </a:r>
            <a:r>
              <a:rPr lang="es-MX" b="1" dirty="0" smtClean="0">
                <a:solidFill>
                  <a:srgbClr val="0070C0"/>
                </a:solidFill>
                <a:latin typeface="Trebuchet MS" panose="020B0603020202020204" pitchFamily="34" charset="0"/>
              </a:rPr>
              <a:t>gasto y registro de los momentos </a:t>
            </a:r>
            <a:r>
              <a:rPr lang="es-MX" b="1" dirty="0">
                <a:solidFill>
                  <a:srgbClr val="0070C0"/>
                </a:solidFill>
                <a:latin typeface="Trebuchet MS" panose="020B0603020202020204" pitchFamily="34" charset="0"/>
              </a:rPr>
              <a:t>del gasto</a:t>
            </a:r>
          </a:p>
          <a:p>
            <a:r>
              <a:rPr lang="es-MX" b="1" dirty="0" smtClean="0">
                <a:solidFill>
                  <a:srgbClr val="0070C0"/>
                </a:solidFill>
                <a:latin typeface="Trebuchet MS" panose="020B0603020202020204" pitchFamily="34" charset="0"/>
              </a:rPr>
              <a:t>Sistemas </a:t>
            </a:r>
            <a:r>
              <a:rPr lang="es-MX" b="1" dirty="0">
                <a:solidFill>
                  <a:srgbClr val="0070C0"/>
                </a:solidFill>
                <a:latin typeface="Trebuchet MS" panose="020B0603020202020204" pitchFamily="34" charset="0"/>
              </a:rPr>
              <a:t>de Información de Administración Financiera Integral </a:t>
            </a:r>
          </a:p>
        </p:txBody>
      </p:sp>
      <p:sp>
        <p:nvSpPr>
          <p:cNvPr id="65" name="TextBox 64"/>
          <p:cNvSpPr txBox="1"/>
          <p:nvPr/>
        </p:nvSpPr>
        <p:spPr>
          <a:xfrm>
            <a:off x="152400" y="2979290"/>
            <a:ext cx="2886508" cy="1569660"/>
          </a:xfrm>
          <a:prstGeom prst="rect">
            <a:avLst/>
          </a:prstGeom>
          <a:noFill/>
        </p:spPr>
        <p:txBody>
          <a:bodyPr wrap="square" rtlCol="0">
            <a:spAutoFit/>
          </a:bodyPr>
          <a:lstStyle/>
          <a:p>
            <a:pPr marL="285750" indent="-285750">
              <a:buFont typeface="Arial" panose="020B0604020202020204" pitchFamily="34" charset="0"/>
              <a:buChar char="•"/>
            </a:pPr>
            <a:r>
              <a:rPr lang="es-MX" sz="1600" b="1" dirty="0" smtClean="0">
                <a:solidFill>
                  <a:srgbClr val="0070C0"/>
                </a:solidFill>
                <a:latin typeface="Trebuchet MS" panose="020B0603020202020204" pitchFamily="34" charset="0"/>
              </a:rPr>
              <a:t>Separación de funciones</a:t>
            </a:r>
          </a:p>
          <a:p>
            <a:pPr marL="285750" indent="-285750">
              <a:buFont typeface="Arial" panose="020B0604020202020204" pitchFamily="34" charset="0"/>
              <a:buChar char="•"/>
            </a:pPr>
            <a:r>
              <a:rPr lang="es-MX" sz="1600" b="1" dirty="0" smtClean="0">
                <a:solidFill>
                  <a:srgbClr val="0070C0"/>
                </a:solidFill>
                <a:latin typeface="Trebuchet MS" panose="020B0603020202020204" pitchFamily="34" charset="0"/>
              </a:rPr>
              <a:t>Reportes para toma de decisiones</a:t>
            </a:r>
          </a:p>
          <a:p>
            <a:pPr marL="285750" indent="-285750">
              <a:buFont typeface="Arial" panose="020B0604020202020204" pitchFamily="34" charset="0"/>
              <a:buChar char="•"/>
            </a:pPr>
            <a:r>
              <a:rPr lang="es-MX" sz="1600" b="1" dirty="0" smtClean="0">
                <a:solidFill>
                  <a:srgbClr val="0070C0"/>
                </a:solidFill>
                <a:latin typeface="Trebuchet MS" panose="020B0603020202020204" pitchFamily="34" charset="0"/>
              </a:rPr>
              <a:t>Responsabilidad de funcionarios</a:t>
            </a:r>
          </a:p>
          <a:p>
            <a:pPr marL="285750" indent="-285750">
              <a:buFont typeface="Arial" panose="020B0604020202020204" pitchFamily="34" charset="0"/>
              <a:buChar char="•"/>
            </a:pPr>
            <a:r>
              <a:rPr lang="es-MX" sz="1600" b="1" i="1" dirty="0" err="1" smtClean="0">
                <a:solidFill>
                  <a:srgbClr val="0070C0"/>
                </a:solidFill>
                <a:latin typeface="Trebuchet MS" panose="020B0603020202020204" pitchFamily="34" charset="0"/>
              </a:rPr>
              <a:t>Track</a:t>
            </a:r>
            <a:r>
              <a:rPr lang="es-MX" sz="1600" b="1" dirty="0" smtClean="0">
                <a:solidFill>
                  <a:srgbClr val="0070C0"/>
                </a:solidFill>
                <a:latin typeface="Trebuchet MS" panose="020B0603020202020204" pitchFamily="34" charset="0"/>
              </a:rPr>
              <a:t> auditable</a:t>
            </a:r>
          </a:p>
        </p:txBody>
      </p:sp>
      <p:sp>
        <p:nvSpPr>
          <p:cNvPr id="67" name="TextBox 66"/>
          <p:cNvSpPr txBox="1"/>
          <p:nvPr/>
        </p:nvSpPr>
        <p:spPr>
          <a:xfrm>
            <a:off x="5712271" y="1752600"/>
            <a:ext cx="3355529" cy="1323439"/>
          </a:xfrm>
          <a:prstGeom prst="rect">
            <a:avLst/>
          </a:prstGeom>
          <a:noFill/>
        </p:spPr>
        <p:txBody>
          <a:bodyPr wrap="square" rtlCol="0">
            <a:spAutoFit/>
          </a:bodyPr>
          <a:lstStyle/>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600" b="1" i="0" u="none" strike="noStrike" kern="0" cap="none" spc="0" normalizeH="0" baseline="0" noProof="0" dirty="0" smtClean="0">
                <a:ln>
                  <a:noFill/>
                </a:ln>
                <a:solidFill>
                  <a:srgbClr val="0070C0"/>
                </a:solidFill>
                <a:effectLst/>
                <a:uLnTx/>
                <a:uFillTx/>
                <a:latin typeface="Trebuchet MS" panose="020B0603020202020204" pitchFamily="34" charset="0"/>
              </a:rPr>
              <a:t>Pronóstico y estimación</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600" b="1" i="0" u="none" strike="noStrike" kern="0" cap="none" spc="0" normalizeH="0" baseline="0" noProof="0" dirty="0" smtClean="0">
                <a:ln>
                  <a:noFill/>
                </a:ln>
                <a:solidFill>
                  <a:srgbClr val="0070C0"/>
                </a:solidFill>
                <a:effectLst/>
                <a:uLnTx/>
                <a:uFillTx/>
                <a:latin typeface="Trebuchet MS" panose="020B0603020202020204" pitchFamily="34" charset="0"/>
              </a:rPr>
              <a:t>Secuencialidad en la preparación</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600" b="1" i="0" u="none" strike="noStrike" kern="0" cap="none" spc="0" normalizeH="0" baseline="0" noProof="0" dirty="0" smtClean="0">
                <a:ln>
                  <a:noFill/>
                </a:ln>
                <a:solidFill>
                  <a:srgbClr val="0070C0"/>
                </a:solidFill>
                <a:effectLst/>
                <a:uLnTx/>
                <a:uFillTx/>
                <a:latin typeface="Trebuchet MS" panose="020B0603020202020204" pitchFamily="34" charset="0"/>
              </a:rPr>
              <a:t>Restricción presupuestal en la preparación</a:t>
            </a:r>
          </a:p>
        </p:txBody>
      </p:sp>
      <p:sp>
        <p:nvSpPr>
          <p:cNvPr id="70" name="TextBox 69"/>
          <p:cNvSpPr txBox="1"/>
          <p:nvPr/>
        </p:nvSpPr>
        <p:spPr>
          <a:xfrm>
            <a:off x="345408" y="1672348"/>
            <a:ext cx="3722494" cy="1015663"/>
          </a:xfrm>
          <a:prstGeom prst="rect">
            <a:avLst/>
          </a:prstGeom>
          <a:noFill/>
        </p:spPr>
        <p:txBody>
          <a:bodyPr wrap="square" rtlCol="0">
            <a:spAutoFit/>
          </a:bodyPr>
          <a:lstStyle/>
          <a:p>
            <a:r>
              <a:rPr lang="es-MX" sz="2000" b="1" dirty="0" smtClean="0">
                <a:solidFill>
                  <a:srgbClr val="C00000"/>
                </a:solidFill>
                <a:latin typeface="Trebuchet MS" panose="020B0603020202020204" pitchFamily="34" charset="0"/>
              </a:rPr>
              <a:t>+Factores exógenos: </a:t>
            </a:r>
            <a:r>
              <a:rPr lang="es-MX" sz="2000" dirty="0" smtClean="0">
                <a:solidFill>
                  <a:srgbClr val="C00000"/>
                </a:solidFill>
                <a:latin typeface="Trebuchet MS" panose="020B0603020202020204" pitchFamily="34" charset="0"/>
              </a:rPr>
              <a:t>impactos económicos, desastres naturales, etc…</a:t>
            </a:r>
          </a:p>
        </p:txBody>
      </p:sp>
      <p:sp>
        <p:nvSpPr>
          <p:cNvPr id="71" name="Rectangle 70"/>
          <p:cNvSpPr/>
          <p:nvPr/>
        </p:nvSpPr>
        <p:spPr bwMode="auto">
          <a:xfrm>
            <a:off x="6629400" y="5410200"/>
            <a:ext cx="2133600" cy="9906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0" fontAlgn="base" latinLnBrk="0" hangingPunct="0">
              <a:lnSpc>
                <a:spcPct val="100000"/>
              </a:lnSpc>
              <a:spcBef>
                <a:spcPct val="20000"/>
              </a:spcBef>
              <a:spcAft>
                <a:spcPct val="0"/>
              </a:spcAft>
              <a:buClrTx/>
              <a:buSzTx/>
              <a:buFontTx/>
              <a:buChar char="•"/>
              <a:tabLst/>
            </a:pPr>
            <a:endParaRPr kumimoji="0" lang="en-US" sz="2800" b="0" i="1" u="none" strike="noStrike" cap="none" normalizeH="0" baseline="0" smtClean="0">
              <a:ln>
                <a:noFill/>
              </a:ln>
              <a:solidFill>
                <a:schemeClr val="tx1"/>
              </a:solidFill>
              <a:effectLst/>
              <a:latin typeface="Times New Roman" pitchFamily="18" charset="0"/>
            </a:endParaRPr>
          </a:p>
        </p:txBody>
      </p:sp>
      <p:sp>
        <p:nvSpPr>
          <p:cNvPr id="63" name="TextBox 62"/>
          <p:cNvSpPr txBox="1"/>
          <p:nvPr/>
        </p:nvSpPr>
        <p:spPr>
          <a:xfrm>
            <a:off x="6096001" y="4512700"/>
            <a:ext cx="3019410" cy="1077218"/>
          </a:xfrm>
          <a:prstGeom prst="rect">
            <a:avLst/>
          </a:prstGeom>
          <a:noFill/>
        </p:spPr>
        <p:txBody>
          <a:bodyPr wrap="square" rtlCol="0">
            <a:spAutoFit/>
          </a:bodyPr>
          <a:lstStyle>
            <a:defPPr>
              <a:defRPr lang="en-US"/>
            </a:defPPr>
            <a:lvl1pPr marL="285750" indent="-285750">
              <a:buFont typeface="Arial" panose="020B0604020202020204" pitchFamily="34" charset="0"/>
              <a:buChar char="•"/>
              <a:defRPr sz="1600"/>
            </a:lvl1pPr>
          </a:lstStyle>
          <a:p>
            <a:r>
              <a:rPr lang="es-MX" b="1" i="1" dirty="0" smtClean="0">
                <a:solidFill>
                  <a:srgbClr val="0070C0"/>
                </a:solidFill>
                <a:latin typeface="Trebuchet MS" panose="020B0603020202020204" pitchFamily="34" charset="0"/>
              </a:rPr>
              <a:t>Log </a:t>
            </a:r>
            <a:r>
              <a:rPr lang="es-MX" b="1" i="1" dirty="0">
                <a:solidFill>
                  <a:srgbClr val="0070C0"/>
                </a:solidFill>
                <a:latin typeface="Trebuchet MS" panose="020B0603020202020204" pitchFamily="34" charset="0"/>
              </a:rPr>
              <a:t>Rolling </a:t>
            </a:r>
            <a:r>
              <a:rPr lang="es-MX" b="1" dirty="0" smtClean="0">
                <a:solidFill>
                  <a:srgbClr val="0070C0"/>
                </a:solidFill>
                <a:latin typeface="Trebuchet MS" panose="020B0603020202020204" pitchFamily="34" charset="0"/>
              </a:rPr>
              <a:t>en la votación</a:t>
            </a:r>
            <a:endParaRPr lang="es-MX" b="1" dirty="0">
              <a:solidFill>
                <a:srgbClr val="0070C0"/>
              </a:solidFill>
              <a:latin typeface="Trebuchet MS" panose="020B0603020202020204" pitchFamily="34" charset="0"/>
            </a:endParaRPr>
          </a:p>
          <a:p>
            <a:r>
              <a:rPr lang="es-MX" b="1" dirty="0" smtClean="0">
                <a:solidFill>
                  <a:srgbClr val="0070C0"/>
                </a:solidFill>
                <a:latin typeface="Trebuchet MS" panose="020B0603020202020204" pitchFamily="34" charset="0"/>
              </a:rPr>
              <a:t>Reglas de votación: Paquete </a:t>
            </a:r>
            <a:r>
              <a:rPr lang="es-MX" b="1" dirty="0">
                <a:solidFill>
                  <a:srgbClr val="0070C0"/>
                </a:solidFill>
                <a:latin typeface="Trebuchet MS" panose="020B0603020202020204" pitchFamily="34" charset="0"/>
              </a:rPr>
              <a:t>vs </a:t>
            </a:r>
            <a:r>
              <a:rPr lang="es-MX" b="1" i="1" dirty="0" smtClean="0">
                <a:solidFill>
                  <a:srgbClr val="0070C0"/>
                </a:solidFill>
                <a:latin typeface="Trebuchet MS" panose="020B0603020202020204" pitchFamily="34" charset="0"/>
              </a:rPr>
              <a:t>Single-</a:t>
            </a:r>
            <a:r>
              <a:rPr lang="es-MX" b="1" i="1" dirty="0" err="1" smtClean="0">
                <a:solidFill>
                  <a:srgbClr val="0070C0"/>
                </a:solidFill>
                <a:latin typeface="Trebuchet MS" panose="020B0603020202020204" pitchFamily="34" charset="0"/>
              </a:rPr>
              <a:t>Subject</a:t>
            </a:r>
            <a:r>
              <a:rPr lang="es-MX" b="1" i="1" dirty="0" smtClean="0">
                <a:solidFill>
                  <a:srgbClr val="0070C0"/>
                </a:solidFill>
                <a:latin typeface="Trebuchet MS" panose="020B0603020202020204" pitchFamily="34" charset="0"/>
              </a:rPr>
              <a:t> Rule </a:t>
            </a:r>
            <a:r>
              <a:rPr lang="es-MX" b="1" dirty="0" smtClean="0">
                <a:solidFill>
                  <a:srgbClr val="0070C0"/>
                </a:solidFill>
                <a:latin typeface="Trebuchet MS" panose="020B0603020202020204" pitchFamily="34" charset="0"/>
              </a:rPr>
              <a:t>(secuencial)</a:t>
            </a:r>
            <a:endParaRPr lang="es-MX" b="1" dirty="0">
              <a:solidFill>
                <a:srgbClr val="0070C0"/>
              </a:solidFill>
              <a:latin typeface="Trebuchet MS" panose="020B0603020202020204" pitchFamily="34" charset="0"/>
            </a:endParaRPr>
          </a:p>
        </p:txBody>
      </p:sp>
    </p:spTree>
    <p:extLst>
      <p:ext uri="{BB962C8B-B14F-4D97-AF65-F5344CB8AC3E}">
        <p14:creationId xmlns:p14="http://schemas.microsoft.com/office/powerpoint/2010/main" val="1430779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65" grpId="0"/>
      <p:bldP spid="67" grpId="0"/>
      <p:bldP spid="70" grpId="0"/>
      <p:bldP spid="6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6705600" y="5486400"/>
            <a:ext cx="2133600" cy="9906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0" fontAlgn="base" latinLnBrk="0" hangingPunct="0">
              <a:lnSpc>
                <a:spcPct val="100000"/>
              </a:lnSpc>
              <a:spcBef>
                <a:spcPct val="20000"/>
              </a:spcBef>
              <a:spcAft>
                <a:spcPct val="0"/>
              </a:spcAft>
              <a:buClrTx/>
              <a:buSzTx/>
              <a:buFontTx/>
              <a:buChar char="•"/>
              <a:tabLst/>
            </a:pPr>
            <a:endParaRPr kumimoji="0" lang="en-US" sz="2800" b="0" i="1" u="none" strike="noStrike" cap="none" normalizeH="0" baseline="0" smtClean="0">
              <a:ln>
                <a:noFill/>
              </a:ln>
              <a:solidFill>
                <a:schemeClr val="tx1"/>
              </a:solidFill>
              <a:effectLst/>
              <a:latin typeface="Times New Roman" pitchFamily="18" charset="0"/>
            </a:endParaRPr>
          </a:p>
        </p:txBody>
      </p:sp>
      <p:pic>
        <p:nvPicPr>
          <p:cNvPr id="1028" name="Picture 4" descr="http://media0.giphy.com/media/G8aa3oXKzZRAI/giphy.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498244"/>
            <a:ext cx="5867400" cy="4447491"/>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1"/>
          <p:cNvSpPr txBox="1"/>
          <p:nvPr/>
        </p:nvSpPr>
        <p:spPr>
          <a:xfrm>
            <a:off x="228600" y="736146"/>
            <a:ext cx="8810895" cy="584775"/>
          </a:xfrm>
          <a:prstGeom prst="rect">
            <a:avLst/>
          </a:prstGeom>
          <a:noFill/>
        </p:spPr>
        <p:txBody>
          <a:bodyPr wrap="square" rtlCol="0">
            <a:spAutoFit/>
          </a:bodyPr>
          <a:lstStyle/>
          <a:p>
            <a:pPr algn="ctr">
              <a:spcBef>
                <a:spcPts val="600"/>
              </a:spcBef>
              <a:spcAft>
                <a:spcPts val="600"/>
              </a:spcAft>
            </a:pPr>
            <a:r>
              <a:rPr lang="es-MX" sz="3200" dirty="0" smtClean="0">
                <a:solidFill>
                  <a:srgbClr val="C00000"/>
                </a:solidFill>
                <a:latin typeface="Trebuchet MS" panose="020B0603020202020204" pitchFamily="34" charset="0"/>
              </a:rPr>
              <a:t>PÁGAME!</a:t>
            </a:r>
          </a:p>
        </p:txBody>
      </p:sp>
    </p:spTree>
    <p:extLst>
      <p:ext uri="{BB962C8B-B14F-4D97-AF65-F5344CB8AC3E}">
        <p14:creationId xmlns:p14="http://schemas.microsoft.com/office/powerpoint/2010/main" val="3478897945"/>
      </p:ext>
    </p:extLst>
  </p:cSld>
  <p:clrMapOvr>
    <a:masterClrMapping/>
  </p:clrMapOvr>
  <p:timing>
    <p:tnLst>
      <p:par>
        <p:cTn id="1" dur="indefinite" restart="never" nodeType="tmRoot"/>
      </p:par>
    </p:tnLst>
  </p:timing>
</p:sld>
</file>

<file path=ppt/theme/theme1.xml><?xml version="1.0" encoding="utf-8"?>
<a:theme xmlns:a="http://schemas.openxmlformats.org/drawingml/2006/main" name="Theme1">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Diseño predeterminado">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0" fontAlgn="base" latinLnBrk="0" hangingPunct="0">
          <a:lnSpc>
            <a:spcPct val="100000"/>
          </a:lnSpc>
          <a:spcBef>
            <a:spcPct val="20000"/>
          </a:spcBef>
          <a:spcAft>
            <a:spcPct val="0"/>
          </a:spcAft>
          <a:buClrTx/>
          <a:buSzTx/>
          <a:buFontTx/>
          <a:buChar char="•"/>
          <a:tabLst/>
          <a:defRPr kumimoji="0" lang="es-ES_tradnl" sz="2800" b="0" i="1"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0" fontAlgn="base" latinLnBrk="0" hangingPunct="0">
          <a:lnSpc>
            <a:spcPct val="100000"/>
          </a:lnSpc>
          <a:spcBef>
            <a:spcPct val="20000"/>
          </a:spcBef>
          <a:spcAft>
            <a:spcPct val="0"/>
          </a:spcAft>
          <a:buClrTx/>
          <a:buSzTx/>
          <a:buFontTx/>
          <a:buChar char="•"/>
          <a:tabLst/>
          <a:defRPr kumimoji="0" lang="es-ES_tradnl" sz="2800" b="0" i="1"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iseño predeterminad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iseño predeterminado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Theme1</Template>
  <TotalTime>5952</TotalTime>
  <Words>661</Words>
  <Application>Microsoft Office PowerPoint</Application>
  <PresentationFormat>Presentación en pantalla (4:3)</PresentationFormat>
  <Paragraphs>88</Paragraphs>
  <Slides>16</Slides>
  <Notes>15</Notes>
  <HiddenSlides>0</HiddenSlides>
  <MMClips>0</MMClips>
  <ScaleCrop>false</ScaleCrop>
  <HeadingPairs>
    <vt:vector size="4" baseType="variant">
      <vt:variant>
        <vt:lpstr>Tema</vt:lpstr>
      </vt:variant>
      <vt:variant>
        <vt:i4>2</vt:i4>
      </vt:variant>
      <vt:variant>
        <vt:lpstr>Títulos de diapositiva</vt:lpstr>
      </vt:variant>
      <vt:variant>
        <vt:i4>16</vt:i4>
      </vt:variant>
    </vt:vector>
  </HeadingPairs>
  <TitlesOfParts>
    <vt:vector size="18" baseType="lpstr">
      <vt:lpstr>Theme1</vt:lpstr>
      <vt:lpstr>Custom Design</vt:lpstr>
      <vt:lpstr>Evolución de Efectivo y Manejo de Deuda Exigible (no planificada)  – FOTEGAL – Julio 2016 Asunción, Paraguay   Gabriel Yorio-Gonzalez </vt:lpstr>
      <vt:lpstr>Presentación de PowerPoint</vt:lpstr>
      <vt:lpstr>Contenido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The World Bank Group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Karina Ramirez Arras</dc:creator>
  <cp:lastModifiedBy>Jorge Delgado</cp:lastModifiedBy>
  <cp:revision>271</cp:revision>
  <dcterms:created xsi:type="dcterms:W3CDTF">2014-10-01T15:35:56Z</dcterms:created>
  <dcterms:modified xsi:type="dcterms:W3CDTF">2016-07-26T19:20:34Z</dcterms:modified>
</cp:coreProperties>
</file>