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73" r:id="rId4"/>
    <p:sldId id="264" r:id="rId5"/>
    <p:sldId id="265" r:id="rId6"/>
    <p:sldId id="269" r:id="rId7"/>
    <p:sldId id="270" r:id="rId8"/>
    <p:sldId id="271" r:id="rId9"/>
    <p:sldId id="274" r:id="rId10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375C5-4AE5-49FD-A4F1-5C7041B6FD86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F67356-8AA2-4C6E-B71B-16801FF94A32}">
      <dgm:prSet phldrT="[Texto]"/>
      <dgm:spPr/>
      <dgm:t>
        <a:bodyPr/>
        <a:lstStyle/>
        <a:p>
          <a:r>
            <a:rPr lang="es-EC" dirty="0" smtClean="0">
              <a:latin typeface="Albertus Medium" pitchFamily="34" charset="0"/>
            </a:rPr>
            <a:t>Dirección Nacional del Sistema Único de Cuentas </a:t>
          </a:r>
          <a:endParaRPr lang="en-US" dirty="0">
            <a:latin typeface="Albertus Medium" pitchFamily="34" charset="0"/>
          </a:endParaRPr>
        </a:p>
      </dgm:t>
    </dgm:pt>
    <dgm:pt modelId="{C6643F4C-3256-478B-9065-51289EB5DAF0}" type="parTrans" cxnId="{CF2726EB-563D-408C-9A9B-9269CD947341}">
      <dgm:prSet/>
      <dgm:spPr/>
      <dgm:t>
        <a:bodyPr/>
        <a:lstStyle/>
        <a:p>
          <a:endParaRPr lang="en-US"/>
        </a:p>
      </dgm:t>
    </dgm:pt>
    <dgm:pt modelId="{2EC13693-B5A1-49FE-80C5-6D041796A732}" type="sibTrans" cxnId="{CF2726EB-563D-408C-9A9B-9269CD947341}">
      <dgm:prSet/>
      <dgm:spPr/>
      <dgm:t>
        <a:bodyPr/>
        <a:lstStyle/>
        <a:p>
          <a:endParaRPr lang="en-US"/>
        </a:p>
      </dgm:t>
    </dgm:pt>
    <dgm:pt modelId="{DCB40E59-A8A5-4980-8604-77D0913ED9C0}">
      <dgm:prSet phldrT="[Texto]"/>
      <dgm:spPr/>
      <dgm:t>
        <a:bodyPr/>
        <a:lstStyle/>
        <a:p>
          <a:r>
            <a:rPr lang="es-EC" dirty="0" smtClean="0">
              <a:latin typeface="Albertus Medium" pitchFamily="34" charset="0"/>
            </a:rPr>
            <a:t>Optimizar y facilitar la administración del sistema único de cuentas para la gestión de la Tesorería de la Nación, proponiendo normas y construyendo directrices, procedimientos y estrategias con oportunidad, efectividad y transparencia.</a:t>
          </a:r>
          <a:endParaRPr lang="en-US" dirty="0">
            <a:latin typeface="Albertus Medium" pitchFamily="34" charset="0"/>
          </a:endParaRPr>
        </a:p>
      </dgm:t>
    </dgm:pt>
    <dgm:pt modelId="{074B9A55-6F83-4187-8A28-3DC612DB50AB}" type="parTrans" cxnId="{014A01AA-C285-4A61-B5F0-91407420E6FB}">
      <dgm:prSet/>
      <dgm:spPr/>
      <dgm:t>
        <a:bodyPr/>
        <a:lstStyle/>
        <a:p>
          <a:endParaRPr lang="en-US"/>
        </a:p>
      </dgm:t>
    </dgm:pt>
    <dgm:pt modelId="{442753FF-0EBA-434C-9D09-89410DD0491D}" type="sibTrans" cxnId="{014A01AA-C285-4A61-B5F0-91407420E6FB}">
      <dgm:prSet/>
      <dgm:spPr/>
      <dgm:t>
        <a:bodyPr/>
        <a:lstStyle/>
        <a:p>
          <a:endParaRPr lang="en-US"/>
        </a:p>
      </dgm:t>
    </dgm:pt>
    <dgm:pt modelId="{8D76B63A-A537-4AC8-A606-38A94350BF30}">
      <dgm:prSet phldrT="[Texto]"/>
      <dgm:spPr/>
      <dgm:t>
        <a:bodyPr/>
        <a:lstStyle/>
        <a:p>
          <a:r>
            <a:rPr lang="es-EC" dirty="0" smtClean="0">
              <a:latin typeface="Albertus Medium" pitchFamily="34" charset="0"/>
            </a:rPr>
            <a:t>Dirección Nacional de la Caja Fiscal </a:t>
          </a:r>
          <a:endParaRPr lang="en-US" dirty="0">
            <a:latin typeface="Albertus Medium" pitchFamily="34" charset="0"/>
          </a:endParaRPr>
        </a:p>
      </dgm:t>
    </dgm:pt>
    <dgm:pt modelId="{668A2FD4-6623-45B1-946E-C26E9BDE8168}" type="parTrans" cxnId="{2F22832E-B428-4B43-9D3A-D8EC1C7FD93B}">
      <dgm:prSet/>
      <dgm:spPr/>
      <dgm:t>
        <a:bodyPr/>
        <a:lstStyle/>
        <a:p>
          <a:endParaRPr lang="en-US"/>
        </a:p>
      </dgm:t>
    </dgm:pt>
    <dgm:pt modelId="{DA4CE127-F359-465D-BCAB-3137842473CA}" type="sibTrans" cxnId="{2F22832E-B428-4B43-9D3A-D8EC1C7FD93B}">
      <dgm:prSet/>
      <dgm:spPr/>
      <dgm:t>
        <a:bodyPr/>
        <a:lstStyle/>
        <a:p>
          <a:endParaRPr lang="en-US"/>
        </a:p>
      </dgm:t>
    </dgm:pt>
    <dgm:pt modelId="{ED637E9D-DAAA-4B51-B4B8-1020ACD3FB6B}">
      <dgm:prSet phldrT="[Texto]"/>
      <dgm:spPr/>
      <dgm:t>
        <a:bodyPr/>
        <a:lstStyle/>
        <a:p>
          <a:r>
            <a:rPr lang="es-EC" dirty="0" smtClean="0">
              <a:latin typeface="Albertus Medium" pitchFamily="34" charset="0"/>
            </a:rPr>
            <a:t>Analizar y gestionar la programación financiera de recursos, pagos y transferencias de la caja fiscal, procurando un flujo eficiente de ingresos, egresos, financiamiento, servicio de la deuda pública y otros egresos que temporalmente no tienen afectación presupuestaria, que permitan cumplir con las obligaciones de las instituciones del sector público no financiero.</a:t>
          </a:r>
          <a:endParaRPr lang="en-US" dirty="0">
            <a:latin typeface="Albertus Medium" pitchFamily="34" charset="0"/>
          </a:endParaRPr>
        </a:p>
      </dgm:t>
    </dgm:pt>
    <dgm:pt modelId="{7B2A332D-1F14-4DB0-9761-E1F13E5BA87D}" type="parTrans" cxnId="{D243867C-1158-4F45-A5C5-0400EA7B5B9A}">
      <dgm:prSet/>
      <dgm:spPr/>
      <dgm:t>
        <a:bodyPr/>
        <a:lstStyle/>
        <a:p>
          <a:endParaRPr lang="en-US"/>
        </a:p>
      </dgm:t>
    </dgm:pt>
    <dgm:pt modelId="{272BD1B0-7F84-4661-B3D9-72BF90F0E034}" type="sibTrans" cxnId="{D243867C-1158-4F45-A5C5-0400EA7B5B9A}">
      <dgm:prSet/>
      <dgm:spPr/>
      <dgm:t>
        <a:bodyPr/>
        <a:lstStyle/>
        <a:p>
          <a:endParaRPr lang="en-US"/>
        </a:p>
      </dgm:t>
    </dgm:pt>
    <dgm:pt modelId="{B23F7057-A462-4111-9C68-FEA009134185}">
      <dgm:prSet phldrT="[Texto]"/>
      <dgm:spPr/>
      <dgm:t>
        <a:bodyPr/>
        <a:lstStyle/>
        <a:p>
          <a:r>
            <a:rPr lang="es-EC" dirty="0" smtClean="0">
              <a:latin typeface="Albertus Medium" pitchFamily="34" charset="0"/>
            </a:rPr>
            <a:t>Dirección Nacional de los Presupuestos del Tesoro </a:t>
          </a:r>
          <a:endParaRPr lang="en-US" dirty="0">
            <a:latin typeface="Albertus Medium" pitchFamily="34" charset="0"/>
          </a:endParaRPr>
        </a:p>
      </dgm:t>
    </dgm:pt>
    <dgm:pt modelId="{FB9D85BF-54D9-432C-89DB-81B7806E1DD7}" type="parTrans" cxnId="{B960B6F8-3835-4829-86BB-FCB30F19C9EE}">
      <dgm:prSet/>
      <dgm:spPr/>
      <dgm:t>
        <a:bodyPr/>
        <a:lstStyle/>
        <a:p>
          <a:endParaRPr lang="en-US"/>
        </a:p>
      </dgm:t>
    </dgm:pt>
    <dgm:pt modelId="{349EF5B6-E61A-459B-89E8-6D29E6CC02C8}" type="sibTrans" cxnId="{B960B6F8-3835-4829-86BB-FCB30F19C9EE}">
      <dgm:prSet/>
      <dgm:spPr/>
      <dgm:t>
        <a:bodyPr/>
        <a:lstStyle/>
        <a:p>
          <a:endParaRPr lang="en-US"/>
        </a:p>
      </dgm:t>
    </dgm:pt>
    <dgm:pt modelId="{E2D7F526-6ED8-4150-997D-942F8F6EF44B}">
      <dgm:prSet phldrT="[Texto]"/>
      <dgm:spPr/>
      <dgm:t>
        <a:bodyPr/>
        <a:lstStyle/>
        <a:p>
          <a:r>
            <a:rPr lang="es-EC" dirty="0" smtClean="0">
              <a:latin typeface="Albertus Medium" pitchFamily="34" charset="0"/>
            </a:rPr>
            <a:t>Gestionar los presupuestos del Tesoro Nacional en todas las etapas del ciclo presupuestario de manera oportuna y eficiente y mantener actualizada la base de datos de proveedores y beneficiarios y sus cuentas. </a:t>
          </a:r>
          <a:endParaRPr lang="en-US" dirty="0">
            <a:latin typeface="Albertus Medium" pitchFamily="34" charset="0"/>
          </a:endParaRPr>
        </a:p>
      </dgm:t>
    </dgm:pt>
    <dgm:pt modelId="{B8A3230F-20E9-480E-8A10-0EE0B62D1FE9}" type="parTrans" cxnId="{F219F5D0-BB00-48CF-9025-7114FBC33F5B}">
      <dgm:prSet/>
      <dgm:spPr/>
      <dgm:t>
        <a:bodyPr/>
        <a:lstStyle/>
        <a:p>
          <a:endParaRPr lang="en-US"/>
        </a:p>
      </dgm:t>
    </dgm:pt>
    <dgm:pt modelId="{7AAAA537-D23E-49E5-B0A1-DC036AFB7D6B}" type="sibTrans" cxnId="{F219F5D0-BB00-48CF-9025-7114FBC33F5B}">
      <dgm:prSet/>
      <dgm:spPr/>
      <dgm:t>
        <a:bodyPr/>
        <a:lstStyle/>
        <a:p>
          <a:endParaRPr lang="en-US"/>
        </a:p>
      </dgm:t>
    </dgm:pt>
    <dgm:pt modelId="{C3B0D0D4-4351-4E56-8DBE-5A9BEF6221BA}" type="pres">
      <dgm:prSet presAssocID="{57E375C5-4AE5-49FD-A4F1-5C7041B6FD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2BF7C7-59A8-4329-B4E6-955652BC48F3}" type="pres">
      <dgm:prSet presAssocID="{F9F67356-8AA2-4C6E-B71B-16801FF94A32}" presName="composite" presStyleCnt="0"/>
      <dgm:spPr/>
    </dgm:pt>
    <dgm:pt modelId="{250499AD-B2F7-4F56-83BE-B5079A528ACB}" type="pres">
      <dgm:prSet presAssocID="{F9F67356-8AA2-4C6E-B71B-16801FF94A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2AC831-5231-4735-9A8A-1BE82FF88FC2}" type="pres">
      <dgm:prSet presAssocID="{F9F67356-8AA2-4C6E-B71B-16801FF94A3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0EBDD5-84F0-465A-83E6-2EBB0D38444A}" type="pres">
      <dgm:prSet presAssocID="{2EC13693-B5A1-49FE-80C5-6D041796A732}" presName="space" presStyleCnt="0"/>
      <dgm:spPr/>
    </dgm:pt>
    <dgm:pt modelId="{869B4AAB-D815-465E-9B7C-F538949C8A1F}" type="pres">
      <dgm:prSet presAssocID="{8D76B63A-A537-4AC8-A606-38A94350BF30}" presName="composite" presStyleCnt="0"/>
      <dgm:spPr/>
    </dgm:pt>
    <dgm:pt modelId="{7AA169B7-719A-4E74-BB94-788328B1D216}" type="pres">
      <dgm:prSet presAssocID="{8D76B63A-A537-4AC8-A606-38A94350BF3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5DCB8-C80F-4F7C-8810-132D9795A9A6}" type="pres">
      <dgm:prSet presAssocID="{8D76B63A-A537-4AC8-A606-38A94350BF3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D08E7-4644-4A61-8E1C-2B79A59DAA31}" type="pres">
      <dgm:prSet presAssocID="{DA4CE127-F359-465D-BCAB-3137842473CA}" presName="space" presStyleCnt="0"/>
      <dgm:spPr/>
    </dgm:pt>
    <dgm:pt modelId="{9DFF5F27-24F0-4EDF-80CD-AF68908EB96A}" type="pres">
      <dgm:prSet presAssocID="{B23F7057-A462-4111-9C68-FEA009134185}" presName="composite" presStyleCnt="0"/>
      <dgm:spPr/>
    </dgm:pt>
    <dgm:pt modelId="{5B2C417D-1299-4FCF-913F-FB9F391EB178}" type="pres">
      <dgm:prSet presAssocID="{B23F7057-A462-4111-9C68-FEA00913418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61B19-5E83-4C01-B90A-B1A14D77D4DE}" type="pres">
      <dgm:prSet presAssocID="{B23F7057-A462-4111-9C68-FEA00913418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73FE4B-54E7-4002-9A04-4A3B99AA1DBC}" type="presOf" srcId="{DCB40E59-A8A5-4980-8604-77D0913ED9C0}" destId="{F12AC831-5231-4735-9A8A-1BE82FF88FC2}" srcOrd="0" destOrd="0" presId="urn:microsoft.com/office/officeart/2005/8/layout/hList1"/>
    <dgm:cxn modelId="{933CFAC5-7900-4DF5-8795-0A6402568B7D}" type="presOf" srcId="{B23F7057-A462-4111-9C68-FEA009134185}" destId="{5B2C417D-1299-4FCF-913F-FB9F391EB178}" srcOrd="0" destOrd="0" presId="urn:microsoft.com/office/officeart/2005/8/layout/hList1"/>
    <dgm:cxn modelId="{8A7B7179-B4FE-46FF-A461-5507E44FC3BC}" type="presOf" srcId="{E2D7F526-6ED8-4150-997D-942F8F6EF44B}" destId="{3C961B19-5E83-4C01-B90A-B1A14D77D4DE}" srcOrd="0" destOrd="0" presId="urn:microsoft.com/office/officeart/2005/8/layout/hList1"/>
    <dgm:cxn modelId="{2F22832E-B428-4B43-9D3A-D8EC1C7FD93B}" srcId="{57E375C5-4AE5-49FD-A4F1-5C7041B6FD86}" destId="{8D76B63A-A537-4AC8-A606-38A94350BF30}" srcOrd="1" destOrd="0" parTransId="{668A2FD4-6623-45B1-946E-C26E9BDE8168}" sibTransId="{DA4CE127-F359-465D-BCAB-3137842473CA}"/>
    <dgm:cxn modelId="{248A4B4D-7C73-4121-B485-686C16D6E8F1}" type="presOf" srcId="{F9F67356-8AA2-4C6E-B71B-16801FF94A32}" destId="{250499AD-B2F7-4F56-83BE-B5079A528ACB}" srcOrd="0" destOrd="0" presId="urn:microsoft.com/office/officeart/2005/8/layout/hList1"/>
    <dgm:cxn modelId="{3DBBAB13-00F5-41DA-80D2-D5CC78C111C3}" type="presOf" srcId="{8D76B63A-A537-4AC8-A606-38A94350BF30}" destId="{7AA169B7-719A-4E74-BB94-788328B1D216}" srcOrd="0" destOrd="0" presId="urn:microsoft.com/office/officeart/2005/8/layout/hList1"/>
    <dgm:cxn modelId="{014A01AA-C285-4A61-B5F0-91407420E6FB}" srcId="{F9F67356-8AA2-4C6E-B71B-16801FF94A32}" destId="{DCB40E59-A8A5-4980-8604-77D0913ED9C0}" srcOrd="0" destOrd="0" parTransId="{074B9A55-6F83-4187-8A28-3DC612DB50AB}" sibTransId="{442753FF-0EBA-434C-9D09-89410DD0491D}"/>
    <dgm:cxn modelId="{BB4E62A5-7FAD-44F5-8393-9DE560B4593C}" type="presOf" srcId="{ED637E9D-DAAA-4B51-B4B8-1020ACD3FB6B}" destId="{CE15DCB8-C80F-4F7C-8810-132D9795A9A6}" srcOrd="0" destOrd="0" presId="urn:microsoft.com/office/officeart/2005/8/layout/hList1"/>
    <dgm:cxn modelId="{F219F5D0-BB00-48CF-9025-7114FBC33F5B}" srcId="{B23F7057-A462-4111-9C68-FEA009134185}" destId="{E2D7F526-6ED8-4150-997D-942F8F6EF44B}" srcOrd="0" destOrd="0" parTransId="{B8A3230F-20E9-480E-8A10-0EE0B62D1FE9}" sibTransId="{7AAAA537-D23E-49E5-B0A1-DC036AFB7D6B}"/>
    <dgm:cxn modelId="{B960B6F8-3835-4829-86BB-FCB30F19C9EE}" srcId="{57E375C5-4AE5-49FD-A4F1-5C7041B6FD86}" destId="{B23F7057-A462-4111-9C68-FEA009134185}" srcOrd="2" destOrd="0" parTransId="{FB9D85BF-54D9-432C-89DB-81B7806E1DD7}" sibTransId="{349EF5B6-E61A-459B-89E8-6D29E6CC02C8}"/>
    <dgm:cxn modelId="{CF2726EB-563D-408C-9A9B-9269CD947341}" srcId="{57E375C5-4AE5-49FD-A4F1-5C7041B6FD86}" destId="{F9F67356-8AA2-4C6E-B71B-16801FF94A32}" srcOrd="0" destOrd="0" parTransId="{C6643F4C-3256-478B-9065-51289EB5DAF0}" sibTransId="{2EC13693-B5A1-49FE-80C5-6D041796A732}"/>
    <dgm:cxn modelId="{D243867C-1158-4F45-A5C5-0400EA7B5B9A}" srcId="{8D76B63A-A537-4AC8-A606-38A94350BF30}" destId="{ED637E9D-DAAA-4B51-B4B8-1020ACD3FB6B}" srcOrd="0" destOrd="0" parTransId="{7B2A332D-1F14-4DB0-9761-E1F13E5BA87D}" sibTransId="{272BD1B0-7F84-4661-B3D9-72BF90F0E034}"/>
    <dgm:cxn modelId="{E6705433-B54C-43BF-9A44-B4FBC162AE17}" type="presOf" srcId="{57E375C5-4AE5-49FD-A4F1-5C7041B6FD86}" destId="{C3B0D0D4-4351-4E56-8DBE-5A9BEF6221BA}" srcOrd="0" destOrd="0" presId="urn:microsoft.com/office/officeart/2005/8/layout/hList1"/>
    <dgm:cxn modelId="{6706FDF5-FF95-4F5F-BADB-36D9BB94FD11}" type="presParOf" srcId="{C3B0D0D4-4351-4E56-8DBE-5A9BEF6221BA}" destId="{952BF7C7-59A8-4329-B4E6-955652BC48F3}" srcOrd="0" destOrd="0" presId="urn:microsoft.com/office/officeart/2005/8/layout/hList1"/>
    <dgm:cxn modelId="{BC7EBD13-88CE-470A-AE17-16076ED84A6D}" type="presParOf" srcId="{952BF7C7-59A8-4329-B4E6-955652BC48F3}" destId="{250499AD-B2F7-4F56-83BE-B5079A528ACB}" srcOrd="0" destOrd="0" presId="urn:microsoft.com/office/officeart/2005/8/layout/hList1"/>
    <dgm:cxn modelId="{EA761C0B-83D6-4AAD-BDD2-6F269F9667BD}" type="presParOf" srcId="{952BF7C7-59A8-4329-B4E6-955652BC48F3}" destId="{F12AC831-5231-4735-9A8A-1BE82FF88FC2}" srcOrd="1" destOrd="0" presId="urn:microsoft.com/office/officeart/2005/8/layout/hList1"/>
    <dgm:cxn modelId="{31024904-0886-46C8-8039-CD69C517C087}" type="presParOf" srcId="{C3B0D0D4-4351-4E56-8DBE-5A9BEF6221BA}" destId="{3A0EBDD5-84F0-465A-83E6-2EBB0D38444A}" srcOrd="1" destOrd="0" presId="urn:microsoft.com/office/officeart/2005/8/layout/hList1"/>
    <dgm:cxn modelId="{47BF2EE4-052F-43CE-AE26-DDA9683923D1}" type="presParOf" srcId="{C3B0D0D4-4351-4E56-8DBE-5A9BEF6221BA}" destId="{869B4AAB-D815-465E-9B7C-F538949C8A1F}" srcOrd="2" destOrd="0" presId="urn:microsoft.com/office/officeart/2005/8/layout/hList1"/>
    <dgm:cxn modelId="{937465DD-2A1C-4C53-9393-E1C8135A8829}" type="presParOf" srcId="{869B4AAB-D815-465E-9B7C-F538949C8A1F}" destId="{7AA169B7-719A-4E74-BB94-788328B1D216}" srcOrd="0" destOrd="0" presId="urn:microsoft.com/office/officeart/2005/8/layout/hList1"/>
    <dgm:cxn modelId="{7FDBEE1C-6D4E-44F3-B3CC-578EF51D9209}" type="presParOf" srcId="{869B4AAB-D815-465E-9B7C-F538949C8A1F}" destId="{CE15DCB8-C80F-4F7C-8810-132D9795A9A6}" srcOrd="1" destOrd="0" presId="urn:microsoft.com/office/officeart/2005/8/layout/hList1"/>
    <dgm:cxn modelId="{9D764514-4BE0-4232-A405-5FF0A57D88FA}" type="presParOf" srcId="{C3B0D0D4-4351-4E56-8DBE-5A9BEF6221BA}" destId="{2DDD08E7-4644-4A61-8E1C-2B79A59DAA31}" srcOrd="3" destOrd="0" presId="urn:microsoft.com/office/officeart/2005/8/layout/hList1"/>
    <dgm:cxn modelId="{EF10CEA4-AC98-47A0-947B-F1DA396F03FE}" type="presParOf" srcId="{C3B0D0D4-4351-4E56-8DBE-5A9BEF6221BA}" destId="{9DFF5F27-24F0-4EDF-80CD-AF68908EB96A}" srcOrd="4" destOrd="0" presId="urn:microsoft.com/office/officeart/2005/8/layout/hList1"/>
    <dgm:cxn modelId="{86E4252B-07D5-4ECA-825C-5EFDB5604306}" type="presParOf" srcId="{9DFF5F27-24F0-4EDF-80CD-AF68908EB96A}" destId="{5B2C417D-1299-4FCF-913F-FB9F391EB178}" srcOrd="0" destOrd="0" presId="urn:microsoft.com/office/officeart/2005/8/layout/hList1"/>
    <dgm:cxn modelId="{1AC0FB2D-E3C9-498E-A280-62647B63ED09}" type="presParOf" srcId="{9DFF5F27-24F0-4EDF-80CD-AF68908EB96A}" destId="{3C961B19-5E83-4C01-B90A-B1A14D77D4D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499AD-B2F7-4F56-83BE-B5079A528ACB}">
      <dsp:nvSpPr>
        <dsp:cNvPr id="0" name=""/>
        <dsp:cNvSpPr/>
      </dsp:nvSpPr>
      <dsp:spPr>
        <a:xfrm>
          <a:off x="2295" y="335799"/>
          <a:ext cx="2237873" cy="679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lbertus Medium" pitchFamily="34" charset="0"/>
            </a:rPr>
            <a:t>Dirección Nacional del Sistema Único de Cuentas </a:t>
          </a:r>
          <a:endParaRPr lang="en-US" sz="1400" kern="1200" dirty="0">
            <a:latin typeface="Albertus Medium" pitchFamily="34" charset="0"/>
          </a:endParaRPr>
        </a:p>
      </dsp:txBody>
      <dsp:txXfrm>
        <a:off x="2295" y="335799"/>
        <a:ext cx="2237873" cy="679921"/>
      </dsp:txXfrm>
    </dsp:sp>
    <dsp:sp modelId="{F12AC831-5231-4735-9A8A-1BE82FF88FC2}">
      <dsp:nvSpPr>
        <dsp:cNvPr id="0" name=""/>
        <dsp:cNvSpPr/>
      </dsp:nvSpPr>
      <dsp:spPr>
        <a:xfrm>
          <a:off x="2295" y="1015721"/>
          <a:ext cx="2237873" cy="33289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Albertus Medium" pitchFamily="34" charset="0"/>
            </a:rPr>
            <a:t>Optimizar y facilitar la administración del sistema único de cuentas para la gestión de la Tesorería de la Nación, proponiendo normas y construyendo directrices, procedimientos y estrategias con oportunidad, efectividad y transparencia.</a:t>
          </a:r>
          <a:endParaRPr lang="en-US" sz="1400" kern="1200" dirty="0">
            <a:latin typeface="Albertus Medium" pitchFamily="34" charset="0"/>
          </a:endParaRPr>
        </a:p>
      </dsp:txBody>
      <dsp:txXfrm>
        <a:off x="2295" y="1015721"/>
        <a:ext cx="2237873" cy="3328998"/>
      </dsp:txXfrm>
    </dsp:sp>
    <dsp:sp modelId="{7AA169B7-719A-4E74-BB94-788328B1D216}">
      <dsp:nvSpPr>
        <dsp:cNvPr id="0" name=""/>
        <dsp:cNvSpPr/>
      </dsp:nvSpPr>
      <dsp:spPr>
        <a:xfrm>
          <a:off x="2553471" y="335799"/>
          <a:ext cx="2237873" cy="679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lbertus Medium" pitchFamily="34" charset="0"/>
            </a:rPr>
            <a:t>Dirección Nacional de la Caja Fiscal </a:t>
          </a:r>
          <a:endParaRPr lang="en-US" sz="1400" kern="1200" dirty="0">
            <a:latin typeface="Albertus Medium" pitchFamily="34" charset="0"/>
          </a:endParaRPr>
        </a:p>
      </dsp:txBody>
      <dsp:txXfrm>
        <a:off x="2553471" y="335799"/>
        <a:ext cx="2237873" cy="679921"/>
      </dsp:txXfrm>
    </dsp:sp>
    <dsp:sp modelId="{CE15DCB8-C80F-4F7C-8810-132D9795A9A6}">
      <dsp:nvSpPr>
        <dsp:cNvPr id="0" name=""/>
        <dsp:cNvSpPr/>
      </dsp:nvSpPr>
      <dsp:spPr>
        <a:xfrm>
          <a:off x="2553471" y="1015721"/>
          <a:ext cx="2237873" cy="33289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Albertus Medium" pitchFamily="34" charset="0"/>
            </a:rPr>
            <a:t>Analizar y gestionar la programación financiera de recursos, pagos y transferencias de la caja fiscal, procurando un flujo eficiente de ingresos, egresos, financiamiento, servicio de la deuda pública y otros egresos que temporalmente no tienen afectación presupuestaria, que permitan cumplir con las obligaciones de las instituciones del sector público no financiero.</a:t>
          </a:r>
          <a:endParaRPr lang="en-US" sz="1400" kern="1200" dirty="0">
            <a:latin typeface="Albertus Medium" pitchFamily="34" charset="0"/>
          </a:endParaRPr>
        </a:p>
      </dsp:txBody>
      <dsp:txXfrm>
        <a:off x="2553471" y="1015721"/>
        <a:ext cx="2237873" cy="3328998"/>
      </dsp:txXfrm>
    </dsp:sp>
    <dsp:sp modelId="{5B2C417D-1299-4FCF-913F-FB9F391EB178}">
      <dsp:nvSpPr>
        <dsp:cNvPr id="0" name=""/>
        <dsp:cNvSpPr/>
      </dsp:nvSpPr>
      <dsp:spPr>
        <a:xfrm>
          <a:off x="5104647" y="335799"/>
          <a:ext cx="2237873" cy="679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>
              <a:latin typeface="Albertus Medium" pitchFamily="34" charset="0"/>
            </a:rPr>
            <a:t>Dirección Nacional de los Presupuestos del Tesoro </a:t>
          </a:r>
          <a:endParaRPr lang="en-US" sz="1400" kern="1200" dirty="0">
            <a:latin typeface="Albertus Medium" pitchFamily="34" charset="0"/>
          </a:endParaRPr>
        </a:p>
      </dsp:txBody>
      <dsp:txXfrm>
        <a:off x="5104647" y="335799"/>
        <a:ext cx="2237873" cy="679921"/>
      </dsp:txXfrm>
    </dsp:sp>
    <dsp:sp modelId="{3C961B19-5E83-4C01-B90A-B1A14D77D4DE}">
      <dsp:nvSpPr>
        <dsp:cNvPr id="0" name=""/>
        <dsp:cNvSpPr/>
      </dsp:nvSpPr>
      <dsp:spPr>
        <a:xfrm>
          <a:off x="5104647" y="1015721"/>
          <a:ext cx="2237873" cy="33289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400" kern="1200" dirty="0" smtClean="0">
              <a:latin typeface="Albertus Medium" pitchFamily="34" charset="0"/>
            </a:rPr>
            <a:t>Gestionar los presupuestos del Tesoro Nacional en todas las etapas del ciclo presupuestario de manera oportuna y eficiente y mantener actualizada la base de datos de proveedores y beneficiarios y sus cuentas. </a:t>
          </a:r>
          <a:endParaRPr lang="en-US" sz="1400" kern="1200" dirty="0">
            <a:latin typeface="Albertus Medium" pitchFamily="34" charset="0"/>
          </a:endParaRPr>
        </a:p>
      </dsp:txBody>
      <dsp:txXfrm>
        <a:off x="5104647" y="1015721"/>
        <a:ext cx="2237873" cy="3328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D2662-10FB-4E71-A7C0-CF7B3E6DB917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E8016-4577-4C00-A979-11930F9FC40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9360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427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382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37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737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174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9854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838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9599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32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154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>
                <a:lumMod val="15000"/>
                <a:lumOff val="8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100000">
              <a:srgbClr val="C4D6EB"/>
            </a:gs>
            <a:gs pos="100000">
              <a:srgbClr val="FFEBFA">
                <a:lumMod val="39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54E1-FC03-4B15-B90C-872DBA018D2F}" type="datetimeFigureOut">
              <a:rPr lang="es-EC" smtClean="0"/>
              <a:t>25/07/2016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38FFA-FE5B-4929-A2D7-7F39E5B624F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026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44408" cy="1156002"/>
          </a:xfrm>
        </p:spPr>
        <p:txBody>
          <a:bodyPr>
            <a:normAutofit fontScale="90000"/>
          </a:bodyPr>
          <a:lstStyle/>
          <a:p>
            <a:r>
              <a:rPr lang="es-EC" sz="3200" dirty="0" smtClean="0">
                <a:solidFill>
                  <a:srgbClr val="FFC000"/>
                </a:solidFill>
              </a:rPr>
              <a:t/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3200" dirty="0" smtClean="0">
                <a:solidFill>
                  <a:srgbClr val="FFC000"/>
                </a:solidFill>
              </a:rPr>
              <a:t>  </a:t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República del Ecuador</a:t>
            </a:r>
            <a:r>
              <a:rPr lang="es-EC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C" sz="3200" dirty="0" smtClean="0">
                <a:solidFill>
                  <a:srgbClr val="FF0000"/>
                </a:solidFill>
              </a:rPr>
              <a:t/>
            </a:r>
            <a:br>
              <a:rPr lang="es-EC" sz="3200" dirty="0" smtClean="0">
                <a:solidFill>
                  <a:srgbClr val="FF0000"/>
                </a:solidFill>
              </a:rPr>
            </a:br>
            <a:endParaRPr lang="es-EC" sz="32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7920880" cy="4464496"/>
          </a:xfrm>
        </p:spPr>
        <p:txBody>
          <a:bodyPr>
            <a:normAutofit/>
          </a:bodyPr>
          <a:lstStyle/>
          <a:p>
            <a:r>
              <a:rPr lang="es-EC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EVOLUCIÓN DE EFECTIVO Y MANEJO DE DEUDA EXIGIBLE</a:t>
            </a:r>
          </a:p>
          <a:p>
            <a:endParaRPr lang="es-EC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C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TESORO DE LA NACIÓN – ECUADOR</a:t>
            </a:r>
          </a:p>
          <a:p>
            <a:r>
              <a:rPr lang="es-EC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JULIO – 2016</a:t>
            </a:r>
          </a:p>
          <a:p>
            <a:endParaRPr lang="es-EC" sz="24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C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VII SEMINARIO ANUAL DE TESORERIAS GUBERNAMENTALES DE AMÉRICA LATINA (FOTEGAL)</a:t>
            </a:r>
            <a:endParaRPr lang="es-EC" sz="2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883454"/>
              </p:ext>
            </p:extLst>
          </p:nvPr>
        </p:nvGraphicFramePr>
        <p:xfrm>
          <a:off x="827584" y="188640"/>
          <a:ext cx="8953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Photo Editor Photo" r:id="rId3" imgW="1876190" imgH="2104762" progId="">
                  <p:embed/>
                </p:oleObj>
              </mc:Choice>
              <mc:Fallback>
                <p:oleObj name="Photo Editor Photo" r:id="rId3" imgW="1876190" imgH="2104762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88640"/>
                        <a:ext cx="89535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040" y="260648"/>
            <a:ext cx="1511808" cy="939978"/>
          </a:xfrm>
          <a:prstGeom prst="rect">
            <a:avLst/>
          </a:prstGeom>
        </p:spPr>
      </p:pic>
      <p:sp>
        <p:nvSpPr>
          <p:cNvPr id="4" name="AutoShape 43" descr="data:image/png;base64,iVBORw0KGgoAAAANSUhEUgAAAMwAAABoCAMAAACKce84AAAA/FBMVEUAkJj///8AkZkAi5MAipIAiJEAg4wAho4AjpdQqbAAi5IAkJcAgIgAf4j8///l+flGsrfd9/fO7OyU1dcAlp3r+Pj0/PxZoadXuL0An6YupauRzM82l54AnKMAeoPR9PUApqwArLNsycy27e4AdH/B5udTv8Ps8/Os3+BQyc1htLiz292G09U6jZQom6K/7u8AbHek5uh3xchrx8srur5exstZsLeMwcVpnaKs2dpwzs9yvMHM5OaUvsGHr7Sa0dWxycvB1tlqkpnF+/uI3N5HkZinxciCtLiIz9LS5ORR0dRFhY204uR0qa/X+/yW4eMAVGCL8PEgy86qwsY8b8DoAAATZklEQVR4nO1bC3faSJaW6g2SkISELAkEErYwBgzhYXtsnGF62r1NsnS8s/v//8vekngb29jJpKfP8XcSjB4l1Vf31n1VoSgf+MAHPvCBD3zgA/sQ72nw5kZPn6J9V3O8Qd4XgSkzDIOuD/dwoIkiCGe6YTBG8Lpb+b2bA5E1FIoQm5t2idDsIXUAPIoS/OaxwWFhjX4RKQpR+tbDv/712Cq4VF7vF/aAxdZBX/ZLI/3CxSO0ebgohMuOCheuhiuuSN4qELzLxdgthORQP6PJ/z4M7IpXUs3Tx68taKEJQt/CiLXVNcZ1pPDAMfOjytDiQuFNdRdlg1bWB6U7hrQiGZ+uzwzo8rkteYAIkgfkD09Vb/nEU0uD+WihVnydFomyp1KYGwYXUWiNZgsbGpQGznwaCn68iJgDL7UzmC0DGYWGqnrlh94pPM2eMIW2THlN9r+S3dRmtAwvyps0rhjCuOnlbe5OTc/OhlITfChbWDx7SfHEVEtV2rdTeau88MsvtwEXaLcvCIEOUs4pRv2T0UC+07PTWSLlc9RckmQatJYBCeoO4AFXdcaNa2Blh0xB8sqlVVFNP78LEyCzuFw2URQ+gg5WOgbj3Li0LrJRRFRkgpvlg5qTKbLrVOmuZZjCww8ASYYCwyTst04zHaicXwSUYXTo7gNk6iSfzQLPgMu4riEEMgJ1S5HIJrIeSjI8n/KSTJvnhkEgatmge30DSQhmZE8V/EK1Hz21EZANGayw8AEPNzpqsRc6iBCts6i5KGW3nna0I2ZPRkZfCpyE0M9U5HOY3AKxKZdXEM/ILKdDJpli1nk4oj24zV91C+V/qXtemsem6o2yCysygqRt49ZbsRkesgMbfjA23NCm7XwOP15jqr2ibDmZvPuIdyry/fkVDqpV6m2TIRsybb4000IBC2IiujvGxPIqFl6oqpON54qMgqxBVe+VlmQel4O9RQkphG4ZbhAPQ347o2/2In1/lh0ic8Y4YzAf9QfQ0Hj5MOyCxg6FOEhmQZaPpQHMsjbZ02hxqy6QfgE9CHW0JgOP4nw4rfeWZO5YRoNvFEjgohuh7WchMHK81ch0rRGwl9lIMpWLDJFiwFhWotXIGOdgXPuHyXjDU8Awxgzkp16shlhk3BUSN9Qx43I0erLDGzKgyQ/Bp4elGRdyDETSTuiKjJuYdivadaoI1ZVm7g5GlL7EJjPNGcyCqKdAJlg9qg5kTp8ho2aqYibEsEAHJisymiZtKOLTkukaRIqg4YIM12om5RAk7G5oy+a2yxEi/YYakFV34qRjuU86iSi3BvKN3lx7iY0k4z0OAQ+BMNrbZDLJoMNk7JHEOBLMgvl5kc1kVL9znF5ROvyFmp7BgIKXVOWob0lG+kb0a5Jb6J5rMAMcKl5rDzgoeiDYATPpOnLmeIsif56NJGNTV0JBBsjfXM0ZgUC0j7nbeEJmWIdZJqcZDQfSLEl9QZ9s+SyYRxZEJLdpmi7g/W1wgTtkwFj8GuRxR2kYuBfQvk7pjhE4AMTxONOG9gtstvwMvMaXL11Zsyl0Zf6MNQMDkNtmIaQ1k7qkuJ8a0gFDywe15JUySElTZY+MZneKLdPL9EYO97d6P0RreWgaOkQJ4Xohs2ptRJ5js+NncB/6ea/Im5Eogp8xO/QZMrmfAZBmSZpzeMKSjBBapbQYZ2rogKnvrciIZQtcHFQNFvvOYjBIZ1JnH9LGMLcB8DxMISQUlOz7FCQM38zCimdt2g4ZhcyznlEYB1169lR7Rs3aoGacw3+FhkDBtEDlVmRoC4xJ5oeoBmJLI5yTkQEPNCEKv0uhy1RDQeDSoG1KEX3j2ZuEHsdWDLfFUbDfVaSwThavjQ7GQU/IUBc6Whnxep0lwMVbBhxPyQyiOADEAUzNkVSmlmLU/ycnU/+itjWcmWnW8VTbJ1iScYIMcSR4C8hKDSUQEHMctlpD9VeWuXwcD74O7Nn8zh5c0bqU47aA8nepasCPIYOYK8dpMBwOvIzL8vRT0+xlKA1CKlhV6rJ9OnRK0gDQpKJ+NpaD4AI/R0jJwDTKccNwfzBcdwdiFsYgvsUcE8pbFa+VLlOQQUvndNc0CKOVpSEKVQ6B9Ux7oG8asGhezhxUye7Ga3HysGE3VrEZTu0VzNOQI8z81M5DlIo9pHhmDtyVN+BNeHzIThrrJvaUITYyLWOt90hB+k25fFK78JH02nnsBg8076aj0XVxmw02skB1Jg5GnTj2LWubJ8WhX51Xq6MQ0bVJwS7cFa3yRmuDxAUvCZmDNaoC5uMwEsjyw7VpwpFltSLibjXpYzBHgwHZtrDCdZ2vg9bdwla3IYVpjrc7jpgMn1Tz+rDvxGQvJReYYjDVZCekBfXeHMO1NcT6DDTJn4W3HiiWDfdacGvPJgmiRBbSuupTmCdkcx+wkR4DnPnhOsKfAUHv1NbuLIYxFMbNATLqqcA7TbMAzH/Oov18SMdpWvv9QewgmcYUUbDySp4/ISazRtUU/zmiQeDG7Cd5M5kd4GJfNNqzeSxrUNlEETxLIVrk0HP/JPCRZ+MdTYM4zztAxiyrnloqN7u/3EZ1cK2IxdJ0lg8YNE2RIWvxp3HYwBhBnrDNRtDhAS7b8BzLheS7/ii/t554TqFN5pNkMvqJJJZAGGKndn8raMTo2ytk1Cw7RYZMCNVfnoYBuOBNWdjrgz0G+whBCGTh318yPo4Nd7xBf+MwcPA6FwjQIaG7lDFII3wya8RvlSkD16dPAhYlUYQYnbjPhD4/mo3gjjqka499FJlvkkxWE/GmT8nUKtNa98xtx81RfVDuOTUn/GIdDn1+OASfq4P+qk9ClnNegUw2wFJk0bPzRIOAzHxWPZuVP01TbXjv0t79p6nn/ixNYyO1Eq5ivvh1wThExg1Yph3q4klEg0HN9Ga9Wz6bNvrOPasP7z+NNnWAn8CmYsa5Wgs0LL3Cxc5zEoFk2t3o7w85PimNeJGEZTpyzk7LGiu0WXf+cyaNkgX112ZpWQ/DvPoyG2+8pE1mctJY+2TEpNkCpaLROCHR1VUgeP/K0n8WF0lHDxbexTI2NfxDbnONyjXPc7WsWK9eP5kMmGXpj8yCNC7vpeSnySUHE21z5hLINzS8KeMdlMwodxuIXUsL0Do0GbKi12u1nn8fEMcju+wymaXx6CVFK/WKy5pEIBOfixfCM7Qp8qJVjf+lPvwYKkpmBsKBHRsyGjDGL0lmvqzhEFfm1l9fIINZcVk9wJww/oq24R8ZtSJd75k9BYSD0ekLZDrLPgm+eFkywnICnMlD9MfJfDwZ50fLj1xcyvI/wiFMv/Xl72dDmJUOC5xqIlyUn7MC5WjlzY3bl8ggXD9RE4p1kDUOp8q5c9m7FIzK4gmBMAqGhFHKEeEYwRnGrzpU4WBSKXuyNvkuNoJfjk7ngVzR7I8Hh2dOiy1nNjrrPmcA5FUuwtBLDOErFHySws9HdbfI40hXgsTlIokNN3TdgCkJJnGAgshXCItjSlESoB8TL2DWvxs4uM6xEdoHyUz0VUksI+MfJgPx+H018eL+XacbZTWJ8x7D9GHWK1hO66L/6M9HuDy46Lp26KBR6aJRU/+PPY7bVT6YjpIXCvNvAaKGO//W7HNK2k+ZeE6iFHfIPPUzOfjEw7VSUE1ROpJ6Sc7nTLhqa+YUyiPUaZCkRLtD5M7MfuOPuBIH1PzMbpJ2lzW6rR+wzWTZR4UZlvPY+81wnuhZ2RfGen0uJ/MkAliCTrziZSkCMiiAfFSw87EuItXCMZ+Wb/wykMG/PBhG12Z9nFRcXZif652r9u1ZfFt+cdX4rXR4sdAbjvYlUzoNYbJuXIckY4aHySDqVma+OimYTixrfSIspUSIwZcwnnRGTn9w7Sy01BY88aqxUi1ZPFD/4VZuu2lUjdIfSEaCGuHXltXYIWPWdkKsjIz9DBm50GrFVkDgM9ueFFqWKzCyQhpMApcFSSK0BE7xwA9wnAQ4sAIUJnEcJUnw7HrJ+4AgQby7olZ5S9UquwOG6kDm9Ol6YQ5NIQQTrK023ggqbTjk0gLDP8ikMXyQbGVbwGm5gILhHkIEXPoRpnkXfO6lfjRNNw7n4WznJQzItF+dqmLnT/b1cJsfs7/sGVCIir10lHTul1zs/o74MYZwpnf863cCtXf053sCA0F6UialcjPJS2mlnr6jZTQqq6XpkQUyBFqEyTJ20MjbSwLo6J1Ih6CJVSZgPiSTtKT2dvP4LAWwC0dGh/S3acsqdLgMxER05ef7NLLhRtlfZfU/O7OM3bLjbN0ZCe3O15RVVPdmsPF6tlTard4w2Qt65eJxemShQtTuqxz59idOhcFpd8E4WA4ZlXGZu8nFSnghRpQLQhABB4AhamNgHRDvT3U4j/g8hRYEIf6eSg/vbMWa3uJrsrc5jYBT/eW4dQDERpWaEPSCT1zlyqXdduCeIWOisUmsB0FCUMSJMUH1JGGRexbIMGRyFiRGEOngfNx6YtXZPC1+SgIG3/mb1Q3pJ2sybUf9NUDxBG0tP8uCxoHy7EGImt2DAI0w9rmBx2nx1p6U7wzHt91/Vlq2tfBapRstDQatS7vcLbW7Fff3afVWS8+vSn9PVMftXd8MWS8VZWtU6Pmdq7dyAclsagHe6KwO3oHGWztqaMFU7SPDW9Fv9IQIR2P384CMy6Tbrle743KSXv3NK4RuOq8PbvBskjYvG1Nd7VyW3MXtxAzKFmn8XXi/n1Un1QFvpnEldOaWOY7ebME1uYS/njQnGYstDwGa46nOsdWw4qx8Kdxy4+zzgF+lQMaozka2dRL9Ta4QpXO9ccPmk/srIFMsWbUSStv9k6jh1+y/o9LvdWt8M+C9NPbCk5Df2PO3kyn2NmTswn63kQHZaHJspou1+zsDp41Pn824kdLblHbvLsvzOPhnyaeaJPO7W7q6dy7L06La+U11b0wrdm1Jhqi3/Nyp2v1xGX1x4mCW/HH3Vi6K0NI1l+FkfyyQ3Ell82OHCIxT2GxaQgh/FPdiLWgmnPXblj6ZX9CwOUe9Jm5eW0noWFEvjOcT7jskbDqod0WTMbFG8cSdNfvC8YnbarlvLY/m+z4z3CH2ZJ5rOgimdTQZAJV7lmAmMqoTQRkViOhgeA2mYF0XOhM655zoHPJs+FS4oRDdwDpTwHpDIwZ3YWFA1srf8tYlsLYqofeeDgRiSUm1a2+KbpfLoRufqGwVN5aVjfVXZXOwcqSbMsibuSgC5/lMu/c0/0IYD9XS6L3F8CO6s3/L7paXN9fYsJtLppxIL7/Hx+hU1HLwzkKXxre0Fu3589Wmhj1domxnI8L+5deAo6+nuY9xZdq7fQnxsKF6/jsryMKdTulq6BG7oSKvd2ab3ZHfl8U1UbvpC7RRKtT53MnYZFU4hYZTtFHbY8i4X7NEc0CJyBzMmg/CWrukPh7a+ngMOF+UDQjB8kUH7EHMhyEro5CaIWKNkdxnxQuPfUrghNxmIbf+3lR+p3norGCUGJbjckJAPDISP4YOzZZgK62cR6ay2QdS6uBO5ebCd4EIzUkNitws0sNx414XrtAgp3ZxkQcRF1qmahBpwjmKUDHbPWvXsKxfuRrho9so898ugrTU1Y7phxB3MpzpnOHVLzlWU1CPgWWTvS8rpEHDb6f16cK5kxJHUctL2ERN2+rkSwNb7e682EhHj3O10Cl3v+kPo4pTRwqVZIBke1a5Ymnlc9ueVCpXqn85vFEnR6g7mTxKMo8ttDthRLaL2jnqRw5PIXjaPeumfDGzyogi3A/r3oxr3me3cn1i1waz0EbVrghOGv3yjPm4E7bPz3IyQuPRNLh/PHOcT37ZTb8YqaOPtXPn9WFFOJxngWa6FUwKuR9YOtNF/8WN2i+R+dI+u13oA4fVNAHuahI790UIJt2Ke9IQjRmvIef2jJ40auVZneJOp/3lDHKYTqPGeBxNW/cPQEZvpW6aGulYHxXOx0ekITjK1Gx7sw/oKTYmplz+f2/9VNCJZ917fF6xYkilJ02hF9TPsfpfoRr+rhbGnh+7iy+X7EYtNCt+q2Z+Lp8b0Jm5akX+LChdlQfGzA6r5sQ8VxqL//Y65+3XfzqC+DjbjPhV17Tshxmg4Briutzz7cXvX6MUrDNNfJdbPsIKnfgRT3wr8cPAD2p+zKxpH1l+wJNOCN8DkVix3DCILCtJrJD6iWUhMN+JBV8iy8J+CCdeJ0OCB+j3qVIU+cyHJ2oskr8gKMfG+yslSDF0pguhG0J6GR3L8IxDKm0QApGXDMB0ncBJCn/hmLFs8yqDOyC2M5iug3YQBs/QsW5ohgzuXu8M+JmBXBqnGRFNrndQXy5zDEL9u5aD0NIZaspmyWmFrQBsswy1arQ61JC2vvn1xcUcpNlQTfuuzrNd6oiyWvazPqfPf/aC6/cDPNLFoNEozZMgEgjXlZbc+VO54z95HfzHAGEdPZiVhwQ8rVG7krFN5TEw3udf/nSArxJRHDBGC1VZQLfThP6Q5cY/AzJ65WeG68/lz09P55bC/3M2mL4JcjGbG3Xqz6RQKnd+RCFM/ouKRaOXteuL04ZXsdtXASTwf1kmgPhiPkuHs6swcDGl5K86VTJorovkGoTckQ8h2V+ZioT2czYifuADH/jABz7wgQ984N+A/we8wrgaoL8Fp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110" y="5501687"/>
            <a:ext cx="1607157" cy="577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57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44408" cy="1156002"/>
          </a:xfrm>
        </p:spPr>
        <p:txBody>
          <a:bodyPr>
            <a:normAutofit fontScale="90000"/>
          </a:bodyPr>
          <a:lstStyle/>
          <a:p>
            <a:r>
              <a:rPr lang="es-EC" sz="3200" dirty="0" smtClean="0">
                <a:solidFill>
                  <a:srgbClr val="FFC000"/>
                </a:solidFill>
              </a:rPr>
              <a:t/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3200" dirty="0" smtClean="0">
                <a:solidFill>
                  <a:srgbClr val="FFC000"/>
                </a:solidFill>
              </a:rPr>
              <a:t>  </a:t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C" sz="3200" dirty="0" smtClean="0">
                <a:solidFill>
                  <a:srgbClr val="FF0000"/>
                </a:solidFill>
              </a:rPr>
              <a:t/>
            </a:r>
            <a:br>
              <a:rPr lang="es-EC" sz="3200" dirty="0" smtClean="0">
                <a:solidFill>
                  <a:srgbClr val="FF0000"/>
                </a:solidFill>
              </a:rPr>
            </a:br>
            <a:endParaRPr lang="es-EC" sz="3200" dirty="0">
              <a:solidFill>
                <a:srgbClr val="FF0000"/>
              </a:solidFill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2656"/>
            <a:ext cx="1080120" cy="792087"/>
          </a:xfrm>
          <a:prstGeom prst="rect">
            <a:avLst/>
          </a:prstGeom>
        </p:spPr>
      </p:pic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635991"/>
              </p:ext>
            </p:extLst>
          </p:nvPr>
        </p:nvGraphicFramePr>
        <p:xfrm>
          <a:off x="539552" y="238006"/>
          <a:ext cx="89535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Photo Editor Photo" r:id="rId4" imgW="1876190" imgH="2104762" progId="">
                  <p:embed/>
                </p:oleObj>
              </mc:Choice>
              <mc:Fallback>
                <p:oleObj name="Photo Editor Photo" r:id="rId4" imgW="1876190" imgH="2104762" progId="">
                  <p:embed/>
                  <p:pic>
                    <p:nvPicPr>
                      <p:cNvPr id="0" name="4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8006"/>
                        <a:ext cx="895350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utoShape 31" descr="data:image/png;base64,iVBORw0KGgoAAAANSUhEUgAAAMwAAABoCAMAAACKce84AAAA/FBMVEUAkJj///8AkZkAi5MAipIAiJEAg4wAho4AjpdQqbAAi5IAkJcAgIgAf4j8///l+flGsrfd9/fO7OyU1dcAlp3r+Pj0/PxZoadXuL0An6YupauRzM82l54AnKMAeoPR9PUApqwArLNsycy27e4AdH/B5udTv8Ps8/Os3+BQyc1htLiz292G09U6jZQom6K/7u8AbHek5uh3xchrx8srur5exstZsLeMwcVpnaKs2dpwzs9yvMHM5OaUvsGHr7Sa0dWxycvB1tlqkpnF+/uI3N5HkZinxciCtLiIz9LS5ORR0dRFhY204uR0qa/X+/yW4eMAVGCL8PEgy86qwsY8b8DoAAATZklEQVR4nO1bC3faSJaW6g2SkISELAkEErYwBgzhYXtsnGF62r1NsnS8s/v//8vekngb29jJpKfP8XcSjB4l1Vf31n1VoSgf+MAHPvCBD3zgA/sQ72nw5kZPn6J9V3O8Qd4XgSkzDIOuD/dwoIkiCGe6YTBG8Lpb+b2bA5E1FIoQm5t2idDsIXUAPIoS/OaxwWFhjX4RKQpR+tbDv/712Cq4VF7vF/aAxdZBX/ZLI/3CxSO0ebgohMuOCheuhiuuSN4qELzLxdgthORQP6PJ/z4M7IpXUs3Tx68taKEJQt/CiLXVNcZ1pPDAMfOjytDiQuFNdRdlg1bWB6U7hrQiGZ+uzwzo8rkteYAIkgfkD09Vb/nEU0uD+WihVnydFomyp1KYGwYXUWiNZgsbGpQGznwaCn68iJgDL7UzmC0DGYWGqnrlh94pPM2eMIW2THlN9r+S3dRmtAwvyps0rhjCuOnlbe5OTc/OhlITfChbWDx7SfHEVEtV2rdTeau88MsvtwEXaLcvCIEOUs4pRv2T0UC+07PTWSLlc9RckmQatJYBCeoO4AFXdcaNa2Blh0xB8sqlVVFNP78LEyCzuFw2URQ+gg5WOgbj3Li0LrJRRFRkgpvlg5qTKbLrVOmuZZjCww8ASYYCwyTst04zHaicXwSUYXTo7gNk6iSfzQLPgMu4riEEMgJ1S5HIJrIeSjI8n/KSTJvnhkEgatmge30DSQhmZE8V/EK1Hz21EZANGayw8AEPNzpqsRc6iBCts6i5KGW3nna0I2ZPRkZfCpyE0M9U5HOY3AKxKZdXEM/ILKdDJpli1nk4oj24zV91C+V/qXtemsem6o2yCysygqRt49ZbsRkesgMbfjA23NCm7XwOP15jqr2ibDmZvPuIdyry/fkVDqpV6m2TIRsybb4000IBC2IiujvGxPIqFl6oqpON54qMgqxBVe+VlmQel4O9RQkphG4ZbhAPQ347o2/2In1/lh0ic8Y4YzAf9QfQ0Hj5MOyCxg6FOEhmQZaPpQHMsjbZ02hxqy6QfgE9CHW0JgOP4nw4rfeWZO5YRoNvFEjgohuh7WchMHK81ch0rRGwl9lIMpWLDJFiwFhWotXIGOdgXPuHyXjDU8Awxgzkp16shlhk3BUSN9Qx43I0erLDGzKgyQ/Bp4elGRdyDETSTuiKjJuYdivadaoI1ZVm7g5GlL7EJjPNGcyCqKdAJlg9qg5kTp8ho2aqYibEsEAHJisymiZtKOLTkukaRIqg4YIM12om5RAk7G5oy+a2yxEi/YYakFV34qRjuU86iSi3BvKN3lx7iY0k4z0OAQ+BMNrbZDLJoMNk7JHEOBLMgvl5kc1kVL9znF5ROvyFmp7BgIKXVOWob0lG+kb0a5Jb6J5rMAMcKl5rDzgoeiDYATPpOnLmeIsif56NJGNTV0JBBsjfXM0ZgUC0j7nbeEJmWIdZJqcZDQfSLEl9QZ9s+SyYRxZEJLdpmi7g/W1wgTtkwFj8GuRxR2kYuBfQvk7pjhE4AMTxONOG9gtstvwMvMaXL11Zsyl0Zf6MNQMDkNtmIaQ1k7qkuJ8a0gFDywe15JUySElTZY+MZneKLdPL9EYO97d6P0RreWgaOkQJ4Xohs2ptRJ5js+NncB/6ea/Im5Eogp8xO/QZMrmfAZBmSZpzeMKSjBBapbQYZ2rogKnvrciIZQtcHFQNFvvOYjBIZ1JnH9LGMLcB8DxMISQUlOz7FCQM38zCimdt2g4ZhcyznlEYB1169lR7Rs3aoGacw3+FhkDBtEDlVmRoC4xJ5oeoBmJLI5yTkQEPNCEKv0uhy1RDQeDSoG1KEX3j2ZuEHsdWDLfFUbDfVaSwThavjQ7GQU/IUBc6Whnxep0lwMVbBhxPyQyiOADEAUzNkVSmlmLU/ycnU/+itjWcmWnW8VTbJ1iScYIMcSR4C8hKDSUQEHMctlpD9VeWuXwcD74O7Nn8zh5c0bqU47aA8nepasCPIYOYK8dpMBwOvIzL8vRT0+xlKA1CKlhV6rJ9OnRK0gDQpKJ+NpaD4AI/R0jJwDTKccNwfzBcdwdiFsYgvsUcE8pbFa+VLlOQQUvndNc0CKOVpSEKVQ6B9Ux7oG8asGhezhxUye7Ga3HysGE3VrEZTu0VzNOQI8z81M5DlIo9pHhmDtyVN+BNeHzIThrrJvaUITYyLWOt90hB+k25fFK78JH02nnsBg8076aj0XVxmw02skB1Jg5GnTj2LWubJ8WhX51Xq6MQ0bVJwS7cFa3yRmuDxAUvCZmDNaoC5uMwEsjyw7VpwpFltSLibjXpYzBHgwHZtrDCdZ2vg9bdwla3IYVpjrc7jpgMn1Tz+rDvxGQvJReYYjDVZCekBfXeHMO1NcT6DDTJn4W3HiiWDfdacGvPJgmiRBbSuupTmCdkcx+wkR4DnPnhOsKfAUHv1NbuLIYxFMbNATLqqcA7TbMAzH/Oov18SMdpWvv9QewgmcYUUbDySp4/ISazRtUU/zmiQeDG7Cd5M5kd4GJfNNqzeSxrUNlEETxLIVrk0HP/JPCRZ+MdTYM4zztAxiyrnloqN7u/3EZ1cK2IxdJ0lg8YNE2RIWvxp3HYwBhBnrDNRtDhAS7b8BzLheS7/ii/t554TqFN5pNkMvqJJJZAGGKndn8raMTo2ytk1Cw7RYZMCNVfnoYBuOBNWdjrgz0G+whBCGTh318yPo4Nd7xBf+MwcPA6FwjQIaG7lDFII3wya8RvlSkD16dPAhYlUYQYnbjPhD4/mo3gjjqka499FJlvkkxWE/GmT8nUKtNa98xtx81RfVDuOTUn/GIdDn1+OASfq4P+qk9ClnNegUw2wFJk0bPzRIOAzHxWPZuVP01TbXjv0t79p6nn/ixNYyO1Eq5ivvh1wThExg1Yph3q4klEg0HN9Ga9Wz6bNvrOPasP7z+NNnWAn8CmYsa5Wgs0LL3Cxc5zEoFk2t3o7w85PimNeJGEZTpyzk7LGiu0WXf+cyaNkgX112ZpWQ/DvPoyG2+8pE1mctJY+2TEpNkCpaLROCHR1VUgeP/K0n8WF0lHDxbexTI2NfxDbnONyjXPc7WsWK9eP5kMmGXpj8yCNC7vpeSnySUHE21z5hLINzS8KeMdlMwodxuIXUsL0Do0GbKi12u1nn8fEMcju+wymaXx6CVFK/WKy5pEIBOfixfCM7Qp8qJVjf+lPvwYKkpmBsKBHRsyGjDGL0lmvqzhEFfm1l9fIINZcVk9wJww/oq24R8ZtSJd75k9BYSD0ekLZDrLPgm+eFkywnICnMlD9MfJfDwZ50fLj1xcyvI/wiFMv/Xl72dDmJUOC5xqIlyUn7MC5WjlzY3bl8ggXD9RE4p1kDUOp8q5c9m7FIzK4gmBMAqGhFHKEeEYwRnGrzpU4WBSKXuyNvkuNoJfjk7ngVzR7I8Hh2dOiy1nNjrrPmcA5FUuwtBLDOErFHySws9HdbfI40hXgsTlIokNN3TdgCkJJnGAgshXCItjSlESoB8TL2DWvxs4uM6xEdoHyUz0VUksI+MfJgPx+H018eL+XacbZTWJ8x7D9GHWK1hO66L/6M9HuDy46Lp26KBR6aJRU/+PPY7bVT6YjpIXCvNvAaKGO//W7HNK2k+ZeE6iFHfIPPUzOfjEw7VSUE1ROpJ6Sc7nTLhqa+YUyiPUaZCkRLtD5M7MfuOPuBIH1PzMbpJ2lzW6rR+wzWTZR4UZlvPY+81wnuhZ2RfGen0uJ/MkAliCTrziZSkCMiiAfFSw87EuItXCMZ+Wb/wykMG/PBhG12Z9nFRcXZif652r9u1ZfFt+cdX4rXR4sdAbjvYlUzoNYbJuXIckY4aHySDqVma+OimYTixrfSIspUSIwZcwnnRGTn9w7Sy01BY88aqxUi1ZPFD/4VZuu2lUjdIfSEaCGuHXltXYIWPWdkKsjIz9DBm50GrFVkDgM9ueFFqWKzCyQhpMApcFSSK0BE7xwA9wnAQ4sAIUJnEcJUnw7HrJ+4AgQby7olZ5S9UquwOG6kDm9Ol6YQ5NIQQTrK023ggqbTjk0gLDP8ikMXyQbGVbwGm5gILhHkIEXPoRpnkXfO6lfjRNNw7n4WznJQzItF+dqmLnT/b1cJsfs7/sGVCIir10lHTul1zs/o74MYZwpnf863cCtXf053sCA0F6UialcjPJS2mlnr6jZTQqq6XpkQUyBFqEyTJ20MjbSwLo6J1Ih6CJVSZgPiSTtKT2dvP4LAWwC0dGh/S3acsqdLgMxER05ef7NLLhRtlfZfU/O7OM3bLjbN0ZCe3O15RVVPdmsPF6tlTard4w2Qt65eJxemShQtTuqxz59idOhcFpd8E4WA4ZlXGZu8nFSnghRpQLQhABB4AhamNgHRDvT3U4j/g8hRYEIf6eSg/vbMWa3uJrsrc5jYBT/eW4dQDERpWaEPSCT1zlyqXdduCeIWOisUmsB0FCUMSJMUH1JGGRexbIMGRyFiRGEOngfNx6YtXZPC1+SgIG3/mb1Q3pJ2sybUf9NUDxBG0tP8uCxoHy7EGImt2DAI0w9rmBx2nx1p6U7wzHt91/Vlq2tfBapRstDQatS7vcLbW7Fff3afVWS8+vSn9PVMftXd8MWS8VZWtU6Pmdq7dyAclsagHe6KwO3oHGWztqaMFU7SPDW9Fv9IQIR2P384CMy6Tbrle743KSXv3NK4RuOq8PbvBskjYvG1Nd7VyW3MXtxAzKFmn8XXi/n1Un1QFvpnEldOaWOY7ebME1uYS/njQnGYstDwGa46nOsdWw4qx8Kdxy4+zzgF+lQMaozka2dRL9Ta4QpXO9ccPmk/srIFMsWbUSStv9k6jh1+y/o9LvdWt8M+C9NPbCk5Df2PO3kyn2NmTswn63kQHZaHJspou1+zsDp41Pn824kdLblHbvLsvzOPhnyaeaJPO7W7q6dy7L06La+U11b0wrdm1Jhqi3/Nyp2v1xGX1x4mCW/HH3Vi6K0NI1l+FkfyyQ3Ell82OHCIxT2GxaQgh/FPdiLWgmnPXblj6ZX9CwOUe9Jm5eW0noWFEvjOcT7jskbDqod0WTMbFG8cSdNfvC8YnbarlvLY/m+z4z3CH2ZJ5rOgimdTQZAJV7lmAmMqoTQRkViOhgeA2mYF0XOhM655zoHPJs+FS4oRDdwDpTwHpDIwZ3YWFA1srf8tYlsLYqofeeDgRiSUm1a2+KbpfLoRufqGwVN5aVjfVXZXOwcqSbMsibuSgC5/lMu/c0/0IYD9XS6L3F8CO6s3/L7paXN9fYsJtLppxIL7/Hx+hU1HLwzkKXxre0Fu3589Wmhj1domxnI8L+5deAo6+nuY9xZdq7fQnxsKF6/jsryMKdTulq6BG7oSKvd2ab3ZHfl8U1UbvpC7RRKtT53MnYZFU4hYZTtFHbY8i4X7NEc0CJyBzMmg/CWrukPh7a+ngMOF+UDQjB8kUH7EHMhyEro5CaIWKNkdxnxQuPfUrghNxmIbf+3lR+p3norGCUGJbjckJAPDISP4YOzZZgK62cR6ay2QdS6uBO5ebCd4EIzUkNitws0sNx414XrtAgp3ZxkQcRF1qmahBpwjmKUDHbPWvXsKxfuRrho9so898ugrTU1Y7phxB3MpzpnOHVLzlWU1CPgWWTvS8rpEHDb6f16cK5kxJHUctL2ERN2+rkSwNb7e682EhHj3O10Cl3v+kPo4pTRwqVZIBke1a5Ymnlc9ueVCpXqn85vFEnR6g7mTxKMo8ttDthRLaL2jnqRw5PIXjaPeumfDGzyogi3A/r3oxr3me3cn1i1waz0EbVrghOGv3yjPm4E7bPz3IyQuPRNLh/PHOcT37ZTb8YqaOPtXPn9WFFOJxngWa6FUwKuR9YOtNF/8WN2i+R+dI+u13oA4fVNAHuahI790UIJt2Ke9IQjRmvIef2jJ40auVZneJOp/3lDHKYTqPGeBxNW/cPQEZvpW6aGulYHxXOx0ekITjK1Gx7sw/oKTYmplz+f2/9VNCJZ917fF6xYkilJ02hF9TPsfpfoRr+rhbGnh+7iy+X7EYtNCt+q2Z+Lp8b0Jm5akX+LChdlQfGzA6r5sQ8VxqL//Y65+3XfzqC+DjbjPhV17Tshxmg4Briutzz7cXvX6MUrDNNfJdbPsIKnfgRT3wr8cPAD2p+zKxpH1l+wJNOCN8DkVix3DCILCtJrJD6iWUhMN+JBV8iy8J+CCdeJ0OCB+j3qVIU+cyHJ2oskr8gKMfG+yslSDF0pguhG0J6GR3L8IxDKm0QApGXDMB0ncBJCn/hmLFs8yqDOyC2M5iug3YQBs/QsW5ohgzuXu8M+JmBXBqnGRFNrndQXy5zDEL9u5aD0NIZaspmyWmFrQBsswy1arQ61JC2vvn1xcUcpNlQTfuuzrNd6oiyWvazPqfPf/aC6/cDPNLFoNEozZMgEgjXlZbc+VO54z95HfzHAGEdPZiVhwQ8rVG7krFN5TEw3udf/nSArxJRHDBGC1VZQLfThP6Q5cY/AzJ65WeG68/lz09P55bC/3M2mL4JcjGbG3Xqz6RQKnd+RCFM/ouKRaOXteuL04ZXsdtXASTwf1kmgPhiPkuHs6swcDGl5K86VTJorovkGoTckQ8h2V+ZioT2czYifuADH/jABz7wgQ984N+A/we8wrgaoL8Fp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32" name="Picture 3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47943" y="1628800"/>
            <a:ext cx="10619252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2195736" y="548680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>
                <a:solidFill>
                  <a:schemeClr val="tx2"/>
                </a:solidFill>
              </a:rPr>
              <a:t>DEUDA EXIGIBLE AÑO 2015</a:t>
            </a:r>
            <a:endParaRPr lang="es-EC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44408" cy="1156002"/>
          </a:xfrm>
        </p:spPr>
        <p:txBody>
          <a:bodyPr>
            <a:normAutofit fontScale="90000"/>
          </a:bodyPr>
          <a:lstStyle/>
          <a:p>
            <a:r>
              <a:rPr lang="es-EC" sz="3200" dirty="0" smtClean="0">
                <a:solidFill>
                  <a:srgbClr val="FFC000"/>
                </a:solidFill>
              </a:rPr>
              <a:t/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3200" dirty="0" smtClean="0">
                <a:solidFill>
                  <a:srgbClr val="FFC000"/>
                </a:solidFill>
              </a:rPr>
              <a:t>  </a:t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C" sz="3200" dirty="0" smtClean="0">
                <a:solidFill>
                  <a:srgbClr val="FF0000"/>
                </a:solidFill>
              </a:rPr>
              <a:t/>
            </a:r>
            <a:br>
              <a:rPr lang="es-EC" sz="3200" dirty="0" smtClean="0">
                <a:solidFill>
                  <a:srgbClr val="FF0000"/>
                </a:solidFill>
              </a:rPr>
            </a:br>
            <a:endParaRPr lang="es-EC" sz="32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280920" cy="4968552"/>
          </a:xfrm>
        </p:spPr>
        <p:txBody>
          <a:bodyPr>
            <a:normAutofit lnSpcReduction="10000"/>
          </a:bodyPr>
          <a:lstStyle/>
          <a:p>
            <a:pPr algn="l"/>
            <a:r>
              <a:rPr lang="es-EC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CAUSAS DE LA DEUDA EXIGIBLE O NO PLANEADA (1)</a:t>
            </a:r>
          </a:p>
          <a:p>
            <a:pPr algn="l"/>
            <a:endParaRPr lang="es-EC" sz="2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Una de las principales causas para tener una </a:t>
            </a:r>
            <a:r>
              <a:rPr lang="es-EC" sz="2400" dirty="0">
                <a:solidFill>
                  <a:schemeClr val="tx1"/>
                </a:solidFill>
              </a:rPr>
              <a:t>deuda exigible o no planeada </a:t>
            </a:r>
            <a:r>
              <a:rPr lang="es-EC" sz="2400" dirty="0" smtClean="0">
                <a:solidFill>
                  <a:schemeClr val="tx1"/>
                </a:solidFill>
              </a:rPr>
              <a:t>es la </a:t>
            </a:r>
            <a:r>
              <a:rPr lang="es-EC" sz="2400" dirty="0">
                <a:solidFill>
                  <a:schemeClr val="tx1"/>
                </a:solidFill>
              </a:rPr>
              <a:t>falta de control </a:t>
            </a:r>
            <a:r>
              <a:rPr lang="es-EC" sz="2400" dirty="0" smtClean="0">
                <a:solidFill>
                  <a:schemeClr val="tx1"/>
                </a:solidFill>
              </a:rPr>
              <a:t>financiero. Las </a:t>
            </a:r>
            <a:r>
              <a:rPr lang="es-EC" sz="2400" dirty="0">
                <a:solidFill>
                  <a:schemeClr val="tx1"/>
                </a:solidFill>
              </a:rPr>
              <a:t>Entidades del Presupuesto General del Estado ejecutan sus presupuestos sobre la base del devengado y no sobre la base de caja</a:t>
            </a:r>
            <a:r>
              <a:rPr lang="es-EC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C" sz="2400" dirty="0">
                <a:solidFill>
                  <a:schemeClr val="tx1"/>
                </a:solidFill>
              </a:rPr>
              <a:t>Factores externos: como la caída del precio del petróleo, apreciación del Dólar americano y la depreciación de las monedas de países vecinos (peso colombiano y sol peruano)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C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Débil </a:t>
            </a:r>
            <a:r>
              <a:rPr lang="es-EC" sz="2400" dirty="0">
                <a:solidFill>
                  <a:schemeClr val="tx1"/>
                </a:solidFill>
              </a:rPr>
              <a:t>integración entre la programación presupuestaria y de caja</a:t>
            </a:r>
            <a:r>
              <a:rPr lang="es-EC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C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C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EC" sz="2400" dirty="0" smtClean="0">
              <a:solidFill>
                <a:schemeClr val="tx1"/>
              </a:solidFill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2656"/>
            <a:ext cx="1080120" cy="792087"/>
          </a:xfrm>
          <a:prstGeom prst="rect">
            <a:avLst/>
          </a:prstGeom>
        </p:spPr>
      </p:pic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190850"/>
              </p:ext>
            </p:extLst>
          </p:nvPr>
        </p:nvGraphicFramePr>
        <p:xfrm>
          <a:off x="539552" y="238006"/>
          <a:ext cx="89535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Photo Editor Photo" r:id="rId4" imgW="1876190" imgH="2104762" progId="">
                  <p:embed/>
                </p:oleObj>
              </mc:Choice>
              <mc:Fallback>
                <p:oleObj name="Photo Editor Photo" r:id="rId4" imgW="1876190" imgH="210476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8006"/>
                        <a:ext cx="895350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AutoShape 31" descr="data:image/png;base64,iVBORw0KGgoAAAANSUhEUgAAAMwAAABoCAMAAACKce84AAAA/FBMVEUAkJj///8AkZkAi5MAipIAiJEAg4wAho4AjpdQqbAAi5IAkJcAgIgAf4j8///l+flGsrfd9/fO7OyU1dcAlp3r+Pj0/PxZoadXuL0An6YupauRzM82l54AnKMAeoPR9PUApqwArLNsycy27e4AdH/B5udTv8Ps8/Os3+BQyc1htLiz292G09U6jZQom6K/7u8AbHek5uh3xchrx8srur5exstZsLeMwcVpnaKs2dpwzs9yvMHM5OaUvsGHr7Sa0dWxycvB1tlqkpnF+/uI3N5HkZinxciCtLiIz9LS5ORR0dRFhY204uR0qa/X+/yW4eMAVGCL8PEgy86qwsY8b8DoAAATZklEQVR4nO1bC3faSJaW6g2SkISELAkEErYwBgzhYXtsnGF62r1NsnS8s/v//8vekngb29jJpKfP8XcSjB4l1Vf31n1VoSgf+MAHPvCBD3zgA/sQ72nw5kZPn6J9V3O8Qd4XgSkzDIOuD/dwoIkiCGe6YTBG8Lpb+b2bA5E1FIoQm5t2idDsIXUAPIoS/OaxwWFhjX4RKQpR+tbDv/712Cq4VF7vF/aAxdZBX/ZLI/3CxSO0ebgohMuOCheuhiuuSN4qELzLxdgthORQP6PJ/z4M7IpXUs3Tx68taKEJQt/CiLXVNcZ1pPDAMfOjytDiQuFNdRdlg1bWB6U7hrQiGZ+uzwzo8rkteYAIkgfkD09Vb/nEU0uD+WihVnydFomyp1KYGwYXUWiNZgsbGpQGznwaCn68iJgDL7UzmC0DGYWGqnrlh94pPM2eMIW2THlN9r+S3dRmtAwvyps0rhjCuOnlbe5OTc/OhlITfChbWDx7SfHEVEtV2rdTeau88MsvtwEXaLcvCIEOUs4pRv2T0UC+07PTWSLlc9RckmQatJYBCeoO4AFXdcaNa2Blh0xB8sqlVVFNP78LEyCzuFw2URQ+gg5WOgbj3Li0LrJRRFRkgpvlg5qTKbLrVOmuZZjCww8ASYYCwyTst04zHaicXwSUYXTo7gNk6iSfzQLPgMu4riEEMgJ1S5HIJrIeSjI8n/KSTJvnhkEgatmge30DSQhmZE8V/EK1Hz21EZANGayw8AEPNzpqsRc6iBCts6i5KGW3nna0I2ZPRkZfCpyE0M9U5HOY3AKxKZdXEM/ILKdDJpli1nk4oj24zV91C+V/qXtemsem6o2yCysygqRt49ZbsRkesgMbfjA23NCm7XwOP15jqr2ibDmZvPuIdyry/fkVDqpV6m2TIRsybb4000IBC2IiujvGxPIqFl6oqpON54qMgqxBVe+VlmQel4O9RQkphG4ZbhAPQ347o2/2In1/lh0ic8Y4YzAf9QfQ0Hj5MOyCxg6FOEhmQZaPpQHMsjbZ02hxqy6QfgE9CHW0JgOP4nw4rfeWZO5YRoNvFEjgohuh7WchMHK81ch0rRGwl9lIMpWLDJFiwFhWotXIGOdgXPuHyXjDU8Awxgzkp16shlhk3BUSN9Qx43I0erLDGzKgyQ/Bp4elGRdyDETSTuiKjJuYdivadaoI1ZVm7g5GlL7EJjPNGcyCqKdAJlg9qg5kTp8ho2aqYibEsEAHJisymiZtKOLTkukaRIqg4YIM12om5RAk7G5oy+a2yxEi/YYakFV34qRjuU86iSi3BvKN3lx7iY0k4z0OAQ+BMNrbZDLJoMNk7JHEOBLMgvl5kc1kVL9znF5ROvyFmp7BgIKXVOWob0lG+kb0a5Jb6J5rMAMcKl5rDzgoeiDYATPpOnLmeIsif56NJGNTV0JBBsjfXM0ZgUC0j7nbeEJmWIdZJqcZDQfSLEl9QZ9s+SyYRxZEJLdpmi7g/W1wgTtkwFj8GuRxR2kYuBfQvk7pjhE4AMTxONOG9gtstvwMvMaXL11Zsyl0Zf6MNQMDkNtmIaQ1k7qkuJ8a0gFDywe15JUySElTZY+MZneKLdPL9EYO97d6P0RreWgaOkQJ4Xohs2ptRJ5js+NncB/6ea/Im5Eogp8xO/QZMrmfAZBmSZpzeMKSjBBapbQYZ2rogKnvrciIZQtcHFQNFvvOYjBIZ1JnH9LGMLcB8DxMISQUlOz7FCQM38zCimdt2g4ZhcyznlEYB1169lR7Rs3aoGacw3+FhkDBtEDlVmRoC4xJ5oeoBmJLI5yTkQEPNCEKv0uhy1RDQeDSoG1KEX3j2ZuEHsdWDLfFUbDfVaSwThavjQ7GQU/IUBc6Whnxep0lwMVbBhxPyQyiOADEAUzNkVSmlmLU/ycnU/+itjWcmWnW8VTbJ1iScYIMcSR4C8hKDSUQEHMctlpD9VeWuXwcD74O7Nn8zh5c0bqU47aA8nepasCPIYOYK8dpMBwOvIzL8vRT0+xlKA1CKlhV6rJ9OnRK0gDQpKJ+NpaD4AI/R0jJwDTKccNwfzBcdwdiFsYgvsUcE8pbFa+VLlOQQUvndNc0CKOVpSEKVQ6B9Ux7oG8asGhezhxUye7Ga3HysGE3VrEZTu0VzNOQI8z81M5DlIo9pHhmDtyVN+BNeHzIThrrJvaUITYyLWOt90hB+k25fFK78JH02nnsBg8076aj0XVxmw02skB1Jg5GnTj2LWubJ8WhX51Xq6MQ0bVJwS7cFa3yRmuDxAUvCZmDNaoC5uMwEsjyw7VpwpFltSLibjXpYzBHgwHZtrDCdZ2vg9bdwla3IYVpjrc7jpgMn1Tz+rDvxGQvJReYYjDVZCekBfXeHMO1NcT6DDTJn4W3HiiWDfdacGvPJgmiRBbSuupTmCdkcx+wkR4DnPnhOsKfAUHv1NbuLIYxFMbNATLqqcA7TbMAzH/Oov18SMdpWvv9QewgmcYUUbDySp4/ISazRtUU/zmiQeDG7Cd5M5kd4GJfNNqzeSxrUNlEETxLIVrk0HP/JPCRZ+MdTYM4zztAxiyrnloqN7u/3EZ1cK2IxdJ0lg8YNE2RIWvxp3HYwBhBnrDNRtDhAS7b8BzLheS7/ii/t554TqFN5pNkMvqJJJZAGGKndn8raMTo2ytk1Cw7RYZMCNVfnoYBuOBNWdjrgz0G+whBCGTh318yPo4Nd7xBf+MwcPA6FwjQIaG7lDFII3wya8RvlSkD16dPAhYlUYQYnbjPhD4/mo3gjjqka499FJlvkkxWE/GmT8nUKtNa98xtx81RfVDuOTUn/GIdDn1+OASfq4P+qk9ClnNegUw2wFJk0bPzRIOAzHxWPZuVP01TbXjv0t79p6nn/ixNYyO1Eq5ivvh1wThExg1Yph3q4klEg0HN9Ga9Wz6bNvrOPasP7z+NNnWAn8CmYsa5Wgs0LL3Cxc5zEoFk2t3o7w85PimNeJGEZTpyzk7LGiu0WXf+cyaNkgX112ZpWQ/DvPoyG2+8pE1mctJY+2TEpNkCpaLROCHR1VUgeP/K0n8WF0lHDxbexTI2NfxDbnONyjXPc7WsWK9eP5kMmGXpj8yCNC7vpeSnySUHE21z5hLINzS8KeMdlMwodxuIXUsL0Do0GbKi12u1nn8fEMcju+wymaXx6CVFK/WKy5pEIBOfixfCM7Qp8qJVjf+lPvwYKkpmBsKBHRsyGjDGL0lmvqzhEFfm1l9fIINZcVk9wJww/oq24R8ZtSJd75k9BYSD0ekLZDrLPgm+eFkywnICnMlD9MfJfDwZ50fLj1xcyvI/wiFMv/Xl72dDmJUOC5xqIlyUn7MC5WjlzY3bl8ggXD9RE4p1kDUOp8q5c9m7FIzK4gmBMAqGhFHKEeEYwRnGrzpU4WBSKXuyNvkuNoJfjk7ngVzR7I8Hh2dOiy1nNjrrPmcA5FUuwtBLDOErFHySws9HdbfI40hXgsTlIokNN3TdgCkJJnGAgshXCItjSlESoB8TL2DWvxs4uM6xEdoHyUz0VUksI+MfJgPx+H018eL+XacbZTWJ8x7D9GHWK1hO66L/6M9HuDy46Lp26KBR6aJRU/+PPY7bVT6YjpIXCvNvAaKGO//W7HNK2k+ZeE6iFHfIPPUzOfjEw7VSUE1ROpJ6Sc7nTLhqa+YUyiPUaZCkRLtD5M7MfuOPuBIH1PzMbpJ2lzW6rR+wzWTZR4UZlvPY+81wnuhZ2RfGen0uJ/MkAliCTrziZSkCMiiAfFSw87EuItXCMZ+Wb/wykMG/PBhG12Z9nFRcXZif652r9u1ZfFt+cdX4rXR4sdAbjvYlUzoNYbJuXIckY4aHySDqVma+OimYTixrfSIspUSIwZcwnnRGTn9w7Sy01BY88aqxUi1ZPFD/4VZuu2lUjdIfSEaCGuHXltXYIWPWdkKsjIz9DBm50GrFVkDgM9ueFFqWKzCyQhpMApcFSSK0BE7xwA9wnAQ4sAIUJnEcJUnw7HrJ+4AgQby7olZ5S9UquwOG6kDm9Ol6YQ5NIQQTrK023ggqbTjk0gLDP8ikMXyQbGVbwGm5gILhHkIEXPoRpnkXfO6lfjRNNw7n4WznJQzItF+dqmLnT/b1cJsfs7/sGVCIir10lHTul1zs/o74MYZwpnf863cCtXf053sCA0F6UialcjPJS2mlnr6jZTQqq6XpkQUyBFqEyTJ20MjbSwLo6J1Ih6CJVSZgPiSTtKT2dvP4LAWwC0dGh/S3acsqdLgMxER05ef7NLLhRtlfZfU/O7OM3bLjbN0ZCe3O15RVVPdmsPF6tlTard4w2Qt65eJxemShQtTuqxz59idOhcFpd8E4WA4ZlXGZu8nFSnghRpQLQhABB4AhamNgHRDvT3U4j/g8hRYEIf6eSg/vbMWa3uJrsrc5jYBT/eW4dQDERpWaEPSCT1zlyqXdduCeIWOisUmsB0FCUMSJMUH1JGGRexbIMGRyFiRGEOngfNx6YtXZPC1+SgIG3/mb1Q3pJ2sybUf9NUDxBG0tP8uCxoHy7EGImt2DAI0w9rmBx2nx1p6U7wzHt91/Vlq2tfBapRstDQatS7vcLbW7Fff3afVWS8+vSn9PVMftXd8MWS8VZWtU6Pmdq7dyAclsagHe6KwO3oHGWztqaMFU7SPDW9Fv9IQIR2P384CMy6Tbrle743KSXv3NK4RuOq8PbvBskjYvG1Nd7VyW3MXtxAzKFmn8XXi/n1Un1QFvpnEldOaWOY7ebME1uYS/njQnGYstDwGa46nOsdWw4qx8Kdxy4+zzgF+lQMaozka2dRL9Ta4QpXO9ccPmk/srIFMsWbUSStv9k6jh1+y/o9LvdWt8M+C9NPbCk5Df2PO3kyn2NmTswn63kQHZaHJspou1+zsDp41Pn824kdLblHbvLsvzOPhnyaeaJPO7W7q6dy7L06La+U11b0wrdm1Jhqi3/Nyp2v1xGX1x4mCW/HH3Vi6K0NI1l+FkfyyQ3Ell82OHCIxT2GxaQgh/FPdiLWgmnPXblj6ZX9CwOUe9Jm5eW0noWFEvjOcT7jskbDqod0WTMbFG8cSdNfvC8YnbarlvLY/m+z4z3CH2ZJ5rOgimdTQZAJV7lmAmMqoTQRkViOhgeA2mYF0XOhM655zoHPJs+FS4oRDdwDpTwHpDIwZ3YWFA1srf8tYlsLYqofeeDgRiSUm1a2+KbpfLoRufqGwVN5aVjfVXZXOwcqSbMsibuSgC5/lMu/c0/0IYD9XS6L3F8CO6s3/L7paXN9fYsJtLppxIL7/Hx+hU1HLwzkKXxre0Fu3589Wmhj1domxnI8L+5deAo6+nuY9xZdq7fQnxsKF6/jsryMKdTulq6BG7oSKvd2ab3ZHfl8U1UbvpC7RRKtT53MnYZFU4hYZTtFHbY8i4X7NEc0CJyBzMmg/CWrukPh7a+ngMOF+UDQjB8kUH7EHMhyEro5CaIWKNkdxnxQuPfUrghNxmIbf+3lR+p3norGCUGJbjckJAPDISP4YOzZZgK62cR6ay2QdS6uBO5ebCd4EIzUkNitws0sNx414XrtAgp3ZxkQcRF1qmahBpwjmKUDHbPWvXsKxfuRrho9so898ugrTU1Y7phxB3MpzpnOHVLzlWU1CPgWWTvS8rpEHDb6f16cK5kxJHUctL2ERN2+rkSwNb7e682EhHj3O10Cl3v+kPo4pTRwqVZIBke1a5Ymnlc9ueVCpXqn85vFEnR6g7mTxKMo8ttDthRLaL2jnqRw5PIXjaPeumfDGzyogi3A/r3oxr3me3cn1i1waz0EbVrghOGv3yjPm4E7bPz3IyQuPRNLh/PHOcT37ZTb8YqaOPtXPn9WFFOJxngWa6FUwKuR9YOtNF/8WN2i+R+dI+u13oA4fVNAHuahI790UIJt2Ke9IQjRmvIef2jJ40auVZneJOp/3lDHKYTqPGeBxNW/cPQEZvpW6aGulYHxXOx0ekITjK1Gx7sw/oKTYmplz+f2/9VNCJZ917fF6xYkilJ02hF9TPsfpfoRr+rhbGnh+7iy+X7EYtNCt+q2Z+Lp8b0Jm5akX+LChdlQfGzA6r5sQ8VxqL//Y65+3XfzqC+DjbjPhV17Tshxmg4Briutzz7cXvX6MUrDNNfJdbPsIKnfgRT3wr8cPAD2p+zKxpH1l+wJNOCN8DkVix3DCILCtJrJD6iWUhMN+JBV8iy8J+CCdeJ0OCB+j3qVIU+cyHJ2oskr8gKMfG+yslSDF0pguhG0J6GR3L8IxDKm0QApGXDMB0ncBJCn/hmLFs8yqDOyC2M5iug3YQBs/QsW5ohgzuXu8M+JmBXBqnGRFNrndQXy5zDEL9u5aD0NIZaspmyWmFrQBsswy1arQ61JC2vvn1xcUcpNlQTfuuzrNd6oiyWvazPqfPf/aC6/cDPNLFoNEozZMgEgjXlZbc+VO54z95HfzHAGEdPZiVhwQ8rVG7krFN5TEw3udf/nSArxJRHDBGC1VZQLfThP6Q5cY/AzJ65WeG68/lz09P55bC/3M2mL4JcjGbG3Xqz6RQKnd+RCFM/ouKRaOXteuL04ZXsdtXASTwf1kmgPhiPkuHs6swcDGl5K86VTJorovkGoTckQ8h2V+ZioT2czYifuADH/jABz7wgQ984N+A/we8wrgaoL8Fp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39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44408" cy="1156002"/>
          </a:xfrm>
        </p:spPr>
        <p:txBody>
          <a:bodyPr>
            <a:normAutofit fontScale="90000"/>
          </a:bodyPr>
          <a:lstStyle/>
          <a:p>
            <a:r>
              <a:rPr lang="es-EC" sz="3200" dirty="0" smtClean="0">
                <a:solidFill>
                  <a:srgbClr val="FFC000"/>
                </a:solidFill>
              </a:rPr>
              <a:t/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3200" dirty="0" smtClean="0">
                <a:solidFill>
                  <a:srgbClr val="FFC000"/>
                </a:solidFill>
              </a:rPr>
              <a:t>  </a:t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C" sz="3200" dirty="0" smtClean="0">
                <a:solidFill>
                  <a:srgbClr val="FF0000"/>
                </a:solidFill>
              </a:rPr>
              <a:t/>
            </a:r>
            <a:br>
              <a:rPr lang="es-EC" sz="3200" dirty="0" smtClean="0">
                <a:solidFill>
                  <a:srgbClr val="FF0000"/>
                </a:solidFill>
              </a:rPr>
            </a:br>
            <a:endParaRPr lang="es-EC" sz="32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280920" cy="5184576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C" sz="24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CAUSAS DE LA DEUDA EXIGIBLE O NO PLANEADA </a:t>
            </a:r>
            <a:r>
              <a:rPr lang="es-EC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</a:t>
            </a:r>
            <a:endParaRPr lang="es-EC" sz="2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C" sz="2400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Pago </a:t>
            </a:r>
            <a:r>
              <a:rPr lang="es-EC" sz="2400" dirty="0">
                <a:solidFill>
                  <a:schemeClr val="tx1"/>
                </a:solidFill>
              </a:rPr>
              <a:t>de sentencias judiciales en contra del </a:t>
            </a:r>
            <a:r>
              <a:rPr lang="es-EC" sz="2400" dirty="0" smtClean="0">
                <a:solidFill>
                  <a:schemeClr val="tx1"/>
                </a:solidFill>
              </a:rPr>
              <a:t>Estado (OXY, </a:t>
            </a:r>
            <a:r>
              <a:rPr lang="es-EC" sz="2400" dirty="0" err="1" smtClean="0">
                <a:solidFill>
                  <a:schemeClr val="tx1"/>
                </a:solidFill>
              </a:rPr>
              <a:t>Chevron</a:t>
            </a:r>
            <a:r>
              <a:rPr lang="es-EC" sz="2400" dirty="0" smtClean="0">
                <a:solidFill>
                  <a:schemeClr val="tx1"/>
                </a:solidFill>
              </a:rPr>
              <a:t>).</a:t>
            </a:r>
          </a:p>
          <a:p>
            <a:pPr algn="l">
              <a:spcBef>
                <a:spcPts val="0"/>
              </a:spcBef>
            </a:pPr>
            <a:endParaRPr lang="es-EC" sz="2400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Factores </a:t>
            </a:r>
            <a:r>
              <a:rPr lang="es-EC" sz="2400" dirty="0">
                <a:solidFill>
                  <a:schemeClr val="tx1"/>
                </a:solidFill>
              </a:rPr>
              <a:t>internos como la reducción del crecimiento del PIB y la caída en las recaudaciones de impuestos ocasiona que la Cuenta Corriente Única del Tesoro deje de recibir recursos.</a:t>
            </a:r>
            <a:endParaRPr lang="es-EC" sz="2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C" sz="2400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s-EC" sz="2400" dirty="0" smtClean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La presión financiera de deuda exigible recae </a:t>
            </a:r>
            <a:r>
              <a:rPr lang="es-EC" sz="2400" dirty="0">
                <a:solidFill>
                  <a:schemeClr val="tx1"/>
                </a:solidFill>
              </a:rPr>
              <a:t>en la Tesorería de la </a:t>
            </a:r>
            <a:r>
              <a:rPr lang="es-EC" sz="2400" dirty="0" smtClean="0">
                <a:solidFill>
                  <a:schemeClr val="tx1"/>
                </a:solidFill>
              </a:rPr>
              <a:t>Nación</a:t>
            </a:r>
            <a:r>
              <a:rPr lang="es-EC" sz="2400" dirty="0">
                <a:solidFill>
                  <a:schemeClr val="tx1"/>
                </a:solidFill>
              </a:rPr>
              <a:t> </a:t>
            </a:r>
            <a:r>
              <a:rPr lang="es-EC" sz="2400" dirty="0" smtClean="0">
                <a:solidFill>
                  <a:schemeClr val="tx1"/>
                </a:solidFill>
              </a:rPr>
              <a:t>(reclasificaciones)</a:t>
            </a:r>
          </a:p>
          <a:p>
            <a:pPr algn="just">
              <a:spcBef>
                <a:spcPts val="0"/>
              </a:spcBef>
            </a:pPr>
            <a:endParaRPr lang="es-EC" sz="2400" dirty="0" smtClean="0">
              <a:solidFill>
                <a:schemeClr val="tx1"/>
              </a:solidFill>
            </a:endParaRP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C" sz="2400" dirty="0" smtClean="0">
                <a:solidFill>
                  <a:schemeClr val="tx1"/>
                </a:solidFill>
              </a:rPr>
              <a:t>El problema de Tesorería en </a:t>
            </a:r>
            <a:r>
              <a:rPr lang="es-EC" sz="2400" dirty="0">
                <a:solidFill>
                  <a:schemeClr val="tx1"/>
                </a:solidFill>
              </a:rPr>
              <a:t>la acumulación de deuda exigible de un período a otro, es </a:t>
            </a:r>
            <a:r>
              <a:rPr lang="es-EC" sz="2400" dirty="0" smtClean="0">
                <a:solidFill>
                  <a:schemeClr val="tx1"/>
                </a:solidFill>
              </a:rPr>
              <a:t>que </a:t>
            </a:r>
            <a:r>
              <a:rPr lang="es-EC" sz="2400" dirty="0">
                <a:solidFill>
                  <a:schemeClr val="tx1"/>
                </a:solidFill>
              </a:rPr>
              <a:t>la programación </a:t>
            </a:r>
            <a:r>
              <a:rPr lang="es-EC" sz="2400" dirty="0" err="1" smtClean="0">
                <a:solidFill>
                  <a:schemeClr val="tx1"/>
                </a:solidFill>
              </a:rPr>
              <a:t>cuatrianual</a:t>
            </a:r>
            <a:r>
              <a:rPr lang="es-EC" sz="2400" dirty="0" smtClean="0">
                <a:solidFill>
                  <a:schemeClr val="tx1"/>
                </a:solidFill>
              </a:rPr>
              <a:t> </a:t>
            </a:r>
            <a:r>
              <a:rPr lang="es-EC" sz="2400" dirty="0">
                <a:solidFill>
                  <a:schemeClr val="tx1"/>
                </a:solidFill>
              </a:rPr>
              <a:t>no </a:t>
            </a:r>
            <a:r>
              <a:rPr lang="es-EC" sz="2400" dirty="0" smtClean="0">
                <a:solidFill>
                  <a:schemeClr val="tx1"/>
                </a:solidFill>
              </a:rPr>
              <a:t>incluye la </a:t>
            </a:r>
            <a:r>
              <a:rPr lang="es-EC" sz="2400" dirty="0">
                <a:solidFill>
                  <a:schemeClr val="tx1"/>
                </a:solidFill>
              </a:rPr>
              <a:t>deuda flotante para programar </a:t>
            </a:r>
            <a:r>
              <a:rPr lang="es-EC" sz="2400" dirty="0" smtClean="0">
                <a:solidFill>
                  <a:schemeClr val="tx1"/>
                </a:solidFill>
              </a:rPr>
              <a:t>techos de </a:t>
            </a:r>
            <a:r>
              <a:rPr lang="es-EC" sz="2400" dirty="0">
                <a:solidFill>
                  <a:schemeClr val="tx1"/>
                </a:solidFill>
              </a:rPr>
              <a:t>gasto </a:t>
            </a:r>
            <a:r>
              <a:rPr lang="es-EC" sz="2400" dirty="0" smtClean="0">
                <a:solidFill>
                  <a:schemeClr val="tx1"/>
                </a:solidFill>
              </a:rPr>
              <a:t>institucional</a:t>
            </a:r>
            <a:r>
              <a:rPr lang="es-EC" sz="2400" dirty="0">
                <a:solidFill>
                  <a:schemeClr val="tx1"/>
                </a:solidFill>
              </a:rPr>
              <a:t>; por lo que los pagos que realiza el Tesoro Nacional con cargo al año anterior desfinancian </a:t>
            </a:r>
            <a:r>
              <a:rPr lang="es-EC" sz="2400" dirty="0" smtClean="0">
                <a:solidFill>
                  <a:schemeClr val="tx1"/>
                </a:solidFill>
              </a:rPr>
              <a:t>la gestión presupuestal del año vigente</a:t>
            </a:r>
            <a:r>
              <a:rPr lang="es-EC" sz="2400" dirty="0">
                <a:solidFill>
                  <a:schemeClr val="tx1"/>
                </a:solidFill>
              </a:rPr>
              <a:t>.</a:t>
            </a:r>
            <a:endParaRPr lang="es-EC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2656"/>
            <a:ext cx="936104" cy="686475"/>
          </a:xfrm>
          <a:prstGeom prst="rect">
            <a:avLst/>
          </a:prstGeom>
        </p:spPr>
      </p:pic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276386"/>
              </p:ext>
            </p:extLst>
          </p:nvPr>
        </p:nvGraphicFramePr>
        <p:xfrm>
          <a:off x="539552" y="238007"/>
          <a:ext cx="720080" cy="808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Photo Editor Photo" r:id="rId4" imgW="1876190" imgH="2104762" progId="">
                  <p:embed/>
                </p:oleObj>
              </mc:Choice>
              <mc:Fallback>
                <p:oleObj name="Photo Editor Photo" r:id="rId4" imgW="1876190" imgH="210476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8007"/>
                        <a:ext cx="720080" cy="808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90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844408" cy="1156002"/>
          </a:xfrm>
        </p:spPr>
        <p:txBody>
          <a:bodyPr>
            <a:normAutofit fontScale="90000"/>
          </a:bodyPr>
          <a:lstStyle/>
          <a:p>
            <a:r>
              <a:rPr lang="es-EC" sz="3200" dirty="0" smtClean="0">
                <a:solidFill>
                  <a:srgbClr val="FFC000"/>
                </a:solidFill>
              </a:rPr>
              <a:t/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3200" dirty="0" smtClean="0">
                <a:solidFill>
                  <a:srgbClr val="FFC000"/>
                </a:solidFill>
              </a:rPr>
              <a:t>  </a:t>
            </a:r>
            <a:br>
              <a:rPr lang="es-EC" sz="3200" dirty="0" smtClean="0">
                <a:solidFill>
                  <a:srgbClr val="FFC000"/>
                </a:solidFill>
              </a:rPr>
            </a:br>
            <a:r>
              <a:rPr lang="es-EC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C" sz="3200" dirty="0" smtClean="0">
                <a:solidFill>
                  <a:srgbClr val="FF0000"/>
                </a:solidFill>
              </a:rPr>
              <a:t/>
            </a:r>
            <a:br>
              <a:rPr lang="es-EC" sz="3200" dirty="0" smtClean="0">
                <a:solidFill>
                  <a:srgbClr val="FF0000"/>
                </a:solidFill>
              </a:rPr>
            </a:br>
            <a:endParaRPr lang="es-EC" sz="32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280920" cy="5184576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es-EC" sz="24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es-EC" sz="2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es-EC" sz="2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2656"/>
            <a:ext cx="936104" cy="686475"/>
          </a:xfrm>
          <a:prstGeom prst="rect">
            <a:avLst/>
          </a:prstGeom>
        </p:spPr>
      </p:pic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614856"/>
              </p:ext>
            </p:extLst>
          </p:nvPr>
        </p:nvGraphicFramePr>
        <p:xfrm>
          <a:off x="539552" y="238007"/>
          <a:ext cx="720080" cy="808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Photo Editor Photo" r:id="rId4" imgW="1876190" imgH="2104762" progId="">
                  <p:embed/>
                </p:oleObj>
              </mc:Choice>
              <mc:Fallback>
                <p:oleObj name="Photo Editor Photo" r:id="rId4" imgW="1876190" imgH="210476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38007"/>
                        <a:ext cx="720080" cy="8081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539552" y="1268760"/>
            <a:ext cx="77048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>
                <a:solidFill>
                  <a:schemeClr val="tx2"/>
                </a:solidFill>
              </a:rPr>
              <a:t>CONTROL DE LA DEUDA EXIGIBLE </a:t>
            </a:r>
          </a:p>
          <a:p>
            <a:endParaRPr lang="es-EC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EC" sz="2000" dirty="0" smtClean="0"/>
              <a:t>Ajustes presupuestarios (USD 2.000 </a:t>
            </a:r>
            <a:r>
              <a:rPr lang="es-EC" sz="2000" dirty="0" err="1" smtClean="0"/>
              <a:t>mill</a:t>
            </a:r>
            <a:r>
              <a:rPr lang="es-EC" sz="2000" dirty="0" smtClean="0"/>
              <a:t>.) PGE (USSD 34.000 </a:t>
            </a:r>
            <a:r>
              <a:rPr lang="es-EC" sz="2000" dirty="0" err="1" smtClean="0"/>
              <a:t>mill</a:t>
            </a:r>
            <a:r>
              <a:rPr lang="es-EC" sz="2000" dirty="0" smtClean="0"/>
              <a:t>.)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C" sz="2000" dirty="0" smtClean="0"/>
              <a:t>Implementación de control de ejecución (Avales presupuestarios)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C" sz="2000" dirty="0" smtClean="0"/>
              <a:t>Monitoreo periódico de la deuda por parte del TN.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C" sz="2000" dirty="0" smtClean="0"/>
              <a:t>Programaciones periódicas de caja (estimaciones diaria</a:t>
            </a:r>
            <a:r>
              <a:rPr lang="es-EC" sz="2000" dirty="0"/>
              <a:t>, semanal y mensual, en coordinación con los entes </a:t>
            </a:r>
            <a:r>
              <a:rPr lang="es-EC" sz="2000" dirty="0" smtClean="0"/>
              <a:t>recaudadores)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C" sz="2000" dirty="0" smtClean="0"/>
              <a:t>Mayor integración entre Financiamiento Público y Tesorería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EC" sz="2000" dirty="0" smtClean="0"/>
              <a:t>Coordinación directa con unidades ejecutora para cronogramas de pagos prioritarios.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s-EC" sz="2000" dirty="0" smtClean="0"/>
          </a:p>
          <a:p>
            <a:pPr algn="just"/>
            <a:r>
              <a:rPr lang="es-EC" sz="2000" dirty="0" smtClean="0"/>
              <a:t>Otro, mecanismo </a:t>
            </a:r>
            <a:r>
              <a:rPr lang="es-EC" sz="2000" dirty="0"/>
              <a:t>para cumplir con las deudas exigibles ha sido la  implementación de pago mediante Títulos del Banco Central  (TBC), son títulos valores emitidos por el </a:t>
            </a:r>
            <a:r>
              <a:rPr lang="es-EC" sz="2000" dirty="0" smtClean="0"/>
              <a:t>BCE </a:t>
            </a:r>
            <a:r>
              <a:rPr lang="es-EC" sz="2000" dirty="0"/>
              <a:t>que sirven para el pago de tributos con el SRI y son negociables. Este mecanismo se implementó en coordinación con </a:t>
            </a:r>
            <a:r>
              <a:rPr lang="es-EC" sz="2000" dirty="0" smtClean="0"/>
              <a:t>BCE, </a:t>
            </a:r>
            <a:r>
              <a:rPr lang="es-EC" sz="2000" dirty="0"/>
              <a:t>Ministerio de Finanzas y el </a:t>
            </a:r>
            <a:r>
              <a:rPr lang="es-EC" sz="2000" dirty="0" smtClean="0"/>
              <a:t>SRI.</a:t>
            </a:r>
          </a:p>
          <a:p>
            <a:pPr algn="just"/>
            <a:endParaRPr lang="es-EC" sz="2000" dirty="0" smtClean="0"/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01125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 numCol="3"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endParaRPr lang="es-EC" dirty="0" smtClean="0"/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r>
              <a:rPr lang="es-EC" dirty="0" smtClean="0"/>
              <a:t>    </a:t>
            </a:r>
          </a:p>
          <a:p>
            <a:pPr>
              <a:buNone/>
            </a:pPr>
            <a:r>
              <a:rPr lang="es-EC" dirty="0" smtClean="0"/>
              <a:t>                                                        </a:t>
            </a:r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r>
              <a:rPr lang="es-EC" dirty="0" smtClean="0"/>
              <a:t>     </a:t>
            </a:r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r>
              <a:rPr lang="es-EC" dirty="0" smtClean="0"/>
              <a:t>.  </a:t>
            </a:r>
          </a:p>
          <a:p>
            <a:pPr>
              <a:buNone/>
            </a:pPr>
            <a:r>
              <a:rPr lang="es-EC" dirty="0" smtClean="0"/>
              <a:t>     </a:t>
            </a:r>
          </a:p>
          <a:p>
            <a:pPr>
              <a:buNone/>
            </a:pPr>
            <a:r>
              <a:rPr lang="es-EC" dirty="0" smtClean="0"/>
              <a:t>    </a:t>
            </a:r>
          </a:p>
          <a:p>
            <a:pPr>
              <a:buNone/>
            </a:pPr>
            <a:r>
              <a:rPr lang="es-EC" dirty="0" smtClean="0"/>
              <a:t>    </a:t>
            </a: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s-EC" sz="3600" dirty="0" smtClean="0">
                <a:latin typeface="Albertus Medium" pitchFamily="34" charset="0"/>
              </a:rPr>
              <a:t>Estructura del Tesoro Nacional</a:t>
            </a:r>
            <a:endParaRPr lang="en-US" sz="3600" dirty="0">
              <a:latin typeface="Albertus Medium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39359126"/>
              </p:ext>
            </p:extLst>
          </p:nvPr>
        </p:nvGraphicFramePr>
        <p:xfrm>
          <a:off x="899592" y="1844824"/>
          <a:ext cx="7344816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220022"/>
              </p:ext>
            </p:extLst>
          </p:nvPr>
        </p:nvGraphicFramePr>
        <p:xfrm>
          <a:off x="467544" y="332656"/>
          <a:ext cx="719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Photo Editor Photo" r:id="rId8" imgW="1876190" imgH="2104762" progId="">
                  <p:embed/>
                </p:oleObj>
              </mc:Choice>
              <mc:Fallback>
                <p:oleObj name="Photo Editor Photo" r:id="rId8" imgW="1876190" imgH="210476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32656"/>
                        <a:ext cx="719138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5 Imagen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2656"/>
            <a:ext cx="1152128" cy="6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6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s-EC" sz="3200" b="1" dirty="0" smtClean="0">
                <a:solidFill>
                  <a:schemeClr val="tx2"/>
                </a:solidFill>
              </a:rPr>
              <a:t>Papel de la Tesorería en la resolución del problema de deuda exigible</a:t>
            </a:r>
            <a:endParaRPr lang="es-EC" sz="3200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704856" cy="36004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El Tesoro Nacional, a través de la programación de caja, identifica </a:t>
            </a:r>
            <a:r>
              <a:rPr lang="es-ES" dirty="0" smtClean="0">
                <a:solidFill>
                  <a:schemeClr val="tx1"/>
                </a:solidFill>
              </a:rPr>
              <a:t>posibles flujos de </a:t>
            </a:r>
            <a:r>
              <a:rPr lang="es-ES" dirty="0">
                <a:solidFill>
                  <a:schemeClr val="tx1"/>
                </a:solidFill>
              </a:rPr>
              <a:t>ingresos y egresos; identificando las necesidades temporales de recursos en un periodo determinado. Adicionalmente, para mitigar la presión financiera de la deuda flotante optimiza diariamente las disponibilidades a fin de cumplir con las obligaciones, priorizando  el pago del servicio de deuda interna y externa de corto, mediano y largo </a:t>
            </a:r>
            <a:r>
              <a:rPr lang="es-ES" dirty="0" smtClean="0">
                <a:solidFill>
                  <a:schemeClr val="tx1"/>
                </a:solidFill>
              </a:rPr>
              <a:t>plazo. </a:t>
            </a:r>
          </a:p>
          <a:p>
            <a:pPr algn="just"/>
            <a:endParaRPr lang="es-EC" dirty="0">
              <a:solidFill>
                <a:schemeClr val="tx1"/>
              </a:solidFill>
            </a:endParaRPr>
          </a:p>
          <a:p>
            <a:pPr algn="just"/>
            <a:r>
              <a:rPr lang="es-EC" dirty="0" smtClean="0">
                <a:solidFill>
                  <a:schemeClr val="tx1"/>
                </a:solidFill>
              </a:rPr>
              <a:t>Se realiza una optimización de recursos a fin de determinar un saldo mínimo de caja que permita cubrir obligaciones prioritarias y de emergencias.</a:t>
            </a:r>
          </a:p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Se </a:t>
            </a:r>
            <a:r>
              <a:rPr lang="es-ES" dirty="0">
                <a:solidFill>
                  <a:schemeClr val="tx1"/>
                </a:solidFill>
              </a:rPr>
              <a:t>trabaja de manera coordinada con la unidad encargada del financiamiento público, a fin de que la programación de caja sea un instrumento útil con información oportuna y confiable para la toma de </a:t>
            </a:r>
            <a:r>
              <a:rPr lang="es-ES" dirty="0" smtClean="0">
                <a:solidFill>
                  <a:schemeClr val="tx1"/>
                </a:solidFill>
              </a:rPr>
              <a:t>decisiones por parte de las autoridades.</a:t>
            </a:r>
            <a:endParaRPr lang="es-EC" dirty="0">
              <a:solidFill>
                <a:schemeClr val="tx1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614856"/>
              </p:ext>
            </p:extLst>
          </p:nvPr>
        </p:nvGraphicFramePr>
        <p:xfrm>
          <a:off x="539750" y="238125"/>
          <a:ext cx="719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Photo Editor Photo" r:id="rId3" imgW="1876190" imgH="2104762" progId="">
                  <p:embed/>
                </p:oleObj>
              </mc:Choice>
              <mc:Fallback>
                <p:oleObj name="Photo Editor Photo" r:id="rId3" imgW="1876190" imgH="2104762" progId="">
                  <p:embed/>
                  <p:pic>
                    <p:nvPicPr>
                      <p:cNvPr id="0" name="1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8125"/>
                        <a:ext cx="719138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2656"/>
            <a:ext cx="1152128" cy="6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7772400" cy="648071"/>
          </a:xfrm>
        </p:spPr>
        <p:txBody>
          <a:bodyPr>
            <a:noAutofit/>
          </a:bodyPr>
          <a:lstStyle/>
          <a:p>
            <a:r>
              <a:rPr lang="es-EC" sz="2200" b="1" dirty="0" smtClean="0">
                <a:solidFill>
                  <a:schemeClr val="tx2"/>
                </a:solidFill>
              </a:rPr>
              <a:t>RECOMENDACIONES PARA ENFRENTAR EL PROBLEMA DE DEUDA EXIGIBLE</a:t>
            </a:r>
            <a:endParaRPr lang="es-EC" sz="2200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848872" cy="403244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500" dirty="0" smtClean="0">
                <a:solidFill>
                  <a:schemeClr val="tx1"/>
                </a:solidFill>
              </a:rPr>
              <a:t>Monitoreo periódico que permita realizar ajustes presupuestarios</a:t>
            </a:r>
            <a:r>
              <a:rPr lang="es-EC" sz="2500" dirty="0">
                <a:solidFill>
                  <a:schemeClr val="tx1"/>
                </a:solidFill>
              </a:rPr>
              <a:t>, tomando en cuenta los ingresos realmente recaudados y el total de las obligaciones que incluya la deuda </a:t>
            </a:r>
            <a:r>
              <a:rPr lang="es-EC" sz="2500" dirty="0" smtClean="0">
                <a:solidFill>
                  <a:schemeClr val="tx1"/>
                </a:solidFill>
              </a:rPr>
              <a:t>flotante</a:t>
            </a:r>
            <a:r>
              <a:rPr lang="es-EC" sz="2500" dirty="0">
                <a:solidFill>
                  <a:schemeClr val="tx1"/>
                </a:solidFill>
              </a:rPr>
              <a:t> </a:t>
            </a:r>
            <a:r>
              <a:rPr lang="es-EC" sz="2500" dirty="0" smtClean="0">
                <a:solidFill>
                  <a:schemeClr val="tx1"/>
                </a:solidFill>
              </a:rPr>
              <a:t>(presupuestarios y contables)</a:t>
            </a:r>
          </a:p>
          <a:p>
            <a:pPr algn="just"/>
            <a:endParaRPr lang="es-EC" sz="25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500" dirty="0" smtClean="0">
                <a:solidFill>
                  <a:schemeClr val="tx1"/>
                </a:solidFill>
              </a:rPr>
              <a:t>Trabajar </a:t>
            </a:r>
            <a:r>
              <a:rPr lang="es-EC" sz="2500" dirty="0">
                <a:solidFill>
                  <a:schemeClr val="tx1"/>
                </a:solidFill>
              </a:rPr>
              <a:t>coordinadamente entre las unidades encargadas de la gestión de caja y de financiamiento público a fin de realizar las programaciones que permitan prever las necesidades financieras.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763868"/>
              </p:ext>
            </p:extLst>
          </p:nvPr>
        </p:nvGraphicFramePr>
        <p:xfrm>
          <a:off x="539750" y="238125"/>
          <a:ext cx="719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Photo Editor Photo" r:id="rId3" imgW="1876190" imgH="2104762" progId="">
                  <p:embed/>
                </p:oleObj>
              </mc:Choice>
              <mc:Fallback>
                <p:oleObj name="Photo Editor Photo" r:id="rId3" imgW="1876190" imgH="210476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8125"/>
                        <a:ext cx="719138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2656"/>
            <a:ext cx="1152128" cy="6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7772400" cy="648071"/>
          </a:xfrm>
        </p:spPr>
        <p:txBody>
          <a:bodyPr>
            <a:noAutofit/>
          </a:bodyPr>
          <a:lstStyle/>
          <a:p>
            <a:r>
              <a:rPr lang="es-EC" sz="2200" b="1" dirty="0" smtClean="0">
                <a:solidFill>
                  <a:schemeClr val="tx2"/>
                </a:solidFill>
              </a:rPr>
              <a:t>SITUACION ACTUAL (DEUDA EXIGIBLE)</a:t>
            </a:r>
            <a:endParaRPr lang="es-EC" sz="2200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848872" cy="4032448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500" dirty="0" smtClean="0">
                <a:solidFill>
                  <a:schemeClr val="tx1"/>
                </a:solidFill>
              </a:rPr>
              <a:t>Se ha cumplido con el 90% de la deuda exigible del 2015.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500" dirty="0" smtClean="0">
                <a:solidFill>
                  <a:schemeClr val="tx1"/>
                </a:solidFill>
              </a:rPr>
              <a:t>Mayor presión de caja, efecto de la emergencia ocurrida en abril de 2016 (mayores necesidades priorización)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500" dirty="0" smtClean="0">
                <a:solidFill>
                  <a:schemeClr val="tx1"/>
                </a:solidFill>
              </a:rPr>
              <a:t>Al cierre de junio del 2016, la deuda exigible (devengo) mantiene un nivel similar del año 2015.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C" sz="2500" dirty="0" smtClean="0">
                <a:solidFill>
                  <a:schemeClr val="tx1"/>
                </a:solidFill>
              </a:rPr>
              <a:t>Priorización de obligaciones en base a las políticas públicas (área social).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C" sz="25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C" sz="2500" dirty="0">
              <a:solidFill>
                <a:schemeClr val="tx1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794862"/>
              </p:ext>
            </p:extLst>
          </p:nvPr>
        </p:nvGraphicFramePr>
        <p:xfrm>
          <a:off x="539750" y="238125"/>
          <a:ext cx="719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Photo Editor Photo" r:id="rId3" imgW="1876190" imgH="2104762" progId="">
                  <p:embed/>
                </p:oleObj>
              </mc:Choice>
              <mc:Fallback>
                <p:oleObj name="Photo Editor Photo" r:id="rId3" imgW="1876190" imgH="210476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8125"/>
                        <a:ext cx="719138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2656"/>
            <a:ext cx="1152128" cy="6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836</Words>
  <Application>Microsoft Office PowerPoint</Application>
  <PresentationFormat>Presentación en pantalla (4:3)</PresentationFormat>
  <Paragraphs>74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Photo Editor Photo</vt:lpstr>
      <vt:lpstr>    República del Ecuador   </vt:lpstr>
      <vt:lpstr>       </vt:lpstr>
      <vt:lpstr>       </vt:lpstr>
      <vt:lpstr>       </vt:lpstr>
      <vt:lpstr>       </vt:lpstr>
      <vt:lpstr>Estructura del Tesoro Nacional</vt:lpstr>
      <vt:lpstr>Papel de la Tesorería en la resolución del problema de deuda exigible</vt:lpstr>
      <vt:lpstr>RECOMENDACIONES PARA ENFRENTAR EL PROBLEMA DE DEUDA EXIGIBLE</vt:lpstr>
      <vt:lpstr>SITUACION ACTUAL (DEUDA EXIGIBLE)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Remache Yumi, Norma Rocío</dc:creator>
  <cp:lastModifiedBy>Jorge Delgado</cp:lastModifiedBy>
  <cp:revision>47</cp:revision>
  <dcterms:created xsi:type="dcterms:W3CDTF">2016-07-21T21:59:19Z</dcterms:created>
  <dcterms:modified xsi:type="dcterms:W3CDTF">2016-07-25T13:52:26Z</dcterms:modified>
</cp:coreProperties>
</file>