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7"/>
  </p:notesMasterIdLst>
  <p:sldIdLst>
    <p:sldId id="327" r:id="rId6"/>
    <p:sldId id="358" r:id="rId7"/>
    <p:sldId id="359" r:id="rId8"/>
    <p:sldId id="340" r:id="rId9"/>
    <p:sldId id="341" r:id="rId10"/>
    <p:sldId id="330" r:id="rId11"/>
    <p:sldId id="342" r:id="rId12"/>
    <p:sldId id="360" r:id="rId13"/>
    <p:sldId id="331" r:id="rId14"/>
    <p:sldId id="333" r:id="rId15"/>
    <p:sldId id="357" r:id="rId16"/>
    <p:sldId id="334" r:id="rId17"/>
    <p:sldId id="335" r:id="rId18"/>
    <p:sldId id="343" r:id="rId19"/>
    <p:sldId id="336" r:id="rId20"/>
    <p:sldId id="368" r:id="rId21"/>
    <p:sldId id="337" r:id="rId22"/>
    <p:sldId id="338" r:id="rId23"/>
    <p:sldId id="348" r:id="rId24"/>
    <p:sldId id="361" r:id="rId25"/>
    <p:sldId id="370" r:id="rId26"/>
    <p:sldId id="366" r:id="rId27"/>
    <p:sldId id="364" r:id="rId28"/>
    <p:sldId id="367" r:id="rId29"/>
    <p:sldId id="362" r:id="rId30"/>
    <p:sldId id="349" r:id="rId31"/>
    <p:sldId id="350" r:id="rId32"/>
    <p:sldId id="351" r:id="rId33"/>
    <p:sldId id="352" r:id="rId34"/>
    <p:sldId id="353" r:id="rId35"/>
    <p:sldId id="371" r:id="rId36"/>
  </p:sldIdLst>
  <p:sldSz cx="9144000" cy="6858000" type="screen4x3"/>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245794"/>
    <a:srgbClr val="558ED5"/>
    <a:srgbClr val="E8F4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0" autoAdjust="0"/>
    <p:restoredTop sz="94388" autoAdjust="0"/>
  </p:normalViewPr>
  <p:slideViewPr>
    <p:cSldViewPr>
      <p:cViewPr>
        <p:scale>
          <a:sx n="94" d="100"/>
          <a:sy n="94" d="100"/>
        </p:scale>
        <p:origin x="-918" y="-54"/>
      </p:cViewPr>
      <p:guideLst>
        <p:guide orient="horz" pos="2160"/>
        <p:guide pos="2880"/>
      </p:guideLst>
    </p:cSldViewPr>
  </p:slideViewPr>
  <p:outlineViewPr>
    <p:cViewPr>
      <p:scale>
        <a:sx n="33" d="100"/>
        <a:sy n="33" d="100"/>
      </p:scale>
      <p:origin x="0" y="864"/>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charts/_rels/chart1.xml.rels><?xml version="1.0" encoding="UTF-8" standalone="yes"?>
<Relationships xmlns="http://schemas.openxmlformats.org/package/2006/relationships"><Relationship Id="rId1" Type="http://schemas.openxmlformats.org/officeDocument/2006/relationships/oleObject" Target="file:///D:\Dropbox\Monitor%20Fiscal\GNC\2016\2016-06-22%20Cierre%202016\2016-06-22%20GNC%20Cierre%202016%20y%20py%202017.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mflorez\AppData\Local\Microsoft\Windows\INetCache\Content.Outlook\33CPMX28\Libro1%20(008).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C:\Users\mflorez\AppData\Local\Microsoft\Windows\INetCache\Content.Outlook\33CPMX28\2016-06-03%20Estrategia%20Fiscal%20(escenario%20constant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Dropbox\Monitor%20Macro\8%20-%20MESAC\3-%20Presentaciones%20CONFIS\2016-05-10-%20MFMP%20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PY"/>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'Informe Gráfico'!$A$70</c:f>
              <c:strCache>
                <c:ptCount val="1"/>
                <c:pt idx="0">
                  <c:v>Balance Meta</c:v>
                </c:pt>
              </c:strCache>
            </c:strRef>
          </c:tx>
          <c:spPr>
            <a:solidFill>
              <a:schemeClr val="accent1"/>
            </a:solidFill>
            <a:ln>
              <a:noFill/>
            </a:ln>
            <a:effectLst/>
          </c:spPr>
          <c:invertIfNegative val="0"/>
          <c:dPt>
            <c:idx val="2"/>
            <c:invertIfNegative val="0"/>
            <c:bubble3D val="0"/>
            <c:spPr>
              <a:solidFill>
                <a:schemeClr val="tx2">
                  <a:lumMod val="75000"/>
                </a:schemeClr>
              </a:solidFill>
              <a:ln>
                <a:noFill/>
              </a:ln>
              <a:effectLst/>
            </c:spPr>
            <c:extLst xmlns:c16r2="http://schemas.microsoft.com/office/drawing/2015/06/chart">
              <c:ext xmlns:c16="http://schemas.microsoft.com/office/drawing/2014/chart" uri="{C3380CC4-5D6E-409C-BE32-E72D297353CC}">
                <c16:uniqueId val="{00000001-1B22-41ED-8F4F-4D71AC8A9C6C}"/>
              </c:ext>
            </c:extLst>
          </c:dPt>
          <c:dPt>
            <c:idx val="6"/>
            <c:invertIfNegative val="0"/>
            <c:bubble3D val="0"/>
            <c:spPr>
              <a:solidFill>
                <a:schemeClr val="tx2">
                  <a:lumMod val="75000"/>
                </a:schemeClr>
              </a:solidFill>
              <a:ln>
                <a:noFill/>
              </a:ln>
              <a:effectLst/>
            </c:spPr>
            <c:extLst xmlns:c16r2="http://schemas.microsoft.com/office/drawing/2015/06/chart">
              <c:ext xmlns:c16="http://schemas.microsoft.com/office/drawing/2014/chart" uri="{C3380CC4-5D6E-409C-BE32-E72D297353CC}">
                <c16:uniqueId val="{00000003-1B22-41ED-8F4F-4D71AC8A9C6C}"/>
              </c:ext>
            </c:extLst>
          </c:dPt>
          <c:dPt>
            <c:idx val="10"/>
            <c:invertIfNegative val="0"/>
            <c:bubble3D val="0"/>
            <c:spPr>
              <a:solidFill>
                <a:schemeClr val="tx2">
                  <a:lumMod val="75000"/>
                </a:schemeClr>
              </a:solidFill>
              <a:ln>
                <a:noFill/>
              </a:ln>
              <a:effectLst/>
            </c:spPr>
            <c:extLst xmlns:c16r2="http://schemas.microsoft.com/office/drawing/2015/06/chart">
              <c:ext xmlns:c16="http://schemas.microsoft.com/office/drawing/2014/chart" uri="{C3380CC4-5D6E-409C-BE32-E72D297353CC}">
                <c16:uniqueId val="{00000005-1B22-41ED-8F4F-4D71AC8A9C6C}"/>
              </c:ext>
            </c:extLst>
          </c:dPt>
          <c:dLbls>
            <c:dLbl>
              <c:idx val="2"/>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PY"/>
                </a:p>
              </c:txPr>
              <c:dLblPos val="inBase"/>
              <c:showLegendKey val="0"/>
              <c:showVal val="1"/>
              <c:showCatName val="0"/>
              <c:showSerName val="0"/>
              <c:showPercent val="0"/>
              <c:showBubbleSize val="0"/>
            </c:dLbl>
            <c:dLbl>
              <c:idx val="6"/>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PY"/>
                </a:p>
              </c:txPr>
              <c:dLblPos val="inBase"/>
              <c:showLegendKey val="0"/>
              <c:showVal val="1"/>
              <c:showCatName val="0"/>
              <c:showSerName val="0"/>
              <c:showPercent val="0"/>
              <c:showBubbleSize val="0"/>
            </c:dLbl>
            <c:dLbl>
              <c:idx val="1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PY"/>
                </a:p>
              </c:txPr>
              <c:dLblPos val="inBase"/>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s-PY"/>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'Informe Gráfico'!$C$69:$R$69</c:f>
              <c:numCache>
                <c:formatCode>General</c:formatCode>
                <c:ptCount val="16"/>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pt idx="13">
                  <c:v>2025</c:v>
                </c:pt>
                <c:pt idx="14">
                  <c:v>2026</c:v>
                </c:pt>
                <c:pt idx="15">
                  <c:v>2027</c:v>
                </c:pt>
              </c:numCache>
            </c:numRef>
          </c:cat>
          <c:val>
            <c:numRef>
              <c:f>'Informe Gráfico'!$C$70:$R$70</c:f>
              <c:numCache>
                <c:formatCode>0.0</c:formatCode>
                <c:ptCount val="16"/>
                <c:pt idx="0">
                  <c:v>-2.4469182367974511</c:v>
                </c:pt>
                <c:pt idx="1">
                  <c:v>-2.3990943183953632</c:v>
                </c:pt>
                <c:pt idx="2">
                  <c:v>-2.2999999999999901</c:v>
                </c:pt>
                <c:pt idx="3">
                  <c:v>-2.2449999000000003</c:v>
                </c:pt>
                <c:pt idx="4">
                  <c:v>-2.1499999999999901</c:v>
                </c:pt>
                <c:pt idx="5">
                  <c:v>-2.02</c:v>
                </c:pt>
                <c:pt idx="6">
                  <c:v>-1.94999999999999</c:v>
                </c:pt>
                <c:pt idx="7">
                  <c:v>-1.7249999999974923</c:v>
                </c:pt>
                <c:pt idx="8">
                  <c:v>-1.4999999999949947</c:v>
                </c:pt>
                <c:pt idx="9">
                  <c:v>-1.2749999999924975</c:v>
                </c:pt>
                <c:pt idx="10">
                  <c:v>-1.04999999999</c:v>
                </c:pt>
                <c:pt idx="11">
                  <c:v>-1.04999999999</c:v>
                </c:pt>
                <c:pt idx="12">
                  <c:v>-1.04999999999</c:v>
                </c:pt>
                <c:pt idx="13">
                  <c:v>-1.04999999999</c:v>
                </c:pt>
                <c:pt idx="14">
                  <c:v>-1.04999999999</c:v>
                </c:pt>
                <c:pt idx="15">
                  <c:v>-1.04999999999</c:v>
                </c:pt>
              </c:numCache>
            </c:numRef>
          </c:val>
          <c:extLst xmlns:c16r2="http://schemas.microsoft.com/office/drawing/2015/06/chart">
            <c:ext xmlns:c16="http://schemas.microsoft.com/office/drawing/2014/chart" uri="{C3380CC4-5D6E-409C-BE32-E72D297353CC}">
              <c16:uniqueId val="{00000006-1B22-41ED-8F4F-4D71AC8A9C6C}"/>
            </c:ext>
          </c:extLst>
        </c:ser>
        <c:dLbls>
          <c:showLegendKey val="0"/>
          <c:showVal val="0"/>
          <c:showCatName val="0"/>
          <c:showSerName val="0"/>
          <c:showPercent val="0"/>
          <c:showBubbleSize val="0"/>
        </c:dLbls>
        <c:gapWidth val="50"/>
        <c:overlap val="-27"/>
        <c:axId val="30580096"/>
        <c:axId val="30590080"/>
      </c:barChart>
      <c:catAx>
        <c:axId val="30580096"/>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PY"/>
          </a:p>
        </c:txPr>
        <c:crossAx val="30590080"/>
        <c:crosses val="autoZero"/>
        <c:auto val="1"/>
        <c:lblAlgn val="ctr"/>
        <c:lblOffset val="100"/>
        <c:noMultiLvlLbl val="0"/>
      </c:catAx>
      <c:valAx>
        <c:axId val="3059008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PY"/>
          </a:p>
        </c:txPr>
        <c:crossAx val="30580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PY"/>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PY"/>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7113787101317481E-2"/>
          <c:y val="0"/>
          <c:w val="0.94260420115673904"/>
          <c:h val="0.93125766674861765"/>
        </c:manualLayout>
      </c:layout>
      <c:lineChart>
        <c:grouping val="standard"/>
        <c:varyColors val="0"/>
        <c:ser>
          <c:idx val="0"/>
          <c:order val="0"/>
          <c:tx>
            <c:strRef>
              <c:f>'Informe Gráfico'!$A$37</c:f>
              <c:strCache>
                <c:ptCount val="1"/>
                <c:pt idx="0">
                  <c:v>Estructural</c:v>
                </c:pt>
              </c:strCache>
            </c:strRef>
          </c:tx>
          <c:spPr>
            <a:ln w="44450" cap="rnd">
              <a:solidFill>
                <a:schemeClr val="tx1"/>
              </a:solidFill>
              <a:round/>
            </a:ln>
            <a:effectLst/>
          </c:spPr>
          <c:marker>
            <c:symbol val="circle"/>
            <c:size val="7"/>
            <c:spPr>
              <a:solidFill>
                <a:schemeClr val="tx1"/>
              </a:solidFill>
              <a:ln w="9525">
                <a:solidFill>
                  <a:schemeClr val="tx1"/>
                </a:solidFill>
              </a:ln>
              <a:effectLst/>
            </c:spPr>
          </c:marker>
          <c:dLbls>
            <c:dLbl>
              <c:idx val="7"/>
              <c:layout>
                <c:manualLayout>
                  <c:x val="-5.8438342250977424E-2"/>
                  <c:y val="-3.2721516109841385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09C6-4431-8106-B7E53AE8C504}"/>
                </c:ext>
              </c:extLst>
            </c:dLbl>
            <c:dLbl>
              <c:idx val="8"/>
              <c:layout>
                <c:manualLayout>
                  <c:x val="-6.0170232542409496E-2"/>
                  <c:y val="-3.545800534067893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9C6-4431-8106-B7E53AE8C50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Gill Sans MT" panose="020B0502020104020203" pitchFamily="34" charset="0"/>
                    <a:ea typeface="+mn-ea"/>
                    <a:cs typeface="+mn-cs"/>
                  </a:defRPr>
                </a:pPr>
                <a:endParaRPr lang="es-PY"/>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'Informe Gráfico'!$E$36:$R$36</c:f>
              <c:numCache>
                <c:formatCode>General</c:formatCode>
                <c:ptCount val="14"/>
                <c:pt idx="0">
                  <c:v>2014</c:v>
                </c:pt>
                <c:pt idx="1">
                  <c:v>2015</c:v>
                </c:pt>
                <c:pt idx="2">
                  <c:v>2016</c:v>
                </c:pt>
                <c:pt idx="3">
                  <c:v>2017</c:v>
                </c:pt>
                <c:pt idx="4">
                  <c:v>2018</c:v>
                </c:pt>
                <c:pt idx="5">
                  <c:v>2019</c:v>
                </c:pt>
                <c:pt idx="6">
                  <c:v>2020</c:v>
                </c:pt>
                <c:pt idx="7">
                  <c:v>2021</c:v>
                </c:pt>
                <c:pt idx="8">
                  <c:v>2022</c:v>
                </c:pt>
                <c:pt idx="9">
                  <c:v>2023</c:v>
                </c:pt>
                <c:pt idx="10">
                  <c:v>2024</c:v>
                </c:pt>
                <c:pt idx="11">
                  <c:v>2025</c:v>
                </c:pt>
                <c:pt idx="12">
                  <c:v>2026</c:v>
                </c:pt>
                <c:pt idx="13">
                  <c:v>2027</c:v>
                </c:pt>
              </c:numCache>
            </c:numRef>
          </c:cat>
          <c:val>
            <c:numRef>
              <c:f>'Informe Gráfico'!$E$37:$R$37</c:f>
              <c:numCache>
                <c:formatCode>0.0</c:formatCode>
                <c:ptCount val="14"/>
                <c:pt idx="0">
                  <c:v>-2.3019362168189144</c:v>
                </c:pt>
                <c:pt idx="1">
                  <c:v>-2.2484365397591288</c:v>
                </c:pt>
                <c:pt idx="2">
                  <c:v>-2.1472036906786203</c:v>
                </c:pt>
                <c:pt idx="3">
                  <c:v>-2.0199559255251027</c:v>
                </c:pt>
                <c:pt idx="4">
                  <c:v>-1.9499999999999855</c:v>
                </c:pt>
                <c:pt idx="5">
                  <c:v>-1.7249999999974897</c:v>
                </c:pt>
                <c:pt idx="6">
                  <c:v>-1.4999999999949973</c:v>
                </c:pt>
                <c:pt idx="7">
                  <c:v>-1.2749999999925024</c:v>
                </c:pt>
                <c:pt idx="8">
                  <c:v>-1.0499999999899956</c:v>
                </c:pt>
                <c:pt idx="9">
                  <c:v>-1.0499999999900012</c:v>
                </c:pt>
                <c:pt idx="10">
                  <c:v>-1.0499999999899967</c:v>
                </c:pt>
                <c:pt idx="11">
                  <c:v>-1.0499999999899972</c:v>
                </c:pt>
                <c:pt idx="12">
                  <c:v>-1.0499999999899985</c:v>
                </c:pt>
                <c:pt idx="13">
                  <c:v>-1.0499999999900034</c:v>
                </c:pt>
              </c:numCache>
            </c:numRef>
          </c:val>
          <c:smooth val="0"/>
          <c:extLst xmlns:c16r2="http://schemas.microsoft.com/office/drawing/2015/06/chart">
            <c:ext xmlns:c16="http://schemas.microsoft.com/office/drawing/2014/chart" uri="{C3380CC4-5D6E-409C-BE32-E72D297353CC}">
              <c16:uniqueId val="{00000001-E806-4811-ADC3-3C0659488EEA}"/>
            </c:ext>
          </c:extLst>
        </c:ser>
        <c:ser>
          <c:idx val="1"/>
          <c:order val="1"/>
          <c:tx>
            <c:strRef>
              <c:f>'Informe Gráfico'!$A$38</c:f>
              <c:strCache>
                <c:ptCount val="1"/>
                <c:pt idx="0">
                  <c:v>Comité 2016</c:v>
                </c:pt>
              </c:strCache>
            </c:strRef>
          </c:tx>
          <c:spPr>
            <a:ln w="44450" cap="rnd">
              <a:solidFill>
                <a:srgbClr val="0070C0"/>
              </a:solidFill>
              <a:round/>
            </a:ln>
            <a:effectLst/>
          </c:spPr>
          <c:marker>
            <c:symbol val="circle"/>
            <c:size val="7"/>
            <c:spPr>
              <a:solidFill>
                <a:srgbClr val="0070C0"/>
              </a:solidFill>
              <a:ln w="9525">
                <a:solidFill>
                  <a:srgbClr val="0070C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70C0"/>
                    </a:solidFill>
                    <a:latin typeface="+mn-lt"/>
                    <a:ea typeface="+mn-ea"/>
                    <a:cs typeface="+mn-cs"/>
                  </a:defRPr>
                </a:pPr>
                <a:endParaRPr lang="es-PY"/>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'Informe Gráfico'!$E$36:$R$36</c:f>
              <c:numCache>
                <c:formatCode>General</c:formatCode>
                <c:ptCount val="14"/>
                <c:pt idx="0">
                  <c:v>2014</c:v>
                </c:pt>
                <c:pt idx="1">
                  <c:v>2015</c:v>
                </c:pt>
                <c:pt idx="2">
                  <c:v>2016</c:v>
                </c:pt>
                <c:pt idx="3">
                  <c:v>2017</c:v>
                </c:pt>
                <c:pt idx="4">
                  <c:v>2018</c:v>
                </c:pt>
                <c:pt idx="5">
                  <c:v>2019</c:v>
                </c:pt>
                <c:pt idx="6">
                  <c:v>2020</c:v>
                </c:pt>
                <c:pt idx="7">
                  <c:v>2021</c:v>
                </c:pt>
                <c:pt idx="8">
                  <c:v>2022</c:v>
                </c:pt>
                <c:pt idx="9">
                  <c:v>2023</c:v>
                </c:pt>
                <c:pt idx="10">
                  <c:v>2024</c:v>
                </c:pt>
                <c:pt idx="11">
                  <c:v>2025</c:v>
                </c:pt>
                <c:pt idx="12">
                  <c:v>2026</c:v>
                </c:pt>
                <c:pt idx="13">
                  <c:v>2027</c:v>
                </c:pt>
              </c:numCache>
            </c:numRef>
          </c:cat>
          <c:val>
            <c:numRef>
              <c:f>'Informe Gráfico'!$E$38:$R$38</c:f>
              <c:numCache>
                <c:formatCode>0.0</c:formatCode>
                <c:ptCount val="14"/>
                <c:pt idx="0">
                  <c:v>-2.4275951704884715</c:v>
                </c:pt>
                <c:pt idx="1">
                  <c:v>-3.0303577173665315</c:v>
                </c:pt>
                <c:pt idx="2">
                  <c:v>-3.9232194708148378</c:v>
                </c:pt>
                <c:pt idx="3">
                  <c:v>-3.3499559255151032</c:v>
                </c:pt>
                <c:pt idx="4">
                  <c:v>-2.7499999999899956</c:v>
                </c:pt>
                <c:pt idx="5">
                  <c:v>-2.2365046312437111</c:v>
                </c:pt>
                <c:pt idx="6">
                  <c:v>-1.6305039468768081</c:v>
                </c:pt>
                <c:pt idx="7">
                  <c:v>-1.2075521784932211</c:v>
                </c:pt>
                <c:pt idx="8">
                  <c:v>-0.99879147971669757</c:v>
                </c:pt>
                <c:pt idx="9">
                  <c:v>-1.0151471650191686</c:v>
                </c:pt>
                <c:pt idx="10">
                  <c:v>-1.0376285991151037</c:v>
                </c:pt>
                <c:pt idx="11">
                  <c:v>-1.0499999999900045</c:v>
                </c:pt>
                <c:pt idx="12">
                  <c:v>-1.0499999999900091</c:v>
                </c:pt>
                <c:pt idx="13">
                  <c:v>-1.0499999999900114</c:v>
                </c:pt>
              </c:numCache>
            </c:numRef>
          </c:val>
          <c:smooth val="0"/>
          <c:extLst xmlns:c16r2="http://schemas.microsoft.com/office/drawing/2015/06/chart">
            <c:ext xmlns:c16="http://schemas.microsoft.com/office/drawing/2014/chart" uri="{C3380CC4-5D6E-409C-BE32-E72D297353CC}">
              <c16:uniqueId val="{00000002-E806-4811-ADC3-3C0659488EEA}"/>
            </c:ext>
          </c:extLst>
        </c:ser>
        <c:dLbls>
          <c:showLegendKey val="0"/>
          <c:showVal val="0"/>
          <c:showCatName val="0"/>
          <c:showSerName val="0"/>
          <c:showPercent val="0"/>
          <c:showBubbleSize val="0"/>
        </c:dLbls>
        <c:marker val="1"/>
        <c:smooth val="0"/>
        <c:axId val="103577472"/>
        <c:axId val="103579008"/>
      </c:lineChart>
      <c:catAx>
        <c:axId val="10357747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Gill Sans MT" panose="020B0502020104020203" pitchFamily="34" charset="0"/>
                <a:ea typeface="+mn-ea"/>
                <a:cs typeface="+mn-cs"/>
              </a:defRPr>
            </a:pPr>
            <a:endParaRPr lang="es-PY"/>
          </a:p>
        </c:txPr>
        <c:crossAx val="103579008"/>
        <c:crosses val="autoZero"/>
        <c:auto val="1"/>
        <c:lblAlgn val="ctr"/>
        <c:lblOffset val="100"/>
        <c:noMultiLvlLbl val="0"/>
      </c:catAx>
      <c:valAx>
        <c:axId val="103579008"/>
        <c:scaling>
          <c:orientation val="minMax"/>
        </c:scaling>
        <c:delete val="1"/>
        <c:axPos val="l"/>
        <c:numFmt formatCode="0.0" sourceLinked="1"/>
        <c:majorTickMark val="none"/>
        <c:minorTickMark val="none"/>
        <c:tickLblPos val="nextTo"/>
        <c:crossAx val="103577472"/>
        <c:crosses val="autoZero"/>
        <c:crossBetween val="between"/>
      </c:valAx>
      <c:spPr>
        <a:noFill/>
        <a:ln>
          <a:noFill/>
        </a:ln>
        <a:effectLst/>
      </c:spPr>
    </c:plotArea>
    <c:legend>
      <c:legendPos val="b"/>
      <c:layout>
        <c:manualLayout>
          <c:xMode val="edge"/>
          <c:yMode val="edge"/>
          <c:x val="0.58114287609694038"/>
          <c:y val="0.59773549057498676"/>
          <c:w val="0.23378715607484016"/>
          <c:h val="0.2472138213717482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Gill Sans MT" panose="020B0502020104020203" pitchFamily="34" charset="0"/>
              <a:ea typeface="+mn-ea"/>
              <a:cs typeface="+mn-cs"/>
            </a:defRPr>
          </a:pPr>
          <a:endParaRPr lang="es-PY"/>
        </a:p>
      </c:txPr>
    </c:legend>
    <c:plotVisOnly val="1"/>
    <c:dispBlanksAs val="gap"/>
    <c:showDLblsOverMax val="0"/>
  </c:chart>
  <c:spPr>
    <a:noFill/>
    <a:ln w="9525" cap="flat" cmpd="sng" algn="ctr">
      <a:noFill/>
      <a:round/>
    </a:ln>
    <a:effectLst/>
  </c:spPr>
  <c:txPr>
    <a:bodyPr/>
    <a:lstStyle/>
    <a:p>
      <a:pPr>
        <a:defRPr/>
      </a:pPr>
      <a:endParaRPr lang="es-PY"/>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PY"/>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1"/>
          <c:tx>
            <c:strRef>
              <c:f>'Ejercicio propuesto'!$B$20</c:f>
              <c:strCache>
                <c:ptCount val="1"/>
                <c:pt idx="0">
                  <c:v>Funcionamiento</c:v>
                </c:pt>
              </c:strCache>
            </c:strRef>
          </c:tx>
          <c:spPr>
            <a:solidFill>
              <a:schemeClr val="tx1">
                <a:lumMod val="50000"/>
                <a:lumOff val="50000"/>
              </a:scheme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Gill Sans MT" panose="020B0502020104020203" pitchFamily="34" charset="0"/>
                    <a:ea typeface="+mn-ea"/>
                    <a:cs typeface="+mn-cs"/>
                  </a:defRPr>
                </a:pPr>
                <a:endParaRPr lang="es-PY"/>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'Ejercicio propuesto'!$C$13:$N$13</c:f>
              <c:numCache>
                <c:formatCode>General</c:formatCode>
                <c:ptCount val="12"/>
                <c:pt idx="0">
                  <c:v>2016</c:v>
                </c:pt>
                <c:pt idx="1">
                  <c:v>2017</c:v>
                </c:pt>
                <c:pt idx="2">
                  <c:v>2018</c:v>
                </c:pt>
                <c:pt idx="3">
                  <c:v>2019</c:v>
                </c:pt>
                <c:pt idx="4">
                  <c:v>2020</c:v>
                </c:pt>
                <c:pt idx="5">
                  <c:v>2021</c:v>
                </c:pt>
                <c:pt idx="6">
                  <c:v>2022</c:v>
                </c:pt>
                <c:pt idx="7">
                  <c:v>2023</c:v>
                </c:pt>
                <c:pt idx="8">
                  <c:v>2024</c:v>
                </c:pt>
                <c:pt idx="9">
                  <c:v>2025</c:v>
                </c:pt>
                <c:pt idx="10">
                  <c:v>2026</c:v>
                </c:pt>
                <c:pt idx="11">
                  <c:v>2027</c:v>
                </c:pt>
              </c:numCache>
            </c:numRef>
          </c:cat>
          <c:val>
            <c:numRef>
              <c:f>'Ejercicio propuesto'!$C$20:$N$20</c:f>
              <c:numCache>
                <c:formatCode>#,##0.0_ ;[Red]\-#,##0.0\ </c:formatCode>
                <c:ptCount val="12"/>
                <c:pt idx="0">
                  <c:v>13.830037383653297</c:v>
                </c:pt>
                <c:pt idx="1">
                  <c:v>13.931953504853247</c:v>
                </c:pt>
                <c:pt idx="2">
                  <c:v>13.770595521576436</c:v>
                </c:pt>
                <c:pt idx="3">
                  <c:v>13.812637201075983</c:v>
                </c:pt>
                <c:pt idx="4">
                  <c:v>13.767513240992411</c:v>
                </c:pt>
                <c:pt idx="5">
                  <c:v>13.628137294336188</c:v>
                </c:pt>
                <c:pt idx="6">
                  <c:v>13.504911879593546</c:v>
                </c:pt>
                <c:pt idx="7">
                  <c:v>13.370395923354968</c:v>
                </c:pt>
                <c:pt idx="8">
                  <c:v>13.319074552217881</c:v>
                </c:pt>
                <c:pt idx="9">
                  <c:v>13.204858762529676</c:v>
                </c:pt>
                <c:pt idx="10">
                  <c:v>13.023285898436736</c:v>
                </c:pt>
                <c:pt idx="11">
                  <c:v>12.880931451223347</c:v>
                </c:pt>
              </c:numCache>
            </c:numRef>
          </c:val>
          <c:extLst xmlns:c16r2="http://schemas.microsoft.com/office/drawing/2015/06/chart">
            <c:ext xmlns:c16="http://schemas.microsoft.com/office/drawing/2014/chart" uri="{C3380CC4-5D6E-409C-BE32-E72D297353CC}">
              <c16:uniqueId val="{00000000-DA24-4AF1-B855-82BCD94D8816}"/>
            </c:ext>
          </c:extLst>
        </c:ser>
        <c:ser>
          <c:idx val="3"/>
          <c:order val="2"/>
          <c:tx>
            <c:strRef>
              <c:f>'Ejercicio propuesto'!$B$30</c:f>
              <c:strCache>
                <c:ptCount val="1"/>
                <c:pt idx="0">
                  <c:v>Inversión</c:v>
                </c:pt>
              </c:strCache>
            </c:strRef>
          </c:tx>
          <c:spPr>
            <a:solidFill>
              <a:schemeClr val="accent6">
                <a:lumMod val="60000"/>
                <a:lumOff val="40000"/>
              </a:scheme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Gill Sans MT" panose="020B0502020104020203" pitchFamily="34" charset="0"/>
                    <a:ea typeface="+mn-ea"/>
                    <a:cs typeface="+mn-cs"/>
                  </a:defRPr>
                </a:pPr>
                <a:endParaRPr lang="es-PY"/>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'Ejercicio propuesto'!$C$13:$N$13</c:f>
              <c:numCache>
                <c:formatCode>General</c:formatCode>
                <c:ptCount val="12"/>
                <c:pt idx="0">
                  <c:v>2016</c:v>
                </c:pt>
                <c:pt idx="1">
                  <c:v>2017</c:v>
                </c:pt>
                <c:pt idx="2">
                  <c:v>2018</c:v>
                </c:pt>
                <c:pt idx="3">
                  <c:v>2019</c:v>
                </c:pt>
                <c:pt idx="4">
                  <c:v>2020</c:v>
                </c:pt>
                <c:pt idx="5">
                  <c:v>2021</c:v>
                </c:pt>
                <c:pt idx="6">
                  <c:v>2022</c:v>
                </c:pt>
                <c:pt idx="7">
                  <c:v>2023</c:v>
                </c:pt>
                <c:pt idx="8">
                  <c:v>2024</c:v>
                </c:pt>
                <c:pt idx="9">
                  <c:v>2025</c:v>
                </c:pt>
                <c:pt idx="10">
                  <c:v>2026</c:v>
                </c:pt>
                <c:pt idx="11">
                  <c:v>2027</c:v>
                </c:pt>
              </c:numCache>
            </c:numRef>
          </c:cat>
          <c:val>
            <c:numRef>
              <c:f>'Ejercicio propuesto'!$C$30:$N$30</c:f>
              <c:numCache>
                <c:formatCode>#,##0.0_ ;[Red]\-#,##0.0\ </c:formatCode>
                <c:ptCount val="12"/>
                <c:pt idx="0">
                  <c:v>1.94690672371025</c:v>
                </c:pt>
                <c:pt idx="1">
                  <c:v>1.1078840923713107</c:v>
                </c:pt>
                <c:pt idx="2">
                  <c:v>1.4294044784235655</c:v>
                </c:pt>
                <c:pt idx="3">
                  <c:v>1.3873627989240145</c:v>
                </c:pt>
                <c:pt idx="4">
                  <c:v>1.4324867590075945</c:v>
                </c:pt>
                <c:pt idx="5">
                  <c:v>1.5718627056638161</c:v>
                </c:pt>
                <c:pt idx="6">
                  <c:v>1.6950881204064436</c:v>
                </c:pt>
                <c:pt idx="7">
                  <c:v>1.8736422259021268</c:v>
                </c:pt>
                <c:pt idx="8">
                  <c:v>1.863089394928267</c:v>
                </c:pt>
                <c:pt idx="9">
                  <c:v>2.157160590552277</c:v>
                </c:pt>
                <c:pt idx="10">
                  <c:v>2.3267141015632582</c:v>
                </c:pt>
                <c:pt idx="11">
                  <c:v>2.4738348638733885</c:v>
                </c:pt>
              </c:numCache>
            </c:numRef>
          </c:val>
          <c:extLst xmlns:c16r2="http://schemas.microsoft.com/office/drawing/2015/06/chart">
            <c:ext xmlns:c16="http://schemas.microsoft.com/office/drawing/2014/chart" uri="{C3380CC4-5D6E-409C-BE32-E72D297353CC}">
              <c16:uniqueId val="{00000001-DA24-4AF1-B855-82BCD94D8816}"/>
            </c:ext>
          </c:extLst>
        </c:ser>
        <c:ser>
          <c:idx val="1"/>
          <c:order val="3"/>
          <c:tx>
            <c:strRef>
              <c:f>'Ejercicio propuesto'!$B$18</c:f>
              <c:strCache>
                <c:ptCount val="1"/>
                <c:pt idx="0">
                  <c:v>Intereses</c:v>
                </c:pt>
              </c:strCache>
            </c:strRef>
          </c:tx>
          <c:spPr>
            <a:solidFill>
              <a:schemeClr val="accent3">
                <a:lumMod val="75000"/>
              </a:scheme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Gill Sans MT" panose="020B0502020104020203" pitchFamily="34" charset="0"/>
                    <a:ea typeface="+mn-ea"/>
                    <a:cs typeface="+mn-cs"/>
                  </a:defRPr>
                </a:pPr>
                <a:endParaRPr lang="es-PY"/>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'Ejercicio propuesto'!$C$13:$N$13</c:f>
              <c:numCache>
                <c:formatCode>General</c:formatCode>
                <c:ptCount val="12"/>
                <c:pt idx="0">
                  <c:v>2016</c:v>
                </c:pt>
                <c:pt idx="1">
                  <c:v>2017</c:v>
                </c:pt>
                <c:pt idx="2">
                  <c:v>2018</c:v>
                </c:pt>
                <c:pt idx="3">
                  <c:v>2019</c:v>
                </c:pt>
                <c:pt idx="4">
                  <c:v>2020</c:v>
                </c:pt>
                <c:pt idx="5">
                  <c:v>2021</c:v>
                </c:pt>
                <c:pt idx="6">
                  <c:v>2022</c:v>
                </c:pt>
                <c:pt idx="7">
                  <c:v>2023</c:v>
                </c:pt>
                <c:pt idx="8">
                  <c:v>2024</c:v>
                </c:pt>
                <c:pt idx="9">
                  <c:v>2025</c:v>
                </c:pt>
                <c:pt idx="10">
                  <c:v>2026</c:v>
                </c:pt>
                <c:pt idx="11">
                  <c:v>2027</c:v>
                </c:pt>
              </c:numCache>
            </c:numRef>
          </c:cat>
          <c:val>
            <c:numRef>
              <c:f>'Ejercicio propuesto'!$C$18:$N$18</c:f>
              <c:numCache>
                <c:formatCode>#,##0.0_ ;[Red]\-#,##0.0\ </c:formatCode>
                <c:ptCount val="12"/>
                <c:pt idx="0">
                  <c:v>3.1897829685731716</c:v>
                </c:pt>
                <c:pt idx="1">
                  <c:v>3.1562735602412455</c:v>
                </c:pt>
                <c:pt idx="2">
                  <c:v>3.1035666010858742</c:v>
                </c:pt>
                <c:pt idx="3">
                  <c:v>2.9753693515617763</c:v>
                </c:pt>
                <c:pt idx="4">
                  <c:v>2.9675800139054802</c:v>
                </c:pt>
                <c:pt idx="5">
                  <c:v>2.8195004558934338</c:v>
                </c:pt>
                <c:pt idx="6">
                  <c:v>2.7848883583051718</c:v>
                </c:pt>
                <c:pt idx="7">
                  <c:v>2.7421047319094738</c:v>
                </c:pt>
                <c:pt idx="8">
                  <c:v>2.7713496694770328</c:v>
                </c:pt>
                <c:pt idx="9">
                  <c:v>2.5562712962248368</c:v>
                </c:pt>
                <c:pt idx="10">
                  <c:v>2.5691608368589383</c:v>
                </c:pt>
                <c:pt idx="11">
                  <c:v>2.4896910160871899</c:v>
                </c:pt>
              </c:numCache>
            </c:numRef>
          </c:val>
          <c:extLst xmlns:c16r2="http://schemas.microsoft.com/office/drawing/2015/06/chart">
            <c:ext xmlns:c16="http://schemas.microsoft.com/office/drawing/2014/chart" uri="{C3380CC4-5D6E-409C-BE32-E72D297353CC}">
              <c16:uniqueId val="{00000002-DA24-4AF1-B855-82BCD94D8816}"/>
            </c:ext>
          </c:extLst>
        </c:ser>
        <c:dLbls>
          <c:showLegendKey val="0"/>
          <c:showVal val="1"/>
          <c:showCatName val="0"/>
          <c:showSerName val="0"/>
          <c:showPercent val="0"/>
          <c:showBubbleSize val="0"/>
        </c:dLbls>
        <c:gapWidth val="50"/>
        <c:overlap val="100"/>
        <c:axId val="103402496"/>
        <c:axId val="103413632"/>
      </c:barChart>
      <c:lineChart>
        <c:grouping val="standard"/>
        <c:varyColors val="0"/>
        <c:ser>
          <c:idx val="0"/>
          <c:order val="0"/>
          <c:tx>
            <c:strRef>
              <c:f>'Ejercicio propuesto'!$B$17</c:f>
              <c:strCache>
                <c:ptCount val="1"/>
                <c:pt idx="0">
                  <c:v>Total Gastos</c:v>
                </c:pt>
              </c:strCache>
            </c:strRef>
          </c:tx>
          <c:spPr>
            <a:ln w="28575" cap="rnd">
              <a:noFill/>
              <a:round/>
            </a:ln>
            <a:effectLst/>
          </c:spPr>
          <c:marker>
            <c:symbol val="none"/>
          </c:marker>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Gill Sans MT" panose="020B0502020104020203" pitchFamily="34" charset="0"/>
                    <a:ea typeface="+mn-ea"/>
                    <a:cs typeface="+mn-cs"/>
                  </a:defRPr>
                </a:pPr>
                <a:endParaRPr lang="es-PY"/>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'Ejercicio propuesto'!$C$13:$N$13</c:f>
              <c:numCache>
                <c:formatCode>General</c:formatCode>
                <c:ptCount val="12"/>
                <c:pt idx="0">
                  <c:v>2016</c:v>
                </c:pt>
                <c:pt idx="1">
                  <c:v>2017</c:v>
                </c:pt>
                <c:pt idx="2">
                  <c:v>2018</c:v>
                </c:pt>
                <c:pt idx="3">
                  <c:v>2019</c:v>
                </c:pt>
                <c:pt idx="4">
                  <c:v>2020</c:v>
                </c:pt>
                <c:pt idx="5">
                  <c:v>2021</c:v>
                </c:pt>
                <c:pt idx="6">
                  <c:v>2022</c:v>
                </c:pt>
                <c:pt idx="7">
                  <c:v>2023</c:v>
                </c:pt>
                <c:pt idx="8">
                  <c:v>2024</c:v>
                </c:pt>
                <c:pt idx="9">
                  <c:v>2025</c:v>
                </c:pt>
                <c:pt idx="10">
                  <c:v>2026</c:v>
                </c:pt>
                <c:pt idx="11">
                  <c:v>2027</c:v>
                </c:pt>
              </c:numCache>
            </c:numRef>
          </c:cat>
          <c:val>
            <c:numRef>
              <c:f>'Ejercicio propuesto'!$C$17:$N$17</c:f>
              <c:numCache>
                <c:formatCode>#,##0.0_ ;[Red]\-#,##0.0\ </c:formatCode>
                <c:ptCount val="12"/>
                <c:pt idx="0">
                  <c:v>18.966727075936717</c:v>
                </c:pt>
                <c:pt idx="1">
                  <c:v>18.196111157465804</c:v>
                </c:pt>
                <c:pt idx="2">
                  <c:v>18.303566601085876</c:v>
                </c:pt>
                <c:pt idx="3">
                  <c:v>18.175369351561773</c:v>
                </c:pt>
                <c:pt idx="4">
                  <c:v>18.167580013905486</c:v>
                </c:pt>
                <c:pt idx="5">
                  <c:v>18.019500455893439</c:v>
                </c:pt>
                <c:pt idx="6">
                  <c:v>17.984888358305163</c:v>
                </c:pt>
                <c:pt idx="7">
                  <c:v>17.986142881166568</c:v>
                </c:pt>
                <c:pt idx="8">
                  <c:v>17.95351361662318</c:v>
                </c:pt>
                <c:pt idx="9">
                  <c:v>17.91829064930679</c:v>
                </c:pt>
                <c:pt idx="10">
                  <c:v>17.919160836858932</c:v>
                </c:pt>
                <c:pt idx="11">
                  <c:v>17.844457331183925</c:v>
                </c:pt>
              </c:numCache>
            </c:numRef>
          </c:val>
          <c:smooth val="0"/>
          <c:extLst xmlns:c16r2="http://schemas.microsoft.com/office/drawing/2015/06/chart">
            <c:ext xmlns:c16="http://schemas.microsoft.com/office/drawing/2014/chart" uri="{C3380CC4-5D6E-409C-BE32-E72D297353CC}">
              <c16:uniqueId val="{00000003-DA24-4AF1-B855-82BCD94D8816}"/>
            </c:ext>
          </c:extLst>
        </c:ser>
        <c:dLbls>
          <c:showLegendKey val="0"/>
          <c:showVal val="1"/>
          <c:showCatName val="0"/>
          <c:showSerName val="0"/>
          <c:showPercent val="0"/>
          <c:showBubbleSize val="0"/>
        </c:dLbls>
        <c:marker val="1"/>
        <c:smooth val="0"/>
        <c:axId val="103402496"/>
        <c:axId val="103413632"/>
      </c:lineChart>
      <c:catAx>
        <c:axId val="103402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Gill Sans MT" panose="020B0502020104020203" pitchFamily="34" charset="0"/>
                <a:ea typeface="+mn-ea"/>
                <a:cs typeface="+mn-cs"/>
              </a:defRPr>
            </a:pPr>
            <a:endParaRPr lang="es-PY"/>
          </a:p>
        </c:txPr>
        <c:crossAx val="103413632"/>
        <c:crosses val="autoZero"/>
        <c:auto val="1"/>
        <c:lblAlgn val="ctr"/>
        <c:lblOffset val="100"/>
        <c:noMultiLvlLbl val="0"/>
      </c:catAx>
      <c:valAx>
        <c:axId val="103413632"/>
        <c:scaling>
          <c:orientation val="minMax"/>
        </c:scaling>
        <c:delete val="1"/>
        <c:axPos val="l"/>
        <c:numFmt formatCode="#,##0.0_ ;[Red]\-#,##0.0\ " sourceLinked="1"/>
        <c:majorTickMark val="none"/>
        <c:minorTickMark val="none"/>
        <c:tickLblPos val="nextTo"/>
        <c:crossAx val="103402496"/>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Gill Sans MT" panose="020B0502020104020203" pitchFamily="34" charset="0"/>
              <a:ea typeface="+mn-ea"/>
              <a:cs typeface="+mn-cs"/>
            </a:defRPr>
          </a:pPr>
          <a:endParaRPr lang="es-PY"/>
        </a:p>
      </c:txPr>
    </c:legend>
    <c:plotVisOnly val="1"/>
    <c:dispBlanksAs val="gap"/>
    <c:showDLblsOverMax val="0"/>
  </c:chart>
  <c:spPr>
    <a:noFill/>
    <a:ln w="9525" cap="flat" cmpd="sng" algn="ctr">
      <a:noFill/>
      <a:round/>
    </a:ln>
    <a:effectLst/>
  </c:spPr>
  <c:txPr>
    <a:bodyPr/>
    <a:lstStyle/>
    <a:p>
      <a:pPr>
        <a:defRPr sz="1400"/>
      </a:pPr>
      <a:endParaRPr lang="es-PY"/>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PY"/>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217232565867156E-2"/>
          <c:y val="3.250346919132853E-2"/>
          <c:w val="0.93465321911552957"/>
          <c:h val="0.78925675309382781"/>
        </c:manualLayout>
      </c:layout>
      <c:lineChart>
        <c:grouping val="standard"/>
        <c:varyColors val="0"/>
        <c:ser>
          <c:idx val="1"/>
          <c:order val="0"/>
          <c:tx>
            <c:strRef>
              <c:f>'Sector Externo'!$B$3</c:f>
              <c:strCache>
                <c:ptCount val="1"/>
                <c:pt idx="0">
                  <c:v>MFMP 2016</c:v>
                </c:pt>
              </c:strCache>
            </c:strRef>
          </c:tx>
          <c:spPr>
            <a:ln w="28575" cap="rnd">
              <a:solidFill>
                <a:schemeClr val="tx2"/>
              </a:solidFill>
              <a:round/>
            </a:ln>
            <a:effectLst/>
          </c:spPr>
          <c:marker>
            <c:symbol val="none"/>
          </c:marker>
          <c:dLbls>
            <c:dLbl>
              <c:idx val="3"/>
              <c:layout>
                <c:manualLayout>
                  <c:x val="-4.0740771701626571E-2"/>
                  <c:y val="3.9868608441195635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C1A0-4B20-8104-CBB9479CB747}"/>
                </c:ext>
              </c:extLst>
            </c:dLbl>
            <c:dLbl>
              <c:idx val="4"/>
              <c:layout>
                <c:manualLayout>
                  <c:x val="-4.4058424120325734E-2"/>
                  <c:y val="3.9868608441195691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C1A0-4B20-8104-CBB9479CB747}"/>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192-479E-878C-4B1CA540DECA}"/>
                </c:ext>
              </c:extLst>
            </c:dLbl>
            <c:dLbl>
              <c:idx val="6"/>
              <c:layout>
                <c:manualLayout>
                  <c:x val="-2.7188161571240245E-2"/>
                  <c:y val="3.2806475022178955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C1A0-4B20-8104-CBB9479CB747}"/>
                </c:ext>
              </c:extLst>
            </c:dLbl>
            <c:dLbl>
              <c:idx val="7"/>
              <c:layout>
                <c:manualLayout>
                  <c:x val="-1.7235204315142558E-2"/>
                  <c:y val="1.5077269786153678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C1A0-4B20-8104-CBB9479CB747}"/>
                </c:ext>
              </c:extLst>
            </c:dLbl>
            <c:dLbl>
              <c:idx val="10"/>
              <c:layout>
                <c:manualLayout>
                  <c:x val="-4.9337671185640156E-2"/>
                  <c:y val="-2.6719215224408229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7C96-45D4-8E63-1A9F5E00AA4F}"/>
                </c:ext>
              </c:extLst>
            </c:dLbl>
            <c:dLbl>
              <c:idx val="11"/>
              <c:layout>
                <c:manualLayout>
                  <c:x val="-2.552933536189057E-2"/>
                  <c:y val="-2.6290875764571977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C1A0-4B20-8104-CBB9479CB747}"/>
                </c:ext>
              </c:extLst>
            </c:dLbl>
            <c:dLbl>
              <c:idx val="12"/>
              <c:layout>
                <c:manualLayout>
                  <c:x val="-2.7188161571240186E-2"/>
                  <c:y val="-4.1065213461259707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C1A0-4B20-8104-CBB9479CB747}"/>
                </c:ext>
              </c:extLst>
            </c:dLbl>
            <c:dLbl>
              <c:idx val="16"/>
              <c:layout>
                <c:manualLayout>
                  <c:x val="-2.3289919979268593E-2"/>
                  <c:y val="3.7815091834723785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C1A0-4B20-8104-CBB9479CB747}"/>
                </c:ext>
              </c:extLst>
            </c:dLbl>
            <c:dLbl>
              <c:idx val="17"/>
              <c:layout>
                <c:manualLayout>
                  <c:x val="-3.6678606732274334E-2"/>
                  <c:y val="-3.9011464188052423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C1A0-4B20-8104-CBB9479CB747}"/>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Gill Sans MT" panose="020B0502020104020203" pitchFamily="34" charset="0"/>
                    <a:ea typeface="+mn-ea"/>
                    <a:cs typeface="+mn-cs"/>
                  </a:defRPr>
                </a:pPr>
                <a:endParaRPr lang="es-PY"/>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'Sector Externo'!$C$1:$T$1</c:f>
              <c:numCache>
                <c:formatCode>General</c:formatCode>
                <c:ptCount val="18"/>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numCache>
            </c:numRef>
          </c:cat>
          <c:val>
            <c:numRef>
              <c:f>'Sector Externo'!$C$3:$T$3</c:f>
              <c:numCache>
                <c:formatCode>0.0</c:formatCode>
                <c:ptCount val="18"/>
                <c:pt idx="0">
                  <c:v>-3.0186212982144407</c:v>
                </c:pt>
                <c:pt idx="1">
                  <c:v>-2.893093978056791</c:v>
                </c:pt>
                <c:pt idx="2">
                  <c:v>-3.0122608042244914</c:v>
                </c:pt>
                <c:pt idx="3">
                  <c:v>-3.2417472240794112</c:v>
                </c:pt>
                <c:pt idx="4">
                  <c:v>-5.1714480166663215</c:v>
                </c:pt>
                <c:pt idx="5">
                  <c:v>-6.4868970810377888</c:v>
                </c:pt>
                <c:pt idx="6">
                  <c:v>-5.9635880350878629</c:v>
                </c:pt>
                <c:pt idx="7">
                  <c:v>-5.2319521465189274</c:v>
                </c:pt>
                <c:pt idx="8">
                  <c:v>-4.8729239301436564</c:v>
                </c:pt>
                <c:pt idx="9">
                  <c:v>-4.7118766673062993</c:v>
                </c:pt>
                <c:pt idx="10">
                  <c:v>-4.4697998117420834</c:v>
                </c:pt>
                <c:pt idx="11">
                  <c:v>-4.4040531447241262</c:v>
                </c:pt>
                <c:pt idx="12">
                  <c:v>-4.2538041390494303</c:v>
                </c:pt>
                <c:pt idx="13">
                  <c:v>-4.0642105471180789</c:v>
                </c:pt>
                <c:pt idx="14">
                  <c:v>-3.8033533854636974</c:v>
                </c:pt>
                <c:pt idx="15">
                  <c:v>-3.594715217926697</c:v>
                </c:pt>
                <c:pt idx="16">
                  <c:v>-3.4704024802878668</c:v>
                </c:pt>
                <c:pt idx="17">
                  <c:v>-3.3312157559194118</c:v>
                </c:pt>
              </c:numCache>
            </c:numRef>
          </c:val>
          <c:smooth val="0"/>
          <c:extLst xmlns:c16r2="http://schemas.microsoft.com/office/drawing/2015/06/chart">
            <c:ext xmlns:c16="http://schemas.microsoft.com/office/drawing/2014/chart" uri="{C3380CC4-5D6E-409C-BE32-E72D297353CC}">
              <c16:uniqueId val="{00000014-C1A0-4B20-8104-CBB9479CB747}"/>
            </c:ext>
          </c:extLst>
        </c:ser>
        <c:dLbls>
          <c:showLegendKey val="0"/>
          <c:showVal val="0"/>
          <c:showCatName val="0"/>
          <c:showSerName val="0"/>
          <c:showPercent val="0"/>
          <c:showBubbleSize val="0"/>
        </c:dLbls>
        <c:marker val="1"/>
        <c:smooth val="0"/>
        <c:axId val="104091648"/>
        <c:axId val="104093184"/>
      </c:lineChart>
      <c:catAx>
        <c:axId val="10409164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200" b="0" i="0" u="none" strike="noStrike" kern="1200" baseline="0">
                <a:solidFill>
                  <a:schemeClr val="tx1"/>
                </a:solidFill>
                <a:latin typeface="Gill Sans MT" panose="020B0502020104020203" pitchFamily="34" charset="0"/>
                <a:ea typeface="+mn-ea"/>
                <a:cs typeface="+mn-cs"/>
              </a:defRPr>
            </a:pPr>
            <a:endParaRPr lang="es-PY"/>
          </a:p>
        </c:txPr>
        <c:crossAx val="104093184"/>
        <c:crosses val="autoZero"/>
        <c:auto val="1"/>
        <c:lblAlgn val="ctr"/>
        <c:lblOffset val="100"/>
        <c:noMultiLvlLbl val="0"/>
      </c:catAx>
      <c:valAx>
        <c:axId val="104093184"/>
        <c:scaling>
          <c:orientation val="minMax"/>
          <c:max val="-2"/>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Gill Sans MT" panose="020B0502020104020203" pitchFamily="34" charset="0"/>
                <a:ea typeface="+mn-ea"/>
                <a:cs typeface="+mn-cs"/>
              </a:defRPr>
            </a:pPr>
            <a:endParaRPr lang="es-PY"/>
          </a:p>
        </c:txPr>
        <c:crossAx val="104091648"/>
        <c:crosses val="autoZero"/>
        <c:crossBetween val="between"/>
      </c:valAx>
      <c:spPr>
        <a:noFill/>
        <a:ln>
          <a:noFill/>
        </a:ln>
        <a:effectLst/>
      </c:spPr>
    </c:plotArea>
    <c:legend>
      <c:legendPos val="b"/>
      <c:layout>
        <c:manualLayout>
          <c:xMode val="edge"/>
          <c:yMode val="edge"/>
          <c:x val="0.41856482536086653"/>
          <c:y val="0.94156528407561402"/>
          <c:w val="0.16287034927826693"/>
          <c:h val="5.843471592438610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Gill Sans MT" panose="020B0502020104020203" pitchFamily="34" charset="0"/>
              <a:ea typeface="+mn-ea"/>
              <a:cs typeface="+mn-cs"/>
            </a:defRPr>
          </a:pPr>
          <a:endParaRPr lang="es-PY"/>
        </a:p>
      </c:txPr>
    </c:legend>
    <c:plotVisOnly val="1"/>
    <c:dispBlanksAs val="gap"/>
    <c:showDLblsOverMax val="0"/>
  </c:chart>
  <c:spPr>
    <a:noFill/>
    <a:ln>
      <a:noFill/>
    </a:ln>
    <a:effectLst/>
  </c:spPr>
  <c:txPr>
    <a:bodyPr/>
    <a:lstStyle/>
    <a:p>
      <a:pPr>
        <a:defRPr/>
      </a:pPr>
      <a:endParaRPr lang="es-PY"/>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75D74D-3E6C-4C8D-AA1A-367E55D07E9A}"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s-CO"/>
        </a:p>
      </dgm:t>
    </dgm:pt>
    <dgm:pt modelId="{576B1B41-A732-4F6F-AECF-1262AD711AFF}">
      <dgm:prSet phldrT="[Texto]" custT="1"/>
      <dgm:spPr/>
      <dgm:t>
        <a:bodyPr/>
        <a:lstStyle/>
        <a:p>
          <a:r>
            <a:rPr lang="es-CO" altLang="es-CO" sz="1800" b="1" i="0" dirty="0">
              <a:latin typeface="Futura Std Book"/>
              <a:cs typeface="Arial" panose="020B0604020202020204" pitchFamily="34" charset="0"/>
            </a:rPr>
            <a:t>Informes</a:t>
          </a:r>
          <a:endParaRPr lang="es-CO" sz="1800" b="1" i="0" dirty="0">
            <a:latin typeface="Futura Std Book"/>
          </a:endParaRPr>
        </a:p>
      </dgm:t>
    </dgm:pt>
    <dgm:pt modelId="{85B7CF7E-F830-4794-8843-3A18FF2E231A}" type="parTrans" cxnId="{EA66B2E0-DB9F-46AC-AB82-0EB86EBF3C0A}">
      <dgm:prSet/>
      <dgm:spPr/>
      <dgm:t>
        <a:bodyPr/>
        <a:lstStyle/>
        <a:p>
          <a:endParaRPr lang="es-CO" sz="1800">
            <a:latin typeface="Futura Std Book"/>
          </a:endParaRPr>
        </a:p>
      </dgm:t>
    </dgm:pt>
    <dgm:pt modelId="{0BC79DDD-5878-4DBB-A0E4-B9B8D5F4330F}" type="sibTrans" cxnId="{EA66B2E0-DB9F-46AC-AB82-0EB86EBF3C0A}">
      <dgm:prSet/>
      <dgm:spPr/>
      <dgm:t>
        <a:bodyPr/>
        <a:lstStyle/>
        <a:p>
          <a:endParaRPr lang="es-CO" sz="1800">
            <a:latin typeface="Futura Std Book"/>
          </a:endParaRPr>
        </a:p>
      </dgm:t>
    </dgm:pt>
    <dgm:pt modelId="{CD1679B7-71C6-4CDE-A6B6-38D2BB589E16}">
      <dgm:prSet phldrT="[Texto]" custT="1"/>
      <dgm:spPr/>
      <dgm:t>
        <a:bodyPr/>
        <a:lstStyle/>
        <a:p>
          <a:r>
            <a:rPr lang="es-CO" altLang="es-CO" sz="1800" dirty="0">
              <a:latin typeface="Futura Std Book"/>
              <a:cs typeface="Arial" panose="020B0604020202020204" pitchFamily="34" charset="0"/>
            </a:rPr>
            <a:t>En junio de cada año se rinde informe a las Comisiones Económicas del Congreso de la República sobre el cumplimiento de la regla fiscal del año inmediatamente anterior</a:t>
          </a:r>
          <a:endParaRPr lang="es-CO" sz="1800" dirty="0">
            <a:latin typeface="Futura Std Book"/>
          </a:endParaRPr>
        </a:p>
      </dgm:t>
    </dgm:pt>
    <dgm:pt modelId="{DFC77361-D834-41A5-BA41-012A8031F929}" type="parTrans" cxnId="{026D9B50-3834-41A4-956E-5CC14FBA5CB0}">
      <dgm:prSet/>
      <dgm:spPr/>
      <dgm:t>
        <a:bodyPr/>
        <a:lstStyle/>
        <a:p>
          <a:endParaRPr lang="es-CO" sz="1800">
            <a:latin typeface="Futura Std Book"/>
          </a:endParaRPr>
        </a:p>
      </dgm:t>
    </dgm:pt>
    <dgm:pt modelId="{96299DD7-D91E-420C-AD9F-0DB66465A007}" type="sibTrans" cxnId="{026D9B50-3834-41A4-956E-5CC14FBA5CB0}">
      <dgm:prSet/>
      <dgm:spPr/>
      <dgm:t>
        <a:bodyPr/>
        <a:lstStyle/>
        <a:p>
          <a:endParaRPr lang="es-CO" sz="1800">
            <a:latin typeface="Futura Std Book"/>
          </a:endParaRPr>
        </a:p>
      </dgm:t>
    </dgm:pt>
    <dgm:pt modelId="{864FA4CB-5474-4E40-92D1-471BCA500F9F}">
      <dgm:prSet phldrT="[Texto]" custT="1"/>
      <dgm:spPr/>
      <dgm:t>
        <a:bodyPr/>
        <a:lstStyle/>
        <a:p>
          <a:r>
            <a:rPr lang="es-CO" altLang="es-CO" sz="1800" b="1" i="0" dirty="0">
              <a:latin typeface="Futura Std Book"/>
              <a:cs typeface="Arial" panose="020B0604020202020204" pitchFamily="34" charset="0"/>
            </a:rPr>
            <a:t>Comité Consultivo Regla Fiscal</a:t>
          </a:r>
          <a:endParaRPr lang="es-CO" sz="1800" i="0" dirty="0">
            <a:latin typeface="Futura Std Book"/>
          </a:endParaRPr>
        </a:p>
      </dgm:t>
    </dgm:pt>
    <dgm:pt modelId="{3F9B79C8-2F80-49DC-91A3-A1072618E904}" type="parTrans" cxnId="{DCE7AD1B-F40F-4D0C-8DCB-4FE8E3B18B82}">
      <dgm:prSet/>
      <dgm:spPr/>
      <dgm:t>
        <a:bodyPr/>
        <a:lstStyle/>
        <a:p>
          <a:endParaRPr lang="es-CO" sz="1800">
            <a:latin typeface="Futura Std Book"/>
          </a:endParaRPr>
        </a:p>
      </dgm:t>
    </dgm:pt>
    <dgm:pt modelId="{F47440A4-F81D-4E81-9A61-7E74FE4270FB}" type="sibTrans" cxnId="{DCE7AD1B-F40F-4D0C-8DCB-4FE8E3B18B82}">
      <dgm:prSet/>
      <dgm:spPr/>
      <dgm:t>
        <a:bodyPr/>
        <a:lstStyle/>
        <a:p>
          <a:endParaRPr lang="es-CO" sz="1800">
            <a:latin typeface="Futura Std Book"/>
          </a:endParaRPr>
        </a:p>
      </dgm:t>
    </dgm:pt>
    <dgm:pt modelId="{085C1197-D5EF-4364-9D54-A7362D9B36ED}">
      <dgm:prSet phldrT="[Texto]" custT="1"/>
      <dgm:spPr/>
      <dgm:t>
        <a:bodyPr/>
        <a:lstStyle/>
        <a:p>
          <a:r>
            <a:rPr lang="es-CO" altLang="es-CO" sz="1800" dirty="0">
              <a:latin typeface="Futura Std Book"/>
              <a:cs typeface="Arial" panose="020B0604020202020204" pitchFamily="34" charset="0"/>
            </a:rPr>
            <a:t>Se pronuncia sobre la Metodología, informe de cumplimiento y suspensión de la Regla Fiscal</a:t>
          </a:r>
          <a:endParaRPr lang="es-CO" sz="1800" dirty="0">
            <a:latin typeface="Futura Std Book"/>
          </a:endParaRPr>
        </a:p>
      </dgm:t>
    </dgm:pt>
    <dgm:pt modelId="{FA740212-6673-4BE5-96C1-2304F4F5F8F5}" type="parTrans" cxnId="{79D4D441-47EE-4BD4-9D05-08707BF5E9AE}">
      <dgm:prSet/>
      <dgm:spPr/>
      <dgm:t>
        <a:bodyPr/>
        <a:lstStyle/>
        <a:p>
          <a:endParaRPr lang="es-CO" sz="1800">
            <a:latin typeface="Futura Std Book"/>
          </a:endParaRPr>
        </a:p>
      </dgm:t>
    </dgm:pt>
    <dgm:pt modelId="{64CA68B3-4298-4E42-97AA-CBE30E25D94B}" type="sibTrans" cxnId="{79D4D441-47EE-4BD4-9D05-08707BF5E9AE}">
      <dgm:prSet/>
      <dgm:spPr/>
      <dgm:t>
        <a:bodyPr/>
        <a:lstStyle/>
        <a:p>
          <a:endParaRPr lang="es-CO" sz="1800">
            <a:latin typeface="Futura Std Book"/>
          </a:endParaRPr>
        </a:p>
      </dgm:t>
    </dgm:pt>
    <dgm:pt modelId="{9F3EE749-3126-4E73-86F8-A43A409921C1}">
      <dgm:prSet phldrT="[Texto]" custT="1"/>
      <dgm:spPr/>
      <dgm:t>
        <a:bodyPr/>
        <a:lstStyle/>
        <a:p>
          <a:r>
            <a:rPr lang="es-CO" altLang="es-CO" sz="1800" b="1" i="0" dirty="0">
              <a:latin typeface="Futura Std Book"/>
              <a:cs typeface="Arial" panose="020B0604020202020204" pitchFamily="34" charset="0"/>
            </a:rPr>
            <a:t>Fondo de Ahorro y Estabilización Fiscal y Macroeconómica</a:t>
          </a:r>
          <a:endParaRPr lang="es-CO" sz="1800" i="0" dirty="0">
            <a:latin typeface="Futura Std Book"/>
          </a:endParaRPr>
        </a:p>
      </dgm:t>
    </dgm:pt>
    <dgm:pt modelId="{5BAC2068-7B80-401B-A258-2E67F8D72259}" type="parTrans" cxnId="{F96A7572-8665-4D14-9653-DC3F9BE88D49}">
      <dgm:prSet/>
      <dgm:spPr/>
      <dgm:t>
        <a:bodyPr/>
        <a:lstStyle/>
        <a:p>
          <a:endParaRPr lang="es-CO" sz="1800">
            <a:latin typeface="Futura Std Book"/>
          </a:endParaRPr>
        </a:p>
      </dgm:t>
    </dgm:pt>
    <dgm:pt modelId="{8C38BF78-8DD2-48FB-A466-6E7294F025EB}" type="sibTrans" cxnId="{F96A7572-8665-4D14-9653-DC3F9BE88D49}">
      <dgm:prSet/>
      <dgm:spPr/>
      <dgm:t>
        <a:bodyPr/>
        <a:lstStyle/>
        <a:p>
          <a:endParaRPr lang="es-CO" sz="1800">
            <a:latin typeface="Futura Std Book"/>
          </a:endParaRPr>
        </a:p>
      </dgm:t>
    </dgm:pt>
    <dgm:pt modelId="{03097A10-B859-4F4D-AECF-15EC1A99FE73}">
      <dgm:prSet phldrT="[Texto]" custT="1"/>
      <dgm:spPr/>
      <dgm:t>
        <a:bodyPr/>
        <a:lstStyle/>
        <a:p>
          <a:r>
            <a:rPr lang="es-CO" altLang="es-CO" sz="1800" dirty="0">
              <a:latin typeface="Futura Std Book"/>
              <a:cs typeface="Arial" panose="020B0604020202020204" pitchFamily="34" charset="0"/>
            </a:rPr>
            <a:t>Su objeto es contribuir a la estabilidad económica y fiscal del país. Se capitaliza con los recursos de los superávits totales de GNC y aportes extraordinarios del GN. Administrado por el Banco Central</a:t>
          </a:r>
          <a:endParaRPr lang="es-CO" sz="1800" dirty="0">
            <a:latin typeface="Futura Std Book"/>
          </a:endParaRPr>
        </a:p>
      </dgm:t>
    </dgm:pt>
    <dgm:pt modelId="{5C936ECD-3938-4CFA-8F39-9DC8BB36D0DA}" type="parTrans" cxnId="{318D8D71-500D-4241-9B29-7C86EDFCB530}">
      <dgm:prSet/>
      <dgm:spPr/>
      <dgm:t>
        <a:bodyPr/>
        <a:lstStyle/>
        <a:p>
          <a:endParaRPr lang="es-CO" sz="1800">
            <a:latin typeface="Futura Std Book"/>
          </a:endParaRPr>
        </a:p>
      </dgm:t>
    </dgm:pt>
    <dgm:pt modelId="{0BF811F2-0A90-4858-B58C-AE6D077ACB22}" type="sibTrans" cxnId="{318D8D71-500D-4241-9B29-7C86EDFCB530}">
      <dgm:prSet/>
      <dgm:spPr/>
      <dgm:t>
        <a:bodyPr/>
        <a:lstStyle/>
        <a:p>
          <a:endParaRPr lang="es-CO" sz="1800">
            <a:latin typeface="Futura Std Book"/>
          </a:endParaRPr>
        </a:p>
      </dgm:t>
    </dgm:pt>
    <dgm:pt modelId="{D505C1E0-3375-485E-B9D0-776179B7092C}">
      <dgm:prSet phldrT="[Texto]" custT="1"/>
      <dgm:spPr/>
      <dgm:t>
        <a:bodyPr/>
        <a:lstStyle/>
        <a:p>
          <a:endParaRPr lang="es-CO" sz="1800" dirty="0">
            <a:latin typeface="Futura Std Book"/>
          </a:endParaRPr>
        </a:p>
      </dgm:t>
    </dgm:pt>
    <dgm:pt modelId="{FDC98AF6-15A1-4596-961D-1B7A77D686BC}" type="parTrans" cxnId="{C295F6F9-4930-4C93-A26B-90B588B437D8}">
      <dgm:prSet/>
      <dgm:spPr/>
      <dgm:t>
        <a:bodyPr/>
        <a:lstStyle/>
        <a:p>
          <a:endParaRPr lang="es-CO" sz="1800"/>
        </a:p>
      </dgm:t>
    </dgm:pt>
    <dgm:pt modelId="{C98199CD-10C7-4CFD-A6E2-481E6D487A19}" type="sibTrans" cxnId="{C295F6F9-4930-4C93-A26B-90B588B437D8}">
      <dgm:prSet/>
      <dgm:spPr/>
      <dgm:t>
        <a:bodyPr/>
        <a:lstStyle/>
        <a:p>
          <a:endParaRPr lang="es-CO" sz="1800"/>
        </a:p>
      </dgm:t>
    </dgm:pt>
    <dgm:pt modelId="{06C01B29-9F5A-4C68-BC0D-036DA3394182}">
      <dgm:prSet phldrT="[Texto]" custT="1"/>
      <dgm:spPr/>
      <dgm:t>
        <a:bodyPr/>
        <a:lstStyle/>
        <a:p>
          <a:endParaRPr lang="es-CO" sz="1800" dirty="0">
            <a:latin typeface="Futura Std Book"/>
          </a:endParaRPr>
        </a:p>
      </dgm:t>
    </dgm:pt>
    <dgm:pt modelId="{AAD24047-61F6-4FDE-B158-3BE00B4ED97C}" type="parTrans" cxnId="{24725E62-E79B-4FD5-B329-79B61BFAA8D8}">
      <dgm:prSet/>
      <dgm:spPr/>
      <dgm:t>
        <a:bodyPr/>
        <a:lstStyle/>
        <a:p>
          <a:endParaRPr lang="es-CO" sz="1800"/>
        </a:p>
      </dgm:t>
    </dgm:pt>
    <dgm:pt modelId="{E5DEAE02-4466-4AA4-8EBD-769C8D887B58}" type="sibTrans" cxnId="{24725E62-E79B-4FD5-B329-79B61BFAA8D8}">
      <dgm:prSet/>
      <dgm:spPr/>
      <dgm:t>
        <a:bodyPr/>
        <a:lstStyle/>
        <a:p>
          <a:endParaRPr lang="es-CO" sz="1800"/>
        </a:p>
      </dgm:t>
    </dgm:pt>
    <dgm:pt modelId="{03A90409-84D9-4B75-BCC2-331DA2EA7023}" type="pres">
      <dgm:prSet presAssocID="{FF75D74D-3E6C-4C8D-AA1A-367E55D07E9A}" presName="linear" presStyleCnt="0">
        <dgm:presLayoutVars>
          <dgm:animLvl val="lvl"/>
          <dgm:resizeHandles val="exact"/>
        </dgm:presLayoutVars>
      </dgm:prSet>
      <dgm:spPr/>
      <dgm:t>
        <a:bodyPr/>
        <a:lstStyle/>
        <a:p>
          <a:endParaRPr lang="es-PY"/>
        </a:p>
      </dgm:t>
    </dgm:pt>
    <dgm:pt modelId="{D126A074-B1D3-4086-B11D-CC9B472732CB}" type="pres">
      <dgm:prSet presAssocID="{576B1B41-A732-4F6F-AECF-1262AD711AFF}" presName="parentText" presStyleLbl="node1" presStyleIdx="0" presStyleCnt="3">
        <dgm:presLayoutVars>
          <dgm:chMax val="0"/>
          <dgm:bulletEnabled val="1"/>
        </dgm:presLayoutVars>
      </dgm:prSet>
      <dgm:spPr/>
      <dgm:t>
        <a:bodyPr/>
        <a:lstStyle/>
        <a:p>
          <a:endParaRPr lang="es-PY"/>
        </a:p>
      </dgm:t>
    </dgm:pt>
    <dgm:pt modelId="{6E808F82-3596-4CB8-A824-2A0BB2ED22AF}" type="pres">
      <dgm:prSet presAssocID="{576B1B41-A732-4F6F-AECF-1262AD711AFF}" presName="childText" presStyleLbl="revTx" presStyleIdx="0" presStyleCnt="3">
        <dgm:presLayoutVars>
          <dgm:bulletEnabled val="1"/>
        </dgm:presLayoutVars>
      </dgm:prSet>
      <dgm:spPr/>
      <dgm:t>
        <a:bodyPr/>
        <a:lstStyle/>
        <a:p>
          <a:endParaRPr lang="es-PY"/>
        </a:p>
      </dgm:t>
    </dgm:pt>
    <dgm:pt modelId="{6B798255-17D7-4BB4-879F-D24BDBA1347A}" type="pres">
      <dgm:prSet presAssocID="{864FA4CB-5474-4E40-92D1-471BCA500F9F}" presName="parentText" presStyleLbl="node1" presStyleIdx="1" presStyleCnt="3">
        <dgm:presLayoutVars>
          <dgm:chMax val="0"/>
          <dgm:bulletEnabled val="1"/>
        </dgm:presLayoutVars>
      </dgm:prSet>
      <dgm:spPr/>
      <dgm:t>
        <a:bodyPr/>
        <a:lstStyle/>
        <a:p>
          <a:endParaRPr lang="es-PY"/>
        </a:p>
      </dgm:t>
    </dgm:pt>
    <dgm:pt modelId="{6F793297-355F-40C4-B1A8-AE19F1786AF6}" type="pres">
      <dgm:prSet presAssocID="{864FA4CB-5474-4E40-92D1-471BCA500F9F}" presName="childText" presStyleLbl="revTx" presStyleIdx="1" presStyleCnt="3">
        <dgm:presLayoutVars>
          <dgm:bulletEnabled val="1"/>
        </dgm:presLayoutVars>
      </dgm:prSet>
      <dgm:spPr/>
      <dgm:t>
        <a:bodyPr/>
        <a:lstStyle/>
        <a:p>
          <a:endParaRPr lang="es-PY"/>
        </a:p>
      </dgm:t>
    </dgm:pt>
    <dgm:pt modelId="{CDD731C9-E416-46AE-8ACB-9180A99A942C}" type="pres">
      <dgm:prSet presAssocID="{9F3EE749-3126-4E73-86F8-A43A409921C1}" presName="parentText" presStyleLbl="node1" presStyleIdx="2" presStyleCnt="3">
        <dgm:presLayoutVars>
          <dgm:chMax val="0"/>
          <dgm:bulletEnabled val="1"/>
        </dgm:presLayoutVars>
      </dgm:prSet>
      <dgm:spPr/>
      <dgm:t>
        <a:bodyPr/>
        <a:lstStyle/>
        <a:p>
          <a:endParaRPr lang="es-PY"/>
        </a:p>
      </dgm:t>
    </dgm:pt>
    <dgm:pt modelId="{1B2A4B45-C34D-4281-8C69-F055A2A5531C}" type="pres">
      <dgm:prSet presAssocID="{9F3EE749-3126-4E73-86F8-A43A409921C1}" presName="childText" presStyleLbl="revTx" presStyleIdx="2" presStyleCnt="3">
        <dgm:presLayoutVars>
          <dgm:bulletEnabled val="1"/>
        </dgm:presLayoutVars>
      </dgm:prSet>
      <dgm:spPr/>
      <dgm:t>
        <a:bodyPr/>
        <a:lstStyle/>
        <a:p>
          <a:endParaRPr lang="es-PY"/>
        </a:p>
      </dgm:t>
    </dgm:pt>
  </dgm:ptLst>
  <dgm:cxnLst>
    <dgm:cxn modelId="{318D8D71-500D-4241-9B29-7C86EDFCB530}" srcId="{9F3EE749-3126-4E73-86F8-A43A409921C1}" destId="{03097A10-B859-4F4D-AECF-15EC1A99FE73}" srcOrd="0" destOrd="0" parTransId="{5C936ECD-3938-4CFA-8F39-9DC8BB36D0DA}" sibTransId="{0BF811F2-0A90-4858-B58C-AE6D077ACB22}"/>
    <dgm:cxn modelId="{1BC0D9E6-A31F-4C7C-8827-447B5A2D2800}" type="presOf" srcId="{FF75D74D-3E6C-4C8D-AA1A-367E55D07E9A}" destId="{03A90409-84D9-4B75-BCC2-331DA2EA7023}" srcOrd="0" destOrd="0" presId="urn:microsoft.com/office/officeart/2005/8/layout/vList2"/>
    <dgm:cxn modelId="{C295F6F9-4930-4C93-A26B-90B588B437D8}" srcId="{576B1B41-A732-4F6F-AECF-1262AD711AFF}" destId="{D505C1E0-3375-485E-B9D0-776179B7092C}" srcOrd="1" destOrd="0" parTransId="{FDC98AF6-15A1-4596-961D-1B7A77D686BC}" sibTransId="{C98199CD-10C7-4CFD-A6E2-481E6D487A19}"/>
    <dgm:cxn modelId="{476F6CD8-D2C9-4E82-A7DA-22FD0EBD610F}" type="presOf" srcId="{03097A10-B859-4F4D-AECF-15EC1A99FE73}" destId="{1B2A4B45-C34D-4281-8C69-F055A2A5531C}" srcOrd="0" destOrd="0" presId="urn:microsoft.com/office/officeart/2005/8/layout/vList2"/>
    <dgm:cxn modelId="{A379430E-8FEE-4821-9B76-5E20FD71902A}" type="presOf" srcId="{864FA4CB-5474-4E40-92D1-471BCA500F9F}" destId="{6B798255-17D7-4BB4-879F-D24BDBA1347A}" srcOrd="0" destOrd="0" presId="urn:microsoft.com/office/officeart/2005/8/layout/vList2"/>
    <dgm:cxn modelId="{DCE7AD1B-F40F-4D0C-8DCB-4FE8E3B18B82}" srcId="{FF75D74D-3E6C-4C8D-AA1A-367E55D07E9A}" destId="{864FA4CB-5474-4E40-92D1-471BCA500F9F}" srcOrd="1" destOrd="0" parTransId="{3F9B79C8-2F80-49DC-91A3-A1072618E904}" sibTransId="{F47440A4-F81D-4E81-9A61-7E74FE4270FB}"/>
    <dgm:cxn modelId="{0AC6D115-D8B6-438E-994D-FBA7B0C4FE21}" type="presOf" srcId="{CD1679B7-71C6-4CDE-A6B6-38D2BB589E16}" destId="{6E808F82-3596-4CB8-A824-2A0BB2ED22AF}" srcOrd="0" destOrd="0" presId="urn:microsoft.com/office/officeart/2005/8/layout/vList2"/>
    <dgm:cxn modelId="{026D9B50-3834-41A4-956E-5CC14FBA5CB0}" srcId="{576B1B41-A732-4F6F-AECF-1262AD711AFF}" destId="{CD1679B7-71C6-4CDE-A6B6-38D2BB589E16}" srcOrd="0" destOrd="0" parTransId="{DFC77361-D834-41A5-BA41-012A8031F929}" sibTransId="{96299DD7-D91E-420C-AD9F-0DB66465A007}"/>
    <dgm:cxn modelId="{05BF23E0-E2B7-4401-889E-02587F1E6659}" type="presOf" srcId="{9F3EE749-3126-4E73-86F8-A43A409921C1}" destId="{CDD731C9-E416-46AE-8ACB-9180A99A942C}" srcOrd="0" destOrd="0" presId="urn:microsoft.com/office/officeart/2005/8/layout/vList2"/>
    <dgm:cxn modelId="{81214800-B2D6-4931-9FDC-1E9A13B5908C}" type="presOf" srcId="{D505C1E0-3375-485E-B9D0-776179B7092C}" destId="{6E808F82-3596-4CB8-A824-2A0BB2ED22AF}" srcOrd="0" destOrd="1" presId="urn:microsoft.com/office/officeart/2005/8/layout/vList2"/>
    <dgm:cxn modelId="{3990E4C3-4FBB-45EA-A4B2-37379E09B9AD}" type="presOf" srcId="{085C1197-D5EF-4364-9D54-A7362D9B36ED}" destId="{6F793297-355F-40C4-B1A8-AE19F1786AF6}" srcOrd="0" destOrd="0" presId="urn:microsoft.com/office/officeart/2005/8/layout/vList2"/>
    <dgm:cxn modelId="{A6B6778A-A24D-43A3-9F10-043FCDD7680A}" type="presOf" srcId="{06C01B29-9F5A-4C68-BC0D-036DA3394182}" destId="{6F793297-355F-40C4-B1A8-AE19F1786AF6}" srcOrd="0" destOrd="1" presId="urn:microsoft.com/office/officeart/2005/8/layout/vList2"/>
    <dgm:cxn modelId="{F96A7572-8665-4D14-9653-DC3F9BE88D49}" srcId="{FF75D74D-3E6C-4C8D-AA1A-367E55D07E9A}" destId="{9F3EE749-3126-4E73-86F8-A43A409921C1}" srcOrd="2" destOrd="0" parTransId="{5BAC2068-7B80-401B-A258-2E67F8D72259}" sibTransId="{8C38BF78-8DD2-48FB-A466-6E7294F025EB}"/>
    <dgm:cxn modelId="{24725E62-E79B-4FD5-B329-79B61BFAA8D8}" srcId="{864FA4CB-5474-4E40-92D1-471BCA500F9F}" destId="{06C01B29-9F5A-4C68-BC0D-036DA3394182}" srcOrd="1" destOrd="0" parTransId="{AAD24047-61F6-4FDE-B158-3BE00B4ED97C}" sibTransId="{E5DEAE02-4466-4AA4-8EBD-769C8D887B58}"/>
    <dgm:cxn modelId="{79D4D441-47EE-4BD4-9D05-08707BF5E9AE}" srcId="{864FA4CB-5474-4E40-92D1-471BCA500F9F}" destId="{085C1197-D5EF-4364-9D54-A7362D9B36ED}" srcOrd="0" destOrd="0" parTransId="{FA740212-6673-4BE5-96C1-2304F4F5F8F5}" sibTransId="{64CA68B3-4298-4E42-97AA-CBE30E25D94B}"/>
    <dgm:cxn modelId="{EA66B2E0-DB9F-46AC-AB82-0EB86EBF3C0A}" srcId="{FF75D74D-3E6C-4C8D-AA1A-367E55D07E9A}" destId="{576B1B41-A732-4F6F-AECF-1262AD711AFF}" srcOrd="0" destOrd="0" parTransId="{85B7CF7E-F830-4794-8843-3A18FF2E231A}" sibTransId="{0BC79DDD-5878-4DBB-A0E4-B9B8D5F4330F}"/>
    <dgm:cxn modelId="{A5CE3DE5-083B-4A6B-8BB2-5E07940411BC}" type="presOf" srcId="{576B1B41-A732-4F6F-AECF-1262AD711AFF}" destId="{D126A074-B1D3-4086-B11D-CC9B472732CB}" srcOrd="0" destOrd="0" presId="urn:microsoft.com/office/officeart/2005/8/layout/vList2"/>
    <dgm:cxn modelId="{162A3257-0D5F-45CE-9DA8-E2954E212ED3}" type="presParOf" srcId="{03A90409-84D9-4B75-BCC2-331DA2EA7023}" destId="{D126A074-B1D3-4086-B11D-CC9B472732CB}" srcOrd="0" destOrd="0" presId="urn:microsoft.com/office/officeart/2005/8/layout/vList2"/>
    <dgm:cxn modelId="{8EF494B7-E239-4DE0-9EB1-A99A15BB8BBB}" type="presParOf" srcId="{03A90409-84D9-4B75-BCC2-331DA2EA7023}" destId="{6E808F82-3596-4CB8-A824-2A0BB2ED22AF}" srcOrd="1" destOrd="0" presId="urn:microsoft.com/office/officeart/2005/8/layout/vList2"/>
    <dgm:cxn modelId="{254A5497-6F40-40DF-AC88-B0D9F37C8F7B}" type="presParOf" srcId="{03A90409-84D9-4B75-BCC2-331DA2EA7023}" destId="{6B798255-17D7-4BB4-879F-D24BDBA1347A}" srcOrd="2" destOrd="0" presId="urn:microsoft.com/office/officeart/2005/8/layout/vList2"/>
    <dgm:cxn modelId="{E0BBAB20-807F-4A18-B6F7-9A2FCF3DD015}" type="presParOf" srcId="{03A90409-84D9-4B75-BCC2-331DA2EA7023}" destId="{6F793297-355F-40C4-B1A8-AE19F1786AF6}" srcOrd="3" destOrd="0" presId="urn:microsoft.com/office/officeart/2005/8/layout/vList2"/>
    <dgm:cxn modelId="{A85F3D8A-EDBE-471A-B45D-881F215B025A}" type="presParOf" srcId="{03A90409-84D9-4B75-BCC2-331DA2EA7023}" destId="{CDD731C9-E416-46AE-8ACB-9180A99A942C}" srcOrd="4" destOrd="0" presId="urn:microsoft.com/office/officeart/2005/8/layout/vList2"/>
    <dgm:cxn modelId="{0F3AB921-227A-4038-891E-AB172CBC7112}" type="presParOf" srcId="{03A90409-84D9-4B75-BCC2-331DA2EA7023}" destId="{1B2A4B45-C34D-4281-8C69-F055A2A5531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BC375A-55D3-4E50-BD3A-DA9C3F96C87C}"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s-CO"/>
        </a:p>
      </dgm:t>
    </dgm:pt>
    <dgm:pt modelId="{A5ED2A41-77CA-4917-B2B8-61AF8F430EEC}">
      <dgm:prSet phldrT="[Texto]" custT="1"/>
      <dgm:spPr/>
      <dgm:t>
        <a:bodyPr/>
        <a:lstStyle/>
        <a:p>
          <a:r>
            <a:rPr lang="es-CO" sz="1600" dirty="0">
              <a:latin typeface="Futura Std Book"/>
            </a:rPr>
            <a:t>Marco Fiscal de Mediano Plazo</a:t>
          </a:r>
        </a:p>
      </dgm:t>
    </dgm:pt>
    <dgm:pt modelId="{45F31D00-B00A-4226-9331-1EB5EF4A91C5}" type="parTrans" cxnId="{13648DE4-0982-4B65-8D06-13FF7107D905}">
      <dgm:prSet/>
      <dgm:spPr/>
      <dgm:t>
        <a:bodyPr/>
        <a:lstStyle/>
        <a:p>
          <a:endParaRPr lang="es-CO" sz="1600"/>
        </a:p>
      </dgm:t>
    </dgm:pt>
    <dgm:pt modelId="{5F652AB5-6BF4-4C96-A7E4-1DA7AC7023F6}" type="sibTrans" cxnId="{13648DE4-0982-4B65-8D06-13FF7107D905}">
      <dgm:prSet/>
      <dgm:spPr/>
      <dgm:t>
        <a:bodyPr/>
        <a:lstStyle/>
        <a:p>
          <a:endParaRPr lang="es-CO" sz="1600"/>
        </a:p>
      </dgm:t>
    </dgm:pt>
    <dgm:pt modelId="{ED898033-73C7-4ABF-9B86-AE4367DE858C}">
      <dgm:prSet phldrT="[Texto]" custT="1"/>
      <dgm:spPr/>
      <dgm:t>
        <a:bodyPr/>
        <a:lstStyle/>
        <a:p>
          <a:r>
            <a:rPr lang="es-CO" sz="1600" dirty="0">
              <a:latin typeface="Futura Std Book"/>
            </a:rPr>
            <a:t>Plan de Inversiones del Plan Nacional de Desarrollo</a:t>
          </a:r>
        </a:p>
      </dgm:t>
    </dgm:pt>
    <dgm:pt modelId="{8AC887FE-9CEE-4438-8866-25B9AEE8A531}" type="parTrans" cxnId="{2553728A-9E46-4F5E-B88A-8190515B096F}">
      <dgm:prSet/>
      <dgm:spPr/>
      <dgm:t>
        <a:bodyPr/>
        <a:lstStyle/>
        <a:p>
          <a:endParaRPr lang="es-CO" sz="1600"/>
        </a:p>
      </dgm:t>
    </dgm:pt>
    <dgm:pt modelId="{956CDEE3-DC1D-42C6-8781-F7DBAC2FD802}" type="sibTrans" cxnId="{2553728A-9E46-4F5E-B88A-8190515B096F}">
      <dgm:prSet/>
      <dgm:spPr/>
      <dgm:t>
        <a:bodyPr/>
        <a:lstStyle/>
        <a:p>
          <a:endParaRPr lang="es-CO" sz="1600"/>
        </a:p>
      </dgm:t>
    </dgm:pt>
    <dgm:pt modelId="{70DA6582-8427-482F-B58D-A27472C7BD1A}">
      <dgm:prSet phldrT="[Texto]" custT="1"/>
      <dgm:spPr/>
      <dgm:t>
        <a:bodyPr/>
        <a:lstStyle/>
        <a:p>
          <a:r>
            <a:rPr lang="es-CO" sz="1600" dirty="0">
              <a:latin typeface="Futura Std Book"/>
            </a:rPr>
            <a:t>Marco de Gasto de Mediano Plazo</a:t>
          </a:r>
        </a:p>
      </dgm:t>
    </dgm:pt>
    <dgm:pt modelId="{10FBBC58-F40B-45FF-8569-8818E1F62465}" type="parTrans" cxnId="{B2674556-39F4-4091-A4A0-7BDE15729214}">
      <dgm:prSet/>
      <dgm:spPr/>
      <dgm:t>
        <a:bodyPr/>
        <a:lstStyle/>
        <a:p>
          <a:endParaRPr lang="es-CO" sz="1600"/>
        </a:p>
      </dgm:t>
    </dgm:pt>
    <dgm:pt modelId="{E3E8137B-8451-4EDA-B09F-8BA35DC61C58}" type="sibTrans" cxnId="{B2674556-39F4-4091-A4A0-7BDE15729214}">
      <dgm:prSet/>
      <dgm:spPr/>
      <dgm:t>
        <a:bodyPr/>
        <a:lstStyle/>
        <a:p>
          <a:endParaRPr lang="es-CO" sz="1600"/>
        </a:p>
      </dgm:t>
    </dgm:pt>
    <dgm:pt modelId="{2307CE21-61E6-4A3D-A3C9-A5F4F85DCBB6}">
      <dgm:prSet phldrT="[Texto]" custT="1"/>
      <dgm:spPr/>
      <dgm:t>
        <a:bodyPr/>
        <a:lstStyle/>
        <a:p>
          <a:r>
            <a:rPr lang="es-CO" sz="1600" dirty="0">
              <a:latin typeface="Futura Std Book"/>
            </a:rPr>
            <a:t>Plan Financiero</a:t>
          </a:r>
        </a:p>
      </dgm:t>
    </dgm:pt>
    <dgm:pt modelId="{EB449112-EB7C-41A5-82AE-03572DBFCFCC}" type="parTrans" cxnId="{9D9610E5-0D36-413C-9D0C-AE4B69D73DE7}">
      <dgm:prSet/>
      <dgm:spPr/>
      <dgm:t>
        <a:bodyPr/>
        <a:lstStyle/>
        <a:p>
          <a:endParaRPr lang="es-CO" sz="1600"/>
        </a:p>
      </dgm:t>
    </dgm:pt>
    <dgm:pt modelId="{77C984C7-77CB-4FF7-B21D-D5026AB35E1A}" type="sibTrans" cxnId="{9D9610E5-0D36-413C-9D0C-AE4B69D73DE7}">
      <dgm:prSet/>
      <dgm:spPr/>
      <dgm:t>
        <a:bodyPr/>
        <a:lstStyle/>
        <a:p>
          <a:endParaRPr lang="es-CO" sz="1600"/>
        </a:p>
      </dgm:t>
    </dgm:pt>
    <dgm:pt modelId="{4929F8EA-B124-41B2-9ACB-06E75E23FF90}">
      <dgm:prSet phldrT="[Texto]" custT="1"/>
      <dgm:spPr/>
      <dgm:t>
        <a:bodyPr/>
        <a:lstStyle/>
        <a:p>
          <a:r>
            <a:rPr lang="es-CO" sz="1600" dirty="0">
              <a:latin typeface="Futura Std Book"/>
            </a:rPr>
            <a:t>Plan Operativo Anual de Inversiones</a:t>
          </a:r>
        </a:p>
      </dgm:t>
    </dgm:pt>
    <dgm:pt modelId="{AC76C4F0-AFB2-48D2-9174-1018FF205737}" type="parTrans" cxnId="{7BADEAB5-5D22-4721-83E8-72AA390D60F1}">
      <dgm:prSet/>
      <dgm:spPr/>
      <dgm:t>
        <a:bodyPr/>
        <a:lstStyle/>
        <a:p>
          <a:endParaRPr lang="es-CO" sz="1600"/>
        </a:p>
      </dgm:t>
    </dgm:pt>
    <dgm:pt modelId="{5811A320-F4A3-4080-AC5B-450108A3C557}" type="sibTrans" cxnId="{7BADEAB5-5D22-4721-83E8-72AA390D60F1}">
      <dgm:prSet/>
      <dgm:spPr/>
      <dgm:t>
        <a:bodyPr/>
        <a:lstStyle/>
        <a:p>
          <a:endParaRPr lang="es-CO" sz="1600"/>
        </a:p>
      </dgm:t>
    </dgm:pt>
    <dgm:pt modelId="{AE67995B-E970-4B4C-A269-F0025033F1E0}">
      <dgm:prSet phldrT="[Texto]" custT="1"/>
      <dgm:spPr/>
      <dgm:t>
        <a:bodyPr/>
        <a:lstStyle/>
        <a:p>
          <a:endParaRPr lang="es-CO" sz="1600" dirty="0">
            <a:latin typeface="Futura Std Book"/>
          </a:endParaRPr>
        </a:p>
        <a:p>
          <a:r>
            <a:rPr lang="es-CO" sz="1600" dirty="0">
              <a:latin typeface="Futura Std Book"/>
            </a:rPr>
            <a:t>Ley de Presupuesto General de la Nación</a:t>
          </a:r>
        </a:p>
        <a:p>
          <a:endParaRPr lang="es-CO" sz="1600" dirty="0"/>
        </a:p>
      </dgm:t>
    </dgm:pt>
    <dgm:pt modelId="{77B560B8-F23D-40B6-9EE8-D6421ED9869D}" type="parTrans" cxnId="{F9BABA63-9524-440B-A4EC-721E0934755F}">
      <dgm:prSet/>
      <dgm:spPr/>
      <dgm:t>
        <a:bodyPr/>
        <a:lstStyle/>
        <a:p>
          <a:endParaRPr lang="es-CO" sz="1600"/>
        </a:p>
      </dgm:t>
    </dgm:pt>
    <dgm:pt modelId="{0369FD0F-F788-4F4E-8E7F-C308B9E3AE61}" type="sibTrans" cxnId="{F9BABA63-9524-440B-A4EC-721E0934755F}">
      <dgm:prSet/>
      <dgm:spPr/>
      <dgm:t>
        <a:bodyPr/>
        <a:lstStyle/>
        <a:p>
          <a:endParaRPr lang="es-CO" sz="1600"/>
        </a:p>
      </dgm:t>
    </dgm:pt>
    <dgm:pt modelId="{225B88AA-9131-4382-9010-7CCF01789948}">
      <dgm:prSet phldrT="[Texto]" custT="1"/>
      <dgm:spPr/>
      <dgm:t>
        <a:bodyPr/>
        <a:lstStyle/>
        <a:p>
          <a:pPr algn="just"/>
          <a:endParaRPr lang="es-CO" sz="1400" dirty="0"/>
        </a:p>
      </dgm:t>
    </dgm:pt>
    <dgm:pt modelId="{9AD1F825-D23F-471F-ADCA-09DA0B37A222}" type="parTrans" cxnId="{985F79C5-D1F2-409D-8504-7BB58F69A665}">
      <dgm:prSet/>
      <dgm:spPr/>
      <dgm:t>
        <a:bodyPr/>
        <a:lstStyle/>
        <a:p>
          <a:endParaRPr lang="es-CO" sz="1600"/>
        </a:p>
      </dgm:t>
    </dgm:pt>
    <dgm:pt modelId="{F9330F83-177B-4D68-8744-7E48D480C0E9}" type="sibTrans" cxnId="{985F79C5-D1F2-409D-8504-7BB58F69A665}">
      <dgm:prSet/>
      <dgm:spPr/>
      <dgm:t>
        <a:bodyPr/>
        <a:lstStyle/>
        <a:p>
          <a:endParaRPr lang="es-CO" sz="1600"/>
        </a:p>
      </dgm:t>
    </dgm:pt>
    <dgm:pt modelId="{E1A2BF06-C589-4A72-8EC4-E176066257CD}" type="pres">
      <dgm:prSet presAssocID="{19BC375A-55D3-4E50-BD3A-DA9C3F96C87C}" presName="linear" presStyleCnt="0">
        <dgm:presLayoutVars>
          <dgm:dir/>
          <dgm:animLvl val="lvl"/>
          <dgm:resizeHandles val="exact"/>
        </dgm:presLayoutVars>
      </dgm:prSet>
      <dgm:spPr/>
      <dgm:t>
        <a:bodyPr/>
        <a:lstStyle/>
        <a:p>
          <a:endParaRPr lang="es-PY"/>
        </a:p>
      </dgm:t>
    </dgm:pt>
    <dgm:pt modelId="{0D7A5A16-5BF9-44E5-8BCA-0187A7FBFD79}" type="pres">
      <dgm:prSet presAssocID="{A5ED2A41-77CA-4917-B2B8-61AF8F430EEC}" presName="parentLin" presStyleCnt="0"/>
      <dgm:spPr/>
    </dgm:pt>
    <dgm:pt modelId="{716204EF-4974-427C-9EAD-FCF02B61E1F0}" type="pres">
      <dgm:prSet presAssocID="{A5ED2A41-77CA-4917-B2B8-61AF8F430EEC}" presName="parentLeftMargin" presStyleLbl="node1" presStyleIdx="0" presStyleCnt="6"/>
      <dgm:spPr/>
      <dgm:t>
        <a:bodyPr/>
        <a:lstStyle/>
        <a:p>
          <a:endParaRPr lang="es-PY"/>
        </a:p>
      </dgm:t>
    </dgm:pt>
    <dgm:pt modelId="{5A56C35C-7451-4AE6-924A-199B43909962}" type="pres">
      <dgm:prSet presAssocID="{A5ED2A41-77CA-4917-B2B8-61AF8F430EEC}" presName="parentText" presStyleLbl="node1" presStyleIdx="0" presStyleCnt="6">
        <dgm:presLayoutVars>
          <dgm:chMax val="0"/>
          <dgm:bulletEnabled val="1"/>
        </dgm:presLayoutVars>
      </dgm:prSet>
      <dgm:spPr/>
      <dgm:t>
        <a:bodyPr/>
        <a:lstStyle/>
        <a:p>
          <a:endParaRPr lang="es-PY"/>
        </a:p>
      </dgm:t>
    </dgm:pt>
    <dgm:pt modelId="{1D8E96DF-0554-4C91-9167-8AAC09E3398B}" type="pres">
      <dgm:prSet presAssocID="{A5ED2A41-77CA-4917-B2B8-61AF8F430EEC}" presName="negativeSpace" presStyleCnt="0"/>
      <dgm:spPr/>
    </dgm:pt>
    <dgm:pt modelId="{AA54458C-1E92-46B2-B61F-9753E645AD79}" type="pres">
      <dgm:prSet presAssocID="{A5ED2A41-77CA-4917-B2B8-61AF8F430EEC}" presName="childText" presStyleLbl="conFgAcc1" presStyleIdx="0" presStyleCnt="6">
        <dgm:presLayoutVars>
          <dgm:bulletEnabled val="1"/>
        </dgm:presLayoutVars>
      </dgm:prSet>
      <dgm:spPr/>
    </dgm:pt>
    <dgm:pt modelId="{973DE5D7-7BBB-469C-ADDF-E02AE27934FF}" type="pres">
      <dgm:prSet presAssocID="{5F652AB5-6BF4-4C96-A7E4-1DA7AC7023F6}" presName="spaceBetweenRectangles" presStyleCnt="0"/>
      <dgm:spPr/>
    </dgm:pt>
    <dgm:pt modelId="{2F2DB66C-C1AF-4F60-BBF4-3DDA2DA3BD4E}" type="pres">
      <dgm:prSet presAssocID="{ED898033-73C7-4ABF-9B86-AE4367DE858C}" presName="parentLin" presStyleCnt="0"/>
      <dgm:spPr/>
    </dgm:pt>
    <dgm:pt modelId="{15A8613F-CEE2-4934-9481-58354DCC23A3}" type="pres">
      <dgm:prSet presAssocID="{ED898033-73C7-4ABF-9B86-AE4367DE858C}" presName="parentLeftMargin" presStyleLbl="node1" presStyleIdx="0" presStyleCnt="6"/>
      <dgm:spPr/>
      <dgm:t>
        <a:bodyPr/>
        <a:lstStyle/>
        <a:p>
          <a:endParaRPr lang="es-PY"/>
        </a:p>
      </dgm:t>
    </dgm:pt>
    <dgm:pt modelId="{DBC3A8C8-CFEE-4AE4-A05C-06377A6C7C2E}" type="pres">
      <dgm:prSet presAssocID="{ED898033-73C7-4ABF-9B86-AE4367DE858C}" presName="parentText" presStyleLbl="node1" presStyleIdx="1" presStyleCnt="6">
        <dgm:presLayoutVars>
          <dgm:chMax val="0"/>
          <dgm:bulletEnabled val="1"/>
        </dgm:presLayoutVars>
      </dgm:prSet>
      <dgm:spPr/>
      <dgm:t>
        <a:bodyPr/>
        <a:lstStyle/>
        <a:p>
          <a:endParaRPr lang="es-PY"/>
        </a:p>
      </dgm:t>
    </dgm:pt>
    <dgm:pt modelId="{ACE8CA2F-1106-41E8-AC6E-5C9A1DC7C2B3}" type="pres">
      <dgm:prSet presAssocID="{ED898033-73C7-4ABF-9B86-AE4367DE858C}" presName="negativeSpace" presStyleCnt="0"/>
      <dgm:spPr/>
    </dgm:pt>
    <dgm:pt modelId="{53FEE1E1-B3D4-44D4-B342-ACB3E1AFA046}" type="pres">
      <dgm:prSet presAssocID="{ED898033-73C7-4ABF-9B86-AE4367DE858C}" presName="childText" presStyleLbl="conFgAcc1" presStyleIdx="1" presStyleCnt="6">
        <dgm:presLayoutVars>
          <dgm:bulletEnabled val="1"/>
        </dgm:presLayoutVars>
      </dgm:prSet>
      <dgm:spPr/>
    </dgm:pt>
    <dgm:pt modelId="{A6C720C8-8318-405E-A991-6BF836E18139}" type="pres">
      <dgm:prSet presAssocID="{956CDEE3-DC1D-42C6-8781-F7DBAC2FD802}" presName="spaceBetweenRectangles" presStyleCnt="0"/>
      <dgm:spPr/>
    </dgm:pt>
    <dgm:pt modelId="{DC947F26-2C92-4CED-8B4E-806727069D70}" type="pres">
      <dgm:prSet presAssocID="{70DA6582-8427-482F-B58D-A27472C7BD1A}" presName="parentLin" presStyleCnt="0"/>
      <dgm:spPr/>
    </dgm:pt>
    <dgm:pt modelId="{42079D1C-BB4C-4341-8172-9037405558BB}" type="pres">
      <dgm:prSet presAssocID="{70DA6582-8427-482F-B58D-A27472C7BD1A}" presName="parentLeftMargin" presStyleLbl="node1" presStyleIdx="1" presStyleCnt="6"/>
      <dgm:spPr/>
      <dgm:t>
        <a:bodyPr/>
        <a:lstStyle/>
        <a:p>
          <a:endParaRPr lang="es-PY"/>
        </a:p>
      </dgm:t>
    </dgm:pt>
    <dgm:pt modelId="{5F25264C-580F-4773-BEB1-7CEF5C2D7177}" type="pres">
      <dgm:prSet presAssocID="{70DA6582-8427-482F-B58D-A27472C7BD1A}" presName="parentText" presStyleLbl="node1" presStyleIdx="2" presStyleCnt="6">
        <dgm:presLayoutVars>
          <dgm:chMax val="0"/>
          <dgm:bulletEnabled val="1"/>
        </dgm:presLayoutVars>
      </dgm:prSet>
      <dgm:spPr/>
      <dgm:t>
        <a:bodyPr/>
        <a:lstStyle/>
        <a:p>
          <a:endParaRPr lang="es-PY"/>
        </a:p>
      </dgm:t>
    </dgm:pt>
    <dgm:pt modelId="{E8DF6440-49BA-4920-8BA2-7B7C1612642F}" type="pres">
      <dgm:prSet presAssocID="{70DA6582-8427-482F-B58D-A27472C7BD1A}" presName="negativeSpace" presStyleCnt="0"/>
      <dgm:spPr/>
    </dgm:pt>
    <dgm:pt modelId="{D001AE53-8144-4108-BCC8-8156F5E5307E}" type="pres">
      <dgm:prSet presAssocID="{70DA6582-8427-482F-B58D-A27472C7BD1A}" presName="childText" presStyleLbl="conFgAcc1" presStyleIdx="2" presStyleCnt="6">
        <dgm:presLayoutVars>
          <dgm:bulletEnabled val="1"/>
        </dgm:presLayoutVars>
      </dgm:prSet>
      <dgm:spPr/>
      <dgm:t>
        <a:bodyPr/>
        <a:lstStyle/>
        <a:p>
          <a:endParaRPr lang="es-PY"/>
        </a:p>
      </dgm:t>
    </dgm:pt>
    <dgm:pt modelId="{F361284F-A626-4C73-AA64-1A77CBEB633E}" type="pres">
      <dgm:prSet presAssocID="{E3E8137B-8451-4EDA-B09F-8BA35DC61C58}" presName="spaceBetweenRectangles" presStyleCnt="0"/>
      <dgm:spPr/>
    </dgm:pt>
    <dgm:pt modelId="{A82154FC-D8D1-46A5-B0A0-8BC14F5BF27D}" type="pres">
      <dgm:prSet presAssocID="{2307CE21-61E6-4A3D-A3C9-A5F4F85DCBB6}" presName="parentLin" presStyleCnt="0"/>
      <dgm:spPr/>
    </dgm:pt>
    <dgm:pt modelId="{8B3CF315-260B-4CC0-9AEC-9693DC21B22C}" type="pres">
      <dgm:prSet presAssocID="{2307CE21-61E6-4A3D-A3C9-A5F4F85DCBB6}" presName="parentLeftMargin" presStyleLbl="node1" presStyleIdx="2" presStyleCnt="6"/>
      <dgm:spPr/>
      <dgm:t>
        <a:bodyPr/>
        <a:lstStyle/>
        <a:p>
          <a:endParaRPr lang="es-PY"/>
        </a:p>
      </dgm:t>
    </dgm:pt>
    <dgm:pt modelId="{9EA1330B-23A4-442F-8D3F-7AD89A4C208C}" type="pres">
      <dgm:prSet presAssocID="{2307CE21-61E6-4A3D-A3C9-A5F4F85DCBB6}" presName="parentText" presStyleLbl="node1" presStyleIdx="3" presStyleCnt="6">
        <dgm:presLayoutVars>
          <dgm:chMax val="0"/>
          <dgm:bulletEnabled val="1"/>
        </dgm:presLayoutVars>
      </dgm:prSet>
      <dgm:spPr/>
      <dgm:t>
        <a:bodyPr/>
        <a:lstStyle/>
        <a:p>
          <a:endParaRPr lang="es-PY"/>
        </a:p>
      </dgm:t>
    </dgm:pt>
    <dgm:pt modelId="{13CF3C4A-F977-4511-AEA2-943505B79062}" type="pres">
      <dgm:prSet presAssocID="{2307CE21-61E6-4A3D-A3C9-A5F4F85DCBB6}" presName="negativeSpace" presStyleCnt="0"/>
      <dgm:spPr/>
    </dgm:pt>
    <dgm:pt modelId="{0AC82C66-9709-4978-805E-2098A5EBDF29}" type="pres">
      <dgm:prSet presAssocID="{2307CE21-61E6-4A3D-A3C9-A5F4F85DCBB6}" presName="childText" presStyleLbl="conFgAcc1" presStyleIdx="3" presStyleCnt="6">
        <dgm:presLayoutVars>
          <dgm:bulletEnabled val="1"/>
        </dgm:presLayoutVars>
      </dgm:prSet>
      <dgm:spPr/>
    </dgm:pt>
    <dgm:pt modelId="{6CC54CE1-DF9E-48EA-90D9-1D1F94118CEC}" type="pres">
      <dgm:prSet presAssocID="{77C984C7-77CB-4FF7-B21D-D5026AB35E1A}" presName="spaceBetweenRectangles" presStyleCnt="0"/>
      <dgm:spPr/>
    </dgm:pt>
    <dgm:pt modelId="{6097F2AD-14FB-4163-B321-7BC3A26E0B90}" type="pres">
      <dgm:prSet presAssocID="{4929F8EA-B124-41B2-9ACB-06E75E23FF90}" presName="parentLin" presStyleCnt="0"/>
      <dgm:spPr/>
    </dgm:pt>
    <dgm:pt modelId="{0EFD4233-F0D1-4D1A-9709-03C089001CF1}" type="pres">
      <dgm:prSet presAssocID="{4929F8EA-B124-41B2-9ACB-06E75E23FF90}" presName="parentLeftMargin" presStyleLbl="node1" presStyleIdx="3" presStyleCnt="6"/>
      <dgm:spPr/>
      <dgm:t>
        <a:bodyPr/>
        <a:lstStyle/>
        <a:p>
          <a:endParaRPr lang="es-PY"/>
        </a:p>
      </dgm:t>
    </dgm:pt>
    <dgm:pt modelId="{DB7430AD-7FD8-42F7-9F0B-8DD70D118B88}" type="pres">
      <dgm:prSet presAssocID="{4929F8EA-B124-41B2-9ACB-06E75E23FF90}" presName="parentText" presStyleLbl="node1" presStyleIdx="4" presStyleCnt="6">
        <dgm:presLayoutVars>
          <dgm:chMax val="0"/>
          <dgm:bulletEnabled val="1"/>
        </dgm:presLayoutVars>
      </dgm:prSet>
      <dgm:spPr/>
      <dgm:t>
        <a:bodyPr/>
        <a:lstStyle/>
        <a:p>
          <a:endParaRPr lang="es-PY"/>
        </a:p>
      </dgm:t>
    </dgm:pt>
    <dgm:pt modelId="{391990D1-9FF0-4F6C-9149-B4D9F32C1F20}" type="pres">
      <dgm:prSet presAssocID="{4929F8EA-B124-41B2-9ACB-06E75E23FF90}" presName="negativeSpace" presStyleCnt="0"/>
      <dgm:spPr/>
    </dgm:pt>
    <dgm:pt modelId="{72E30A32-05C6-4B4A-ADCA-5E6FB81A830D}" type="pres">
      <dgm:prSet presAssocID="{4929F8EA-B124-41B2-9ACB-06E75E23FF90}" presName="childText" presStyleLbl="conFgAcc1" presStyleIdx="4" presStyleCnt="6">
        <dgm:presLayoutVars>
          <dgm:bulletEnabled val="1"/>
        </dgm:presLayoutVars>
      </dgm:prSet>
      <dgm:spPr/>
    </dgm:pt>
    <dgm:pt modelId="{5D5A98B1-CEB1-4451-94C6-8253358435BD}" type="pres">
      <dgm:prSet presAssocID="{5811A320-F4A3-4080-AC5B-450108A3C557}" presName="spaceBetweenRectangles" presStyleCnt="0"/>
      <dgm:spPr/>
    </dgm:pt>
    <dgm:pt modelId="{8E4C6A9E-5128-449D-92A1-9BD7B4D61DEB}" type="pres">
      <dgm:prSet presAssocID="{AE67995B-E970-4B4C-A269-F0025033F1E0}" presName="parentLin" presStyleCnt="0"/>
      <dgm:spPr/>
    </dgm:pt>
    <dgm:pt modelId="{2A94B3BA-0A14-46D8-879E-0C8572738BA5}" type="pres">
      <dgm:prSet presAssocID="{AE67995B-E970-4B4C-A269-F0025033F1E0}" presName="parentLeftMargin" presStyleLbl="node1" presStyleIdx="4" presStyleCnt="6"/>
      <dgm:spPr/>
      <dgm:t>
        <a:bodyPr/>
        <a:lstStyle/>
        <a:p>
          <a:endParaRPr lang="es-PY"/>
        </a:p>
      </dgm:t>
    </dgm:pt>
    <dgm:pt modelId="{FE5F8F4D-CEDA-44D9-8FD3-7ABCE345C67E}" type="pres">
      <dgm:prSet presAssocID="{AE67995B-E970-4B4C-A269-F0025033F1E0}" presName="parentText" presStyleLbl="node1" presStyleIdx="5" presStyleCnt="6">
        <dgm:presLayoutVars>
          <dgm:chMax val="0"/>
          <dgm:bulletEnabled val="1"/>
        </dgm:presLayoutVars>
      </dgm:prSet>
      <dgm:spPr/>
      <dgm:t>
        <a:bodyPr/>
        <a:lstStyle/>
        <a:p>
          <a:endParaRPr lang="es-PY"/>
        </a:p>
      </dgm:t>
    </dgm:pt>
    <dgm:pt modelId="{608834F4-1B81-4F4D-8CA5-521985BC7FA8}" type="pres">
      <dgm:prSet presAssocID="{AE67995B-E970-4B4C-A269-F0025033F1E0}" presName="negativeSpace" presStyleCnt="0"/>
      <dgm:spPr/>
    </dgm:pt>
    <dgm:pt modelId="{17FF9A85-2214-480B-8917-556361B2D1AC}" type="pres">
      <dgm:prSet presAssocID="{AE67995B-E970-4B4C-A269-F0025033F1E0}" presName="childText" presStyleLbl="conFgAcc1" presStyleIdx="5" presStyleCnt="6">
        <dgm:presLayoutVars>
          <dgm:bulletEnabled val="1"/>
        </dgm:presLayoutVars>
      </dgm:prSet>
      <dgm:spPr/>
    </dgm:pt>
  </dgm:ptLst>
  <dgm:cxnLst>
    <dgm:cxn modelId="{7BADEAB5-5D22-4721-83E8-72AA390D60F1}" srcId="{19BC375A-55D3-4E50-BD3A-DA9C3F96C87C}" destId="{4929F8EA-B124-41B2-9ACB-06E75E23FF90}" srcOrd="4" destOrd="0" parTransId="{AC76C4F0-AFB2-48D2-9174-1018FF205737}" sibTransId="{5811A320-F4A3-4080-AC5B-450108A3C557}"/>
    <dgm:cxn modelId="{B16A2E55-628E-4992-871A-8E309A1752CA}" type="presOf" srcId="{2307CE21-61E6-4A3D-A3C9-A5F4F85DCBB6}" destId="{8B3CF315-260B-4CC0-9AEC-9693DC21B22C}" srcOrd="0" destOrd="0" presId="urn:microsoft.com/office/officeart/2005/8/layout/list1"/>
    <dgm:cxn modelId="{8D5D7B6C-799F-420D-86A1-919B009B3C8C}" type="presOf" srcId="{2307CE21-61E6-4A3D-A3C9-A5F4F85DCBB6}" destId="{9EA1330B-23A4-442F-8D3F-7AD89A4C208C}" srcOrd="1" destOrd="0" presId="urn:microsoft.com/office/officeart/2005/8/layout/list1"/>
    <dgm:cxn modelId="{D523F635-DC6C-414C-ABCF-69AE5B4BEB87}" type="presOf" srcId="{AE67995B-E970-4B4C-A269-F0025033F1E0}" destId="{2A94B3BA-0A14-46D8-879E-0C8572738BA5}" srcOrd="0" destOrd="0" presId="urn:microsoft.com/office/officeart/2005/8/layout/list1"/>
    <dgm:cxn modelId="{985F79C5-D1F2-409D-8504-7BB58F69A665}" srcId="{70DA6582-8427-482F-B58D-A27472C7BD1A}" destId="{225B88AA-9131-4382-9010-7CCF01789948}" srcOrd="0" destOrd="0" parTransId="{9AD1F825-D23F-471F-ADCA-09DA0B37A222}" sibTransId="{F9330F83-177B-4D68-8744-7E48D480C0E9}"/>
    <dgm:cxn modelId="{E25788FF-1CB9-4B64-829E-104F2ACF525E}" type="presOf" srcId="{ED898033-73C7-4ABF-9B86-AE4367DE858C}" destId="{DBC3A8C8-CFEE-4AE4-A05C-06377A6C7C2E}" srcOrd="1" destOrd="0" presId="urn:microsoft.com/office/officeart/2005/8/layout/list1"/>
    <dgm:cxn modelId="{F9BABA63-9524-440B-A4EC-721E0934755F}" srcId="{19BC375A-55D3-4E50-BD3A-DA9C3F96C87C}" destId="{AE67995B-E970-4B4C-A269-F0025033F1E0}" srcOrd="5" destOrd="0" parTransId="{77B560B8-F23D-40B6-9EE8-D6421ED9869D}" sibTransId="{0369FD0F-F788-4F4E-8E7F-C308B9E3AE61}"/>
    <dgm:cxn modelId="{13648DE4-0982-4B65-8D06-13FF7107D905}" srcId="{19BC375A-55D3-4E50-BD3A-DA9C3F96C87C}" destId="{A5ED2A41-77CA-4917-B2B8-61AF8F430EEC}" srcOrd="0" destOrd="0" parTransId="{45F31D00-B00A-4226-9331-1EB5EF4A91C5}" sibTransId="{5F652AB5-6BF4-4C96-A7E4-1DA7AC7023F6}"/>
    <dgm:cxn modelId="{68691560-3586-4736-AE76-72F1E7CCE71A}" type="presOf" srcId="{4929F8EA-B124-41B2-9ACB-06E75E23FF90}" destId="{0EFD4233-F0D1-4D1A-9709-03C089001CF1}" srcOrd="0" destOrd="0" presId="urn:microsoft.com/office/officeart/2005/8/layout/list1"/>
    <dgm:cxn modelId="{39A99D33-122F-45AF-ABD3-E3EFFC28FD21}" type="presOf" srcId="{70DA6582-8427-482F-B58D-A27472C7BD1A}" destId="{5F25264C-580F-4773-BEB1-7CEF5C2D7177}" srcOrd="1" destOrd="0" presId="urn:microsoft.com/office/officeart/2005/8/layout/list1"/>
    <dgm:cxn modelId="{9D9610E5-0D36-413C-9D0C-AE4B69D73DE7}" srcId="{19BC375A-55D3-4E50-BD3A-DA9C3F96C87C}" destId="{2307CE21-61E6-4A3D-A3C9-A5F4F85DCBB6}" srcOrd="3" destOrd="0" parTransId="{EB449112-EB7C-41A5-82AE-03572DBFCFCC}" sibTransId="{77C984C7-77CB-4FF7-B21D-D5026AB35E1A}"/>
    <dgm:cxn modelId="{F5E8613D-4CAF-4CAB-A04E-7AFD3D1F8946}" type="presOf" srcId="{225B88AA-9131-4382-9010-7CCF01789948}" destId="{D001AE53-8144-4108-BCC8-8156F5E5307E}" srcOrd="0" destOrd="0" presId="urn:microsoft.com/office/officeart/2005/8/layout/list1"/>
    <dgm:cxn modelId="{3B22B8B7-40E9-445D-BF1B-7152C9CF3D26}" type="presOf" srcId="{70DA6582-8427-482F-B58D-A27472C7BD1A}" destId="{42079D1C-BB4C-4341-8172-9037405558BB}" srcOrd="0" destOrd="0" presId="urn:microsoft.com/office/officeart/2005/8/layout/list1"/>
    <dgm:cxn modelId="{12BF69A5-D9DF-4CC8-A6A6-39826F36970D}" type="presOf" srcId="{A5ED2A41-77CA-4917-B2B8-61AF8F430EEC}" destId="{716204EF-4974-427C-9EAD-FCF02B61E1F0}" srcOrd="0" destOrd="0" presId="urn:microsoft.com/office/officeart/2005/8/layout/list1"/>
    <dgm:cxn modelId="{57121935-DCD1-4F3E-9009-57C739F6AB2A}" type="presOf" srcId="{A5ED2A41-77CA-4917-B2B8-61AF8F430EEC}" destId="{5A56C35C-7451-4AE6-924A-199B43909962}" srcOrd="1" destOrd="0" presId="urn:microsoft.com/office/officeart/2005/8/layout/list1"/>
    <dgm:cxn modelId="{2553728A-9E46-4F5E-B88A-8190515B096F}" srcId="{19BC375A-55D3-4E50-BD3A-DA9C3F96C87C}" destId="{ED898033-73C7-4ABF-9B86-AE4367DE858C}" srcOrd="1" destOrd="0" parTransId="{8AC887FE-9CEE-4438-8866-25B9AEE8A531}" sibTransId="{956CDEE3-DC1D-42C6-8781-F7DBAC2FD802}"/>
    <dgm:cxn modelId="{B2674556-39F4-4091-A4A0-7BDE15729214}" srcId="{19BC375A-55D3-4E50-BD3A-DA9C3F96C87C}" destId="{70DA6582-8427-482F-B58D-A27472C7BD1A}" srcOrd="2" destOrd="0" parTransId="{10FBBC58-F40B-45FF-8569-8818E1F62465}" sibTransId="{E3E8137B-8451-4EDA-B09F-8BA35DC61C58}"/>
    <dgm:cxn modelId="{34E4E667-71E6-4C87-BAC5-610C5F1B6A27}" type="presOf" srcId="{19BC375A-55D3-4E50-BD3A-DA9C3F96C87C}" destId="{E1A2BF06-C589-4A72-8EC4-E176066257CD}" srcOrd="0" destOrd="0" presId="urn:microsoft.com/office/officeart/2005/8/layout/list1"/>
    <dgm:cxn modelId="{EC3B4C2D-57F9-4F12-A99D-0DBB0D49C17C}" type="presOf" srcId="{ED898033-73C7-4ABF-9B86-AE4367DE858C}" destId="{15A8613F-CEE2-4934-9481-58354DCC23A3}" srcOrd="0" destOrd="0" presId="urn:microsoft.com/office/officeart/2005/8/layout/list1"/>
    <dgm:cxn modelId="{2157B7F8-FD27-4912-9C1E-5FDA4B0479BE}" type="presOf" srcId="{AE67995B-E970-4B4C-A269-F0025033F1E0}" destId="{FE5F8F4D-CEDA-44D9-8FD3-7ABCE345C67E}" srcOrd="1" destOrd="0" presId="urn:microsoft.com/office/officeart/2005/8/layout/list1"/>
    <dgm:cxn modelId="{FCD57E81-0AE5-45FE-B19E-E4E6C27813AB}" type="presOf" srcId="{4929F8EA-B124-41B2-9ACB-06E75E23FF90}" destId="{DB7430AD-7FD8-42F7-9F0B-8DD70D118B88}" srcOrd="1" destOrd="0" presId="urn:microsoft.com/office/officeart/2005/8/layout/list1"/>
    <dgm:cxn modelId="{1B566B5B-0F19-4AA7-82CD-FF5668EF38EA}" type="presParOf" srcId="{E1A2BF06-C589-4A72-8EC4-E176066257CD}" destId="{0D7A5A16-5BF9-44E5-8BCA-0187A7FBFD79}" srcOrd="0" destOrd="0" presId="urn:microsoft.com/office/officeart/2005/8/layout/list1"/>
    <dgm:cxn modelId="{9BC6135A-B32D-46B3-A34D-4940B6751571}" type="presParOf" srcId="{0D7A5A16-5BF9-44E5-8BCA-0187A7FBFD79}" destId="{716204EF-4974-427C-9EAD-FCF02B61E1F0}" srcOrd="0" destOrd="0" presId="urn:microsoft.com/office/officeart/2005/8/layout/list1"/>
    <dgm:cxn modelId="{8AA3BF02-4A3D-4690-B049-A50C4E27B393}" type="presParOf" srcId="{0D7A5A16-5BF9-44E5-8BCA-0187A7FBFD79}" destId="{5A56C35C-7451-4AE6-924A-199B43909962}" srcOrd="1" destOrd="0" presId="urn:microsoft.com/office/officeart/2005/8/layout/list1"/>
    <dgm:cxn modelId="{1C6BEB35-215D-4D94-9C35-2F88B2B98B35}" type="presParOf" srcId="{E1A2BF06-C589-4A72-8EC4-E176066257CD}" destId="{1D8E96DF-0554-4C91-9167-8AAC09E3398B}" srcOrd="1" destOrd="0" presId="urn:microsoft.com/office/officeart/2005/8/layout/list1"/>
    <dgm:cxn modelId="{4DC33535-1769-42E3-A062-A8A0B80AA443}" type="presParOf" srcId="{E1A2BF06-C589-4A72-8EC4-E176066257CD}" destId="{AA54458C-1E92-46B2-B61F-9753E645AD79}" srcOrd="2" destOrd="0" presId="urn:microsoft.com/office/officeart/2005/8/layout/list1"/>
    <dgm:cxn modelId="{F9885223-59BE-496A-9E19-42C5667E7B82}" type="presParOf" srcId="{E1A2BF06-C589-4A72-8EC4-E176066257CD}" destId="{973DE5D7-7BBB-469C-ADDF-E02AE27934FF}" srcOrd="3" destOrd="0" presId="urn:microsoft.com/office/officeart/2005/8/layout/list1"/>
    <dgm:cxn modelId="{57F8ED39-5BD2-4FEA-9924-F53DD15BD034}" type="presParOf" srcId="{E1A2BF06-C589-4A72-8EC4-E176066257CD}" destId="{2F2DB66C-C1AF-4F60-BBF4-3DDA2DA3BD4E}" srcOrd="4" destOrd="0" presId="urn:microsoft.com/office/officeart/2005/8/layout/list1"/>
    <dgm:cxn modelId="{2EBCD99B-5AD0-4BDB-8555-265223C65E56}" type="presParOf" srcId="{2F2DB66C-C1AF-4F60-BBF4-3DDA2DA3BD4E}" destId="{15A8613F-CEE2-4934-9481-58354DCC23A3}" srcOrd="0" destOrd="0" presId="urn:microsoft.com/office/officeart/2005/8/layout/list1"/>
    <dgm:cxn modelId="{4A3103FA-BE82-44BE-B464-5B73E12DD25F}" type="presParOf" srcId="{2F2DB66C-C1AF-4F60-BBF4-3DDA2DA3BD4E}" destId="{DBC3A8C8-CFEE-4AE4-A05C-06377A6C7C2E}" srcOrd="1" destOrd="0" presId="urn:microsoft.com/office/officeart/2005/8/layout/list1"/>
    <dgm:cxn modelId="{FC270C57-1DF7-4FD0-AFD2-4830467DE6F4}" type="presParOf" srcId="{E1A2BF06-C589-4A72-8EC4-E176066257CD}" destId="{ACE8CA2F-1106-41E8-AC6E-5C9A1DC7C2B3}" srcOrd="5" destOrd="0" presId="urn:microsoft.com/office/officeart/2005/8/layout/list1"/>
    <dgm:cxn modelId="{89444AEE-C6AE-476B-AC7D-23003220D5E6}" type="presParOf" srcId="{E1A2BF06-C589-4A72-8EC4-E176066257CD}" destId="{53FEE1E1-B3D4-44D4-B342-ACB3E1AFA046}" srcOrd="6" destOrd="0" presId="urn:microsoft.com/office/officeart/2005/8/layout/list1"/>
    <dgm:cxn modelId="{783B62F9-E6BF-41A9-BA1B-F328436FA69E}" type="presParOf" srcId="{E1A2BF06-C589-4A72-8EC4-E176066257CD}" destId="{A6C720C8-8318-405E-A991-6BF836E18139}" srcOrd="7" destOrd="0" presId="urn:microsoft.com/office/officeart/2005/8/layout/list1"/>
    <dgm:cxn modelId="{0ABA176E-9624-4F40-B44D-AA6661939874}" type="presParOf" srcId="{E1A2BF06-C589-4A72-8EC4-E176066257CD}" destId="{DC947F26-2C92-4CED-8B4E-806727069D70}" srcOrd="8" destOrd="0" presId="urn:microsoft.com/office/officeart/2005/8/layout/list1"/>
    <dgm:cxn modelId="{AF9970F3-E422-477C-B4AE-A1BF94DD6B98}" type="presParOf" srcId="{DC947F26-2C92-4CED-8B4E-806727069D70}" destId="{42079D1C-BB4C-4341-8172-9037405558BB}" srcOrd="0" destOrd="0" presId="urn:microsoft.com/office/officeart/2005/8/layout/list1"/>
    <dgm:cxn modelId="{671053EF-497A-4407-8B79-E6EE2B1A8C66}" type="presParOf" srcId="{DC947F26-2C92-4CED-8B4E-806727069D70}" destId="{5F25264C-580F-4773-BEB1-7CEF5C2D7177}" srcOrd="1" destOrd="0" presId="urn:microsoft.com/office/officeart/2005/8/layout/list1"/>
    <dgm:cxn modelId="{7C184316-B426-4871-B18C-AE27D269EA15}" type="presParOf" srcId="{E1A2BF06-C589-4A72-8EC4-E176066257CD}" destId="{E8DF6440-49BA-4920-8BA2-7B7C1612642F}" srcOrd="9" destOrd="0" presId="urn:microsoft.com/office/officeart/2005/8/layout/list1"/>
    <dgm:cxn modelId="{B6F4DE1C-5857-4669-8572-E143E285042C}" type="presParOf" srcId="{E1A2BF06-C589-4A72-8EC4-E176066257CD}" destId="{D001AE53-8144-4108-BCC8-8156F5E5307E}" srcOrd="10" destOrd="0" presId="urn:microsoft.com/office/officeart/2005/8/layout/list1"/>
    <dgm:cxn modelId="{71FEA938-439E-4AF7-AE67-E69AB8B40186}" type="presParOf" srcId="{E1A2BF06-C589-4A72-8EC4-E176066257CD}" destId="{F361284F-A626-4C73-AA64-1A77CBEB633E}" srcOrd="11" destOrd="0" presId="urn:microsoft.com/office/officeart/2005/8/layout/list1"/>
    <dgm:cxn modelId="{0EAA355B-A805-437F-AAEF-0E833448AC82}" type="presParOf" srcId="{E1A2BF06-C589-4A72-8EC4-E176066257CD}" destId="{A82154FC-D8D1-46A5-B0A0-8BC14F5BF27D}" srcOrd="12" destOrd="0" presId="urn:microsoft.com/office/officeart/2005/8/layout/list1"/>
    <dgm:cxn modelId="{296D07B7-DAE6-440D-99D4-5F03284766BE}" type="presParOf" srcId="{A82154FC-D8D1-46A5-B0A0-8BC14F5BF27D}" destId="{8B3CF315-260B-4CC0-9AEC-9693DC21B22C}" srcOrd="0" destOrd="0" presId="urn:microsoft.com/office/officeart/2005/8/layout/list1"/>
    <dgm:cxn modelId="{A3071DB6-7DA3-4D23-9B07-25676F6EB257}" type="presParOf" srcId="{A82154FC-D8D1-46A5-B0A0-8BC14F5BF27D}" destId="{9EA1330B-23A4-442F-8D3F-7AD89A4C208C}" srcOrd="1" destOrd="0" presId="urn:microsoft.com/office/officeart/2005/8/layout/list1"/>
    <dgm:cxn modelId="{56148743-2BD3-4BFD-943D-C6307E50536B}" type="presParOf" srcId="{E1A2BF06-C589-4A72-8EC4-E176066257CD}" destId="{13CF3C4A-F977-4511-AEA2-943505B79062}" srcOrd="13" destOrd="0" presId="urn:microsoft.com/office/officeart/2005/8/layout/list1"/>
    <dgm:cxn modelId="{5C514169-8A08-4517-845A-B6879A42CBB7}" type="presParOf" srcId="{E1A2BF06-C589-4A72-8EC4-E176066257CD}" destId="{0AC82C66-9709-4978-805E-2098A5EBDF29}" srcOrd="14" destOrd="0" presId="urn:microsoft.com/office/officeart/2005/8/layout/list1"/>
    <dgm:cxn modelId="{BC8F23B4-50F5-4F62-8DA7-67F0CB5A16E0}" type="presParOf" srcId="{E1A2BF06-C589-4A72-8EC4-E176066257CD}" destId="{6CC54CE1-DF9E-48EA-90D9-1D1F94118CEC}" srcOrd="15" destOrd="0" presId="urn:microsoft.com/office/officeart/2005/8/layout/list1"/>
    <dgm:cxn modelId="{DAF6FE89-88D9-4B6E-B0E7-6B8B2B2E9C34}" type="presParOf" srcId="{E1A2BF06-C589-4A72-8EC4-E176066257CD}" destId="{6097F2AD-14FB-4163-B321-7BC3A26E0B90}" srcOrd="16" destOrd="0" presId="urn:microsoft.com/office/officeart/2005/8/layout/list1"/>
    <dgm:cxn modelId="{B30B1F76-A009-4A6D-949B-5C904D15F871}" type="presParOf" srcId="{6097F2AD-14FB-4163-B321-7BC3A26E0B90}" destId="{0EFD4233-F0D1-4D1A-9709-03C089001CF1}" srcOrd="0" destOrd="0" presId="urn:microsoft.com/office/officeart/2005/8/layout/list1"/>
    <dgm:cxn modelId="{5B9E667F-A2FD-47FC-9BDA-5DB94CAB1039}" type="presParOf" srcId="{6097F2AD-14FB-4163-B321-7BC3A26E0B90}" destId="{DB7430AD-7FD8-42F7-9F0B-8DD70D118B88}" srcOrd="1" destOrd="0" presId="urn:microsoft.com/office/officeart/2005/8/layout/list1"/>
    <dgm:cxn modelId="{73E47D1A-ADC6-40B7-A3B7-5A2902A7F1E7}" type="presParOf" srcId="{E1A2BF06-C589-4A72-8EC4-E176066257CD}" destId="{391990D1-9FF0-4F6C-9149-B4D9F32C1F20}" srcOrd="17" destOrd="0" presId="urn:microsoft.com/office/officeart/2005/8/layout/list1"/>
    <dgm:cxn modelId="{3F5332FB-556E-46D1-9C53-A7F767B74740}" type="presParOf" srcId="{E1A2BF06-C589-4A72-8EC4-E176066257CD}" destId="{72E30A32-05C6-4B4A-ADCA-5E6FB81A830D}" srcOrd="18" destOrd="0" presId="urn:microsoft.com/office/officeart/2005/8/layout/list1"/>
    <dgm:cxn modelId="{B969ED7A-32EC-4552-A687-C82B50A8B2A5}" type="presParOf" srcId="{E1A2BF06-C589-4A72-8EC4-E176066257CD}" destId="{5D5A98B1-CEB1-4451-94C6-8253358435BD}" srcOrd="19" destOrd="0" presId="urn:microsoft.com/office/officeart/2005/8/layout/list1"/>
    <dgm:cxn modelId="{7464F701-A247-440C-A884-78C241A3EBB1}" type="presParOf" srcId="{E1A2BF06-C589-4A72-8EC4-E176066257CD}" destId="{8E4C6A9E-5128-449D-92A1-9BD7B4D61DEB}" srcOrd="20" destOrd="0" presId="urn:microsoft.com/office/officeart/2005/8/layout/list1"/>
    <dgm:cxn modelId="{82602A68-9B61-4B57-A21B-4E1E64BA28BD}" type="presParOf" srcId="{8E4C6A9E-5128-449D-92A1-9BD7B4D61DEB}" destId="{2A94B3BA-0A14-46D8-879E-0C8572738BA5}" srcOrd="0" destOrd="0" presId="urn:microsoft.com/office/officeart/2005/8/layout/list1"/>
    <dgm:cxn modelId="{E50A1BEC-34D2-4417-A966-B2F114799C58}" type="presParOf" srcId="{8E4C6A9E-5128-449D-92A1-9BD7B4D61DEB}" destId="{FE5F8F4D-CEDA-44D9-8FD3-7ABCE345C67E}" srcOrd="1" destOrd="0" presId="urn:microsoft.com/office/officeart/2005/8/layout/list1"/>
    <dgm:cxn modelId="{C6E02092-9BCB-4139-B458-F067D9028349}" type="presParOf" srcId="{E1A2BF06-C589-4A72-8EC4-E176066257CD}" destId="{608834F4-1B81-4F4D-8CA5-521985BC7FA8}" srcOrd="21" destOrd="0" presId="urn:microsoft.com/office/officeart/2005/8/layout/list1"/>
    <dgm:cxn modelId="{97540400-172A-423C-8FE8-1E7CC2B8B4CF}" type="presParOf" srcId="{E1A2BF06-C589-4A72-8EC4-E176066257CD}" destId="{17FF9A85-2214-480B-8917-556361B2D1AC}"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5DEEF9-EADB-47EB-AC6C-A51D16F9E809}"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s-CO"/>
        </a:p>
      </dgm:t>
    </dgm:pt>
    <dgm:pt modelId="{5E15981E-EEB7-4869-A48E-E44CB886A768}">
      <dgm:prSet phldrT="[Texto]" custT="1"/>
      <dgm:spPr/>
      <dgm:t>
        <a:bodyPr/>
        <a:lstStyle/>
        <a:p>
          <a:r>
            <a:rPr lang="es-CO" sz="2800" b="1" dirty="0">
              <a:solidFill>
                <a:schemeClr val="tx2"/>
              </a:solidFill>
              <a:latin typeface="Futura Std Book"/>
            </a:rPr>
            <a:t>Contenido</a:t>
          </a:r>
        </a:p>
      </dgm:t>
    </dgm:pt>
    <dgm:pt modelId="{CBBF64AF-864D-4F66-838A-E1F01B1E8602}" type="parTrans" cxnId="{E71D86F6-A3AE-41CB-B95A-33C6E3B10F8D}">
      <dgm:prSet/>
      <dgm:spPr/>
      <dgm:t>
        <a:bodyPr/>
        <a:lstStyle/>
        <a:p>
          <a:endParaRPr lang="es-CO" sz="1400"/>
        </a:p>
      </dgm:t>
    </dgm:pt>
    <dgm:pt modelId="{38566E60-368D-4BA3-98E9-D531ABBE8646}" type="sibTrans" cxnId="{E71D86F6-A3AE-41CB-B95A-33C6E3B10F8D}">
      <dgm:prSet/>
      <dgm:spPr/>
      <dgm:t>
        <a:bodyPr/>
        <a:lstStyle/>
        <a:p>
          <a:endParaRPr lang="es-CO" sz="1400"/>
        </a:p>
      </dgm:t>
    </dgm:pt>
    <dgm:pt modelId="{37D1617C-AAAE-49E9-A653-F13838BC2D4F}">
      <dgm:prSet phldrT="[Texto]" custT="1"/>
      <dgm:spPr/>
      <dgm:t>
        <a:bodyPr/>
        <a:lstStyle/>
        <a:p>
          <a:r>
            <a:rPr lang="es-ES" sz="1300" dirty="0">
              <a:latin typeface="Futura Std Book"/>
            </a:rPr>
            <a:t>El Plan Financiero</a:t>
          </a:r>
          <a:endParaRPr lang="es-CO" sz="1300" dirty="0">
            <a:latin typeface="Futura Std Book"/>
          </a:endParaRPr>
        </a:p>
      </dgm:t>
    </dgm:pt>
    <dgm:pt modelId="{5094CA9C-EC47-448F-9F86-49A8E158DDF6}" type="parTrans" cxnId="{C18CD7E7-124B-4AC8-B86D-57F3B7790647}">
      <dgm:prSet/>
      <dgm:spPr/>
      <dgm:t>
        <a:bodyPr/>
        <a:lstStyle/>
        <a:p>
          <a:endParaRPr lang="es-CO" sz="1400"/>
        </a:p>
      </dgm:t>
    </dgm:pt>
    <dgm:pt modelId="{17FB14BE-6695-4782-83F6-632FAA3950CB}" type="sibTrans" cxnId="{C18CD7E7-124B-4AC8-B86D-57F3B7790647}">
      <dgm:prSet/>
      <dgm:spPr/>
      <dgm:t>
        <a:bodyPr/>
        <a:lstStyle/>
        <a:p>
          <a:endParaRPr lang="es-CO" sz="1400"/>
        </a:p>
      </dgm:t>
    </dgm:pt>
    <dgm:pt modelId="{1518B57A-CDA0-4D2F-9540-C1C39F789D5E}">
      <dgm:prSet phldrT="[Texto]" custT="1"/>
      <dgm:spPr/>
      <dgm:t>
        <a:bodyPr/>
        <a:lstStyle/>
        <a:p>
          <a:r>
            <a:rPr lang="es-ES" sz="1300" dirty="0">
              <a:latin typeface="Futura Std Book"/>
            </a:rPr>
            <a:t>Una evaluación de las principales actividades </a:t>
          </a:r>
          <a:r>
            <a:rPr lang="es-ES" sz="1300" dirty="0" err="1">
              <a:latin typeface="Futura Std Book"/>
            </a:rPr>
            <a:t>cuasifiscales</a:t>
          </a:r>
          <a:r>
            <a:rPr lang="es-ES" sz="1300" dirty="0">
              <a:latin typeface="Futura Std Book"/>
            </a:rPr>
            <a:t> realizadas por el sector público </a:t>
          </a:r>
          <a:endParaRPr lang="es-CO" sz="1300" dirty="0">
            <a:latin typeface="Futura Std Book"/>
          </a:endParaRPr>
        </a:p>
      </dgm:t>
    </dgm:pt>
    <dgm:pt modelId="{D92CAB96-C620-42EB-BD83-D9C8E68A9FA4}" type="sibTrans" cxnId="{57605BF6-6427-4934-85A9-7BA925206575}">
      <dgm:prSet/>
      <dgm:spPr/>
      <dgm:t>
        <a:bodyPr/>
        <a:lstStyle/>
        <a:p>
          <a:endParaRPr lang="es-CO" sz="1400"/>
        </a:p>
      </dgm:t>
    </dgm:pt>
    <dgm:pt modelId="{53409648-F19B-43D0-9383-13D8C3B969CB}" type="parTrans" cxnId="{57605BF6-6427-4934-85A9-7BA925206575}">
      <dgm:prSet/>
      <dgm:spPr/>
      <dgm:t>
        <a:bodyPr/>
        <a:lstStyle/>
        <a:p>
          <a:endParaRPr lang="es-CO" sz="1400"/>
        </a:p>
      </dgm:t>
    </dgm:pt>
    <dgm:pt modelId="{68D95E61-9A0B-422F-A18D-7963B12E809B}">
      <dgm:prSet custT="1"/>
      <dgm:spPr/>
      <dgm:t>
        <a:bodyPr/>
        <a:lstStyle/>
        <a:p>
          <a:r>
            <a:rPr lang="es-CO" sz="1300">
              <a:latin typeface="Futura Std Book"/>
            </a:rPr>
            <a:t>Un programa macroeconómico plurianual </a:t>
          </a:r>
          <a:endParaRPr lang="es-CO" sz="1300" dirty="0">
            <a:latin typeface="Futura Std Book"/>
          </a:endParaRPr>
        </a:p>
      </dgm:t>
    </dgm:pt>
    <dgm:pt modelId="{9FE52F4C-C7D7-493F-9D74-838721DDC4A8}" type="parTrans" cxnId="{6D5DB6CB-11D6-4872-87D6-E5E5C5A80B60}">
      <dgm:prSet/>
      <dgm:spPr/>
      <dgm:t>
        <a:bodyPr/>
        <a:lstStyle/>
        <a:p>
          <a:endParaRPr lang="es-CO" sz="1400"/>
        </a:p>
      </dgm:t>
    </dgm:pt>
    <dgm:pt modelId="{D1658A9F-781D-4A6A-8A34-149DA08FDA9D}" type="sibTrans" cxnId="{6D5DB6CB-11D6-4872-87D6-E5E5C5A80B60}">
      <dgm:prSet/>
      <dgm:spPr/>
      <dgm:t>
        <a:bodyPr/>
        <a:lstStyle/>
        <a:p>
          <a:endParaRPr lang="es-CO" sz="1400"/>
        </a:p>
      </dgm:t>
    </dgm:pt>
    <dgm:pt modelId="{B6E1C341-2AA1-47E7-A4B3-98FF328ABA00}">
      <dgm:prSet custT="1"/>
      <dgm:spPr/>
      <dgm:t>
        <a:bodyPr/>
        <a:lstStyle/>
        <a:p>
          <a:r>
            <a:rPr lang="es-ES" sz="1300" dirty="0">
              <a:latin typeface="Futura Std Book"/>
            </a:rPr>
            <a:t>Las metas de superávit primario, así como el nivel de deuda pública y un análisis de su sostenibilidad</a:t>
          </a:r>
          <a:endParaRPr lang="es-CO" sz="1300" dirty="0">
            <a:latin typeface="Futura Std Book"/>
          </a:endParaRPr>
        </a:p>
      </dgm:t>
    </dgm:pt>
    <dgm:pt modelId="{84467312-9085-42C9-8728-39139376B354}" type="parTrans" cxnId="{C585F86B-E90C-481C-80E0-084942C8C6D9}">
      <dgm:prSet/>
      <dgm:spPr/>
      <dgm:t>
        <a:bodyPr/>
        <a:lstStyle/>
        <a:p>
          <a:endParaRPr lang="es-CO" sz="1400"/>
        </a:p>
      </dgm:t>
    </dgm:pt>
    <dgm:pt modelId="{4E20CF59-3F77-43CF-9E4B-9BCE8B63DB54}" type="sibTrans" cxnId="{C585F86B-E90C-481C-80E0-084942C8C6D9}">
      <dgm:prSet/>
      <dgm:spPr/>
      <dgm:t>
        <a:bodyPr/>
        <a:lstStyle/>
        <a:p>
          <a:endParaRPr lang="es-CO" sz="1400"/>
        </a:p>
      </dgm:t>
    </dgm:pt>
    <dgm:pt modelId="{80ABC707-57DB-4EE7-9D15-9B2348B43D9F}">
      <dgm:prSet custT="1"/>
      <dgm:spPr/>
      <dgm:t>
        <a:bodyPr/>
        <a:lstStyle/>
        <a:p>
          <a:r>
            <a:rPr lang="es-ES" sz="1300" dirty="0">
              <a:latin typeface="Futura Std Book"/>
            </a:rPr>
            <a:t>Un informe de resultados macroeconómicos y fiscales de la vigencia fiscal anterior. </a:t>
          </a:r>
          <a:endParaRPr lang="es-CO" sz="1300" dirty="0">
            <a:latin typeface="Futura Std Book"/>
          </a:endParaRPr>
        </a:p>
      </dgm:t>
    </dgm:pt>
    <dgm:pt modelId="{F78987E9-F70F-4471-8270-8FFA1B8E4CB0}" type="parTrans" cxnId="{7C131C75-BC10-4275-928E-A34C7679D010}">
      <dgm:prSet/>
      <dgm:spPr/>
      <dgm:t>
        <a:bodyPr/>
        <a:lstStyle/>
        <a:p>
          <a:endParaRPr lang="es-CO" sz="1400"/>
        </a:p>
      </dgm:t>
    </dgm:pt>
    <dgm:pt modelId="{956564A7-68E8-4185-9C44-F82FD26E4FAB}" type="sibTrans" cxnId="{7C131C75-BC10-4275-928E-A34C7679D010}">
      <dgm:prSet/>
      <dgm:spPr/>
      <dgm:t>
        <a:bodyPr/>
        <a:lstStyle/>
        <a:p>
          <a:endParaRPr lang="es-CO" sz="1400"/>
        </a:p>
      </dgm:t>
    </dgm:pt>
    <dgm:pt modelId="{AB46FDDC-D83D-445E-8482-2C50FDD63268}">
      <dgm:prSet custT="1"/>
      <dgm:spPr/>
      <dgm:t>
        <a:bodyPr/>
        <a:lstStyle/>
        <a:p>
          <a:r>
            <a:rPr lang="es-ES" sz="1300" dirty="0">
              <a:latin typeface="Futura Std Book"/>
            </a:rPr>
            <a:t>Una estimación del costo fiscal de las exenciones, deducciones o descuentos tributarios existentes </a:t>
          </a:r>
        </a:p>
      </dgm:t>
    </dgm:pt>
    <dgm:pt modelId="{DAB20C22-AF3D-4EB5-AC8A-D2890ACB824F}" type="parTrans" cxnId="{BCC3E7EB-7996-474C-8CBA-1BB791F7EB23}">
      <dgm:prSet/>
      <dgm:spPr/>
      <dgm:t>
        <a:bodyPr/>
        <a:lstStyle/>
        <a:p>
          <a:endParaRPr lang="es-CO" sz="1400"/>
        </a:p>
      </dgm:t>
    </dgm:pt>
    <dgm:pt modelId="{F951BE5E-CDFB-4413-8DD2-78E083E943C4}" type="sibTrans" cxnId="{BCC3E7EB-7996-474C-8CBA-1BB791F7EB23}">
      <dgm:prSet/>
      <dgm:spPr/>
      <dgm:t>
        <a:bodyPr/>
        <a:lstStyle/>
        <a:p>
          <a:endParaRPr lang="es-CO" sz="1400"/>
        </a:p>
      </dgm:t>
    </dgm:pt>
    <dgm:pt modelId="{1BE84C52-2065-4EF8-A82D-10698947144F}">
      <dgm:prSet custT="1"/>
      <dgm:spPr/>
      <dgm:t>
        <a:bodyPr/>
        <a:lstStyle/>
        <a:p>
          <a:r>
            <a:rPr lang="es-ES" sz="1300">
              <a:latin typeface="Futura Std Book"/>
            </a:rPr>
            <a:t>El costo fiscal de las leyes sancionadas en la vigencia fiscal anterior </a:t>
          </a:r>
          <a:endParaRPr lang="es-ES" sz="1300" dirty="0">
            <a:latin typeface="Futura Std Book"/>
          </a:endParaRPr>
        </a:p>
      </dgm:t>
    </dgm:pt>
    <dgm:pt modelId="{85B3CA82-34A5-4638-9E67-3B89EF4E11A1}" type="parTrans" cxnId="{2534DB08-157B-47A2-87AF-170337A34C55}">
      <dgm:prSet/>
      <dgm:spPr/>
      <dgm:t>
        <a:bodyPr/>
        <a:lstStyle/>
        <a:p>
          <a:endParaRPr lang="es-CO" sz="1400"/>
        </a:p>
      </dgm:t>
    </dgm:pt>
    <dgm:pt modelId="{B835CB00-9965-49D8-98EB-A375E943B748}" type="sibTrans" cxnId="{2534DB08-157B-47A2-87AF-170337A34C55}">
      <dgm:prSet/>
      <dgm:spPr/>
      <dgm:t>
        <a:bodyPr/>
        <a:lstStyle/>
        <a:p>
          <a:endParaRPr lang="es-CO" sz="1400"/>
        </a:p>
      </dgm:t>
    </dgm:pt>
    <dgm:pt modelId="{6CE76C70-1947-4F22-B34B-C12DA7BB361D}">
      <dgm:prSet custT="1"/>
      <dgm:spPr/>
      <dgm:t>
        <a:bodyPr/>
        <a:lstStyle/>
        <a:p>
          <a:r>
            <a:rPr lang="es-ES" sz="1300">
              <a:latin typeface="Futura Std Book"/>
            </a:rPr>
            <a:t>Una relación de los pasivos contingentes que pudieran afectar la situación financiera de la Nación </a:t>
          </a:r>
          <a:endParaRPr lang="es-CO" sz="1300" dirty="0">
            <a:latin typeface="Futura Std Book"/>
          </a:endParaRPr>
        </a:p>
      </dgm:t>
    </dgm:pt>
    <dgm:pt modelId="{A26DC779-C386-418C-8E12-9C74C511BE29}" type="parTrans" cxnId="{427DD4D5-5516-4233-BBAE-7315C4E4B90B}">
      <dgm:prSet/>
      <dgm:spPr/>
      <dgm:t>
        <a:bodyPr/>
        <a:lstStyle/>
        <a:p>
          <a:endParaRPr lang="es-CO" sz="1400"/>
        </a:p>
      </dgm:t>
    </dgm:pt>
    <dgm:pt modelId="{AAE6C561-EE2F-4339-8BF1-4545FCCED11D}" type="sibTrans" cxnId="{427DD4D5-5516-4233-BBAE-7315C4E4B90B}">
      <dgm:prSet/>
      <dgm:spPr/>
      <dgm:t>
        <a:bodyPr/>
        <a:lstStyle/>
        <a:p>
          <a:endParaRPr lang="es-CO" sz="1400"/>
        </a:p>
      </dgm:t>
    </dgm:pt>
    <dgm:pt modelId="{7B4835C9-48C8-4648-B7A8-E8812E739270}">
      <dgm:prSet phldrT="[Texto]" custT="1"/>
      <dgm:spPr/>
      <dgm:t>
        <a:bodyPr/>
        <a:lstStyle/>
        <a:p>
          <a:r>
            <a:rPr lang="es-CO" sz="1400" dirty="0">
              <a:solidFill>
                <a:schemeClr val="bg1"/>
              </a:solidFill>
            </a:rPr>
            <a:t>0</a:t>
          </a:r>
        </a:p>
      </dgm:t>
    </dgm:pt>
    <dgm:pt modelId="{8197D00F-3345-4AB3-BE67-C9448142936E}" type="sibTrans" cxnId="{2A308E20-2836-4499-A5A9-757C81684753}">
      <dgm:prSet/>
      <dgm:spPr/>
      <dgm:t>
        <a:bodyPr/>
        <a:lstStyle/>
        <a:p>
          <a:endParaRPr lang="es-CO" sz="1400"/>
        </a:p>
      </dgm:t>
    </dgm:pt>
    <dgm:pt modelId="{A8D8A898-55AE-45C7-86F1-7835F84D6DE0}" type="parTrans" cxnId="{2A308E20-2836-4499-A5A9-757C81684753}">
      <dgm:prSet/>
      <dgm:spPr/>
      <dgm:t>
        <a:bodyPr/>
        <a:lstStyle/>
        <a:p>
          <a:endParaRPr lang="es-CO" sz="1400"/>
        </a:p>
      </dgm:t>
    </dgm:pt>
    <dgm:pt modelId="{F5A225EB-A631-4F65-BD77-54970F158416}" type="pres">
      <dgm:prSet presAssocID="{0C5DEEF9-EADB-47EB-AC6C-A51D16F9E809}" presName="layout" presStyleCnt="0">
        <dgm:presLayoutVars>
          <dgm:chMax/>
          <dgm:chPref/>
          <dgm:dir/>
          <dgm:resizeHandles/>
        </dgm:presLayoutVars>
      </dgm:prSet>
      <dgm:spPr/>
      <dgm:t>
        <a:bodyPr/>
        <a:lstStyle/>
        <a:p>
          <a:endParaRPr lang="es-PY"/>
        </a:p>
      </dgm:t>
    </dgm:pt>
    <dgm:pt modelId="{02DF4BC2-1975-450B-B6B2-2B7EDBBA2601}" type="pres">
      <dgm:prSet presAssocID="{5E15981E-EEB7-4869-A48E-E44CB886A768}" presName="root" presStyleCnt="0">
        <dgm:presLayoutVars>
          <dgm:chMax/>
          <dgm:chPref/>
        </dgm:presLayoutVars>
      </dgm:prSet>
      <dgm:spPr/>
    </dgm:pt>
    <dgm:pt modelId="{D929CEBA-D0F7-4338-832D-81394F5569FE}" type="pres">
      <dgm:prSet presAssocID="{5E15981E-EEB7-4869-A48E-E44CB886A768}" presName="rootComposite" presStyleCnt="0">
        <dgm:presLayoutVars/>
      </dgm:prSet>
      <dgm:spPr/>
    </dgm:pt>
    <dgm:pt modelId="{0A004192-4F1E-482C-B7F0-4ACEB11B49CC}" type="pres">
      <dgm:prSet presAssocID="{5E15981E-EEB7-4869-A48E-E44CB886A768}" presName="ParentAccent" presStyleLbl="alignNode1" presStyleIdx="0" presStyleCnt="2"/>
      <dgm:spPr/>
    </dgm:pt>
    <dgm:pt modelId="{0BAC7515-2A59-4FF5-8B7B-E2AFEA4E1BC3}" type="pres">
      <dgm:prSet presAssocID="{5E15981E-EEB7-4869-A48E-E44CB886A768}" presName="ParentSmallAccent" presStyleLbl="fgAcc1" presStyleIdx="0" presStyleCnt="2"/>
      <dgm:spPr/>
    </dgm:pt>
    <dgm:pt modelId="{2B2136D8-F724-4BEB-BA5A-FA4A90942521}" type="pres">
      <dgm:prSet presAssocID="{5E15981E-EEB7-4869-A48E-E44CB886A768}" presName="Parent" presStyleLbl="revTx" presStyleIdx="0" presStyleCnt="10">
        <dgm:presLayoutVars>
          <dgm:chMax/>
          <dgm:chPref val="4"/>
          <dgm:bulletEnabled val="1"/>
        </dgm:presLayoutVars>
      </dgm:prSet>
      <dgm:spPr/>
      <dgm:t>
        <a:bodyPr/>
        <a:lstStyle/>
        <a:p>
          <a:endParaRPr lang="es-PY"/>
        </a:p>
      </dgm:t>
    </dgm:pt>
    <dgm:pt modelId="{E8E6E003-14F5-46A4-8D05-C7702910F9BF}" type="pres">
      <dgm:prSet presAssocID="{5E15981E-EEB7-4869-A48E-E44CB886A768}" presName="childShape" presStyleCnt="0">
        <dgm:presLayoutVars>
          <dgm:chMax val="0"/>
          <dgm:chPref val="0"/>
        </dgm:presLayoutVars>
      </dgm:prSet>
      <dgm:spPr/>
    </dgm:pt>
    <dgm:pt modelId="{194840D1-A19A-432B-A8B1-711ACF3041DE}" type="pres">
      <dgm:prSet presAssocID="{37D1617C-AAAE-49E9-A653-F13838BC2D4F}" presName="childComposite" presStyleCnt="0">
        <dgm:presLayoutVars>
          <dgm:chMax val="0"/>
          <dgm:chPref val="0"/>
        </dgm:presLayoutVars>
      </dgm:prSet>
      <dgm:spPr/>
    </dgm:pt>
    <dgm:pt modelId="{E9067984-37BA-4687-9284-3725B412EB4B}" type="pres">
      <dgm:prSet presAssocID="{37D1617C-AAAE-49E9-A653-F13838BC2D4F}" presName="ChildAccent" presStyleLbl="solidFgAcc1" presStyleIdx="0" presStyleCnt="8"/>
      <dgm:spPr/>
    </dgm:pt>
    <dgm:pt modelId="{9F9DC1EE-DC06-45AE-9C08-129FDE835918}" type="pres">
      <dgm:prSet presAssocID="{37D1617C-AAAE-49E9-A653-F13838BC2D4F}" presName="Child" presStyleLbl="revTx" presStyleIdx="1" presStyleCnt="10">
        <dgm:presLayoutVars>
          <dgm:chMax val="0"/>
          <dgm:chPref val="0"/>
          <dgm:bulletEnabled val="1"/>
        </dgm:presLayoutVars>
      </dgm:prSet>
      <dgm:spPr/>
      <dgm:t>
        <a:bodyPr/>
        <a:lstStyle/>
        <a:p>
          <a:endParaRPr lang="es-PY"/>
        </a:p>
      </dgm:t>
    </dgm:pt>
    <dgm:pt modelId="{9532EFE5-087F-4F0E-8C72-2ED01B6C06D6}" type="pres">
      <dgm:prSet presAssocID="{68D95E61-9A0B-422F-A18D-7963B12E809B}" presName="childComposite" presStyleCnt="0">
        <dgm:presLayoutVars>
          <dgm:chMax val="0"/>
          <dgm:chPref val="0"/>
        </dgm:presLayoutVars>
      </dgm:prSet>
      <dgm:spPr/>
    </dgm:pt>
    <dgm:pt modelId="{136E0F7D-7233-4220-9943-BFDE385CB933}" type="pres">
      <dgm:prSet presAssocID="{68D95E61-9A0B-422F-A18D-7963B12E809B}" presName="ChildAccent" presStyleLbl="solidFgAcc1" presStyleIdx="1" presStyleCnt="8"/>
      <dgm:spPr/>
    </dgm:pt>
    <dgm:pt modelId="{C381BBDA-BFC8-49FA-B6BD-D207F32F9592}" type="pres">
      <dgm:prSet presAssocID="{68D95E61-9A0B-422F-A18D-7963B12E809B}" presName="Child" presStyleLbl="revTx" presStyleIdx="2" presStyleCnt="10">
        <dgm:presLayoutVars>
          <dgm:chMax val="0"/>
          <dgm:chPref val="0"/>
          <dgm:bulletEnabled val="1"/>
        </dgm:presLayoutVars>
      </dgm:prSet>
      <dgm:spPr/>
      <dgm:t>
        <a:bodyPr/>
        <a:lstStyle/>
        <a:p>
          <a:endParaRPr lang="es-PY"/>
        </a:p>
      </dgm:t>
    </dgm:pt>
    <dgm:pt modelId="{8A00A49F-8F34-4453-9285-FD59C1E3DAF9}" type="pres">
      <dgm:prSet presAssocID="{B6E1C341-2AA1-47E7-A4B3-98FF328ABA00}" presName="childComposite" presStyleCnt="0">
        <dgm:presLayoutVars>
          <dgm:chMax val="0"/>
          <dgm:chPref val="0"/>
        </dgm:presLayoutVars>
      </dgm:prSet>
      <dgm:spPr/>
    </dgm:pt>
    <dgm:pt modelId="{332FC746-8E39-4A19-9588-5D6EB5DA5A2B}" type="pres">
      <dgm:prSet presAssocID="{B6E1C341-2AA1-47E7-A4B3-98FF328ABA00}" presName="ChildAccent" presStyleLbl="solidFgAcc1" presStyleIdx="2" presStyleCnt="8"/>
      <dgm:spPr/>
    </dgm:pt>
    <dgm:pt modelId="{E5223B10-B8BE-400C-B1F4-4D91294CF63E}" type="pres">
      <dgm:prSet presAssocID="{B6E1C341-2AA1-47E7-A4B3-98FF328ABA00}" presName="Child" presStyleLbl="revTx" presStyleIdx="3" presStyleCnt="10">
        <dgm:presLayoutVars>
          <dgm:chMax val="0"/>
          <dgm:chPref val="0"/>
          <dgm:bulletEnabled val="1"/>
        </dgm:presLayoutVars>
      </dgm:prSet>
      <dgm:spPr/>
      <dgm:t>
        <a:bodyPr/>
        <a:lstStyle/>
        <a:p>
          <a:endParaRPr lang="es-PY"/>
        </a:p>
      </dgm:t>
    </dgm:pt>
    <dgm:pt modelId="{681A83C2-00AC-470C-95DE-29352CE0ADAB}" type="pres">
      <dgm:prSet presAssocID="{80ABC707-57DB-4EE7-9D15-9B2348B43D9F}" presName="childComposite" presStyleCnt="0">
        <dgm:presLayoutVars>
          <dgm:chMax val="0"/>
          <dgm:chPref val="0"/>
        </dgm:presLayoutVars>
      </dgm:prSet>
      <dgm:spPr/>
    </dgm:pt>
    <dgm:pt modelId="{8630B6F3-A004-4682-B366-89FC23C121DC}" type="pres">
      <dgm:prSet presAssocID="{80ABC707-57DB-4EE7-9D15-9B2348B43D9F}" presName="ChildAccent" presStyleLbl="solidFgAcc1" presStyleIdx="3" presStyleCnt="8"/>
      <dgm:spPr/>
    </dgm:pt>
    <dgm:pt modelId="{C2078771-17D0-48A5-835E-F341CF3E1569}" type="pres">
      <dgm:prSet presAssocID="{80ABC707-57DB-4EE7-9D15-9B2348B43D9F}" presName="Child" presStyleLbl="revTx" presStyleIdx="4" presStyleCnt="10">
        <dgm:presLayoutVars>
          <dgm:chMax val="0"/>
          <dgm:chPref val="0"/>
          <dgm:bulletEnabled val="1"/>
        </dgm:presLayoutVars>
      </dgm:prSet>
      <dgm:spPr/>
      <dgm:t>
        <a:bodyPr/>
        <a:lstStyle/>
        <a:p>
          <a:endParaRPr lang="es-PY"/>
        </a:p>
      </dgm:t>
    </dgm:pt>
    <dgm:pt modelId="{68D33F3A-C5C7-446D-A983-8F8BC2713325}" type="pres">
      <dgm:prSet presAssocID="{7B4835C9-48C8-4648-B7A8-E8812E739270}" presName="root" presStyleCnt="0">
        <dgm:presLayoutVars>
          <dgm:chMax/>
          <dgm:chPref/>
        </dgm:presLayoutVars>
      </dgm:prSet>
      <dgm:spPr/>
    </dgm:pt>
    <dgm:pt modelId="{B79C8C25-3825-4CB2-9A12-9411CC75D7DA}" type="pres">
      <dgm:prSet presAssocID="{7B4835C9-48C8-4648-B7A8-E8812E739270}" presName="rootComposite" presStyleCnt="0">
        <dgm:presLayoutVars/>
      </dgm:prSet>
      <dgm:spPr/>
    </dgm:pt>
    <dgm:pt modelId="{969708CB-80D2-437A-B749-52B12AD717C0}" type="pres">
      <dgm:prSet presAssocID="{7B4835C9-48C8-4648-B7A8-E8812E739270}" presName="ParentAccent" presStyleLbl="alignNode1" presStyleIdx="1" presStyleCnt="2"/>
      <dgm:spPr/>
    </dgm:pt>
    <dgm:pt modelId="{F7252D43-F6B9-4632-A883-E342A63DBCA4}" type="pres">
      <dgm:prSet presAssocID="{7B4835C9-48C8-4648-B7A8-E8812E739270}" presName="ParentSmallAccent" presStyleLbl="fgAcc1" presStyleIdx="1" presStyleCnt="2"/>
      <dgm:spPr/>
    </dgm:pt>
    <dgm:pt modelId="{505D429F-3D8E-47BB-96F5-48305440343A}" type="pres">
      <dgm:prSet presAssocID="{7B4835C9-48C8-4648-B7A8-E8812E739270}" presName="Parent" presStyleLbl="revTx" presStyleIdx="5" presStyleCnt="10">
        <dgm:presLayoutVars>
          <dgm:chMax/>
          <dgm:chPref val="4"/>
          <dgm:bulletEnabled val="1"/>
        </dgm:presLayoutVars>
      </dgm:prSet>
      <dgm:spPr/>
      <dgm:t>
        <a:bodyPr/>
        <a:lstStyle/>
        <a:p>
          <a:endParaRPr lang="es-PY"/>
        </a:p>
      </dgm:t>
    </dgm:pt>
    <dgm:pt modelId="{3F21479A-3F3F-466A-B1FA-F0632DC84073}" type="pres">
      <dgm:prSet presAssocID="{7B4835C9-48C8-4648-B7A8-E8812E739270}" presName="childShape" presStyleCnt="0">
        <dgm:presLayoutVars>
          <dgm:chMax val="0"/>
          <dgm:chPref val="0"/>
        </dgm:presLayoutVars>
      </dgm:prSet>
      <dgm:spPr/>
    </dgm:pt>
    <dgm:pt modelId="{3027E299-3589-4015-81D1-AC98DBE9B955}" type="pres">
      <dgm:prSet presAssocID="{1518B57A-CDA0-4D2F-9540-C1C39F789D5E}" presName="childComposite" presStyleCnt="0">
        <dgm:presLayoutVars>
          <dgm:chMax val="0"/>
          <dgm:chPref val="0"/>
        </dgm:presLayoutVars>
      </dgm:prSet>
      <dgm:spPr/>
    </dgm:pt>
    <dgm:pt modelId="{E49A10D4-B042-4EF6-B9D4-BD47B4CAB2D1}" type="pres">
      <dgm:prSet presAssocID="{1518B57A-CDA0-4D2F-9540-C1C39F789D5E}" presName="ChildAccent" presStyleLbl="solidFgAcc1" presStyleIdx="4" presStyleCnt="8"/>
      <dgm:spPr/>
    </dgm:pt>
    <dgm:pt modelId="{6B984BAD-9A90-4127-A44F-836AFF60020C}" type="pres">
      <dgm:prSet presAssocID="{1518B57A-CDA0-4D2F-9540-C1C39F789D5E}" presName="Child" presStyleLbl="revTx" presStyleIdx="6" presStyleCnt="10">
        <dgm:presLayoutVars>
          <dgm:chMax val="0"/>
          <dgm:chPref val="0"/>
          <dgm:bulletEnabled val="1"/>
        </dgm:presLayoutVars>
      </dgm:prSet>
      <dgm:spPr/>
      <dgm:t>
        <a:bodyPr/>
        <a:lstStyle/>
        <a:p>
          <a:endParaRPr lang="es-PY"/>
        </a:p>
      </dgm:t>
    </dgm:pt>
    <dgm:pt modelId="{FE487332-D83C-4C7F-8BC0-824A6C44C995}" type="pres">
      <dgm:prSet presAssocID="{AB46FDDC-D83D-445E-8482-2C50FDD63268}" presName="childComposite" presStyleCnt="0">
        <dgm:presLayoutVars>
          <dgm:chMax val="0"/>
          <dgm:chPref val="0"/>
        </dgm:presLayoutVars>
      </dgm:prSet>
      <dgm:spPr/>
    </dgm:pt>
    <dgm:pt modelId="{6DF551BA-C6D0-46E4-87C5-BFD5AF8B392F}" type="pres">
      <dgm:prSet presAssocID="{AB46FDDC-D83D-445E-8482-2C50FDD63268}" presName="ChildAccent" presStyleLbl="solidFgAcc1" presStyleIdx="5" presStyleCnt="8"/>
      <dgm:spPr/>
    </dgm:pt>
    <dgm:pt modelId="{4B7EC1D3-1BB9-4D02-9CAB-B7F00B2E6D9B}" type="pres">
      <dgm:prSet presAssocID="{AB46FDDC-D83D-445E-8482-2C50FDD63268}" presName="Child" presStyleLbl="revTx" presStyleIdx="7" presStyleCnt="10">
        <dgm:presLayoutVars>
          <dgm:chMax val="0"/>
          <dgm:chPref val="0"/>
          <dgm:bulletEnabled val="1"/>
        </dgm:presLayoutVars>
      </dgm:prSet>
      <dgm:spPr/>
      <dgm:t>
        <a:bodyPr/>
        <a:lstStyle/>
        <a:p>
          <a:endParaRPr lang="es-PY"/>
        </a:p>
      </dgm:t>
    </dgm:pt>
    <dgm:pt modelId="{208C1813-C5E9-4EA8-8E35-D20190D04109}" type="pres">
      <dgm:prSet presAssocID="{1BE84C52-2065-4EF8-A82D-10698947144F}" presName="childComposite" presStyleCnt="0">
        <dgm:presLayoutVars>
          <dgm:chMax val="0"/>
          <dgm:chPref val="0"/>
        </dgm:presLayoutVars>
      </dgm:prSet>
      <dgm:spPr/>
    </dgm:pt>
    <dgm:pt modelId="{E7B543D4-A0AB-47B4-9C9C-94DE8614FA80}" type="pres">
      <dgm:prSet presAssocID="{1BE84C52-2065-4EF8-A82D-10698947144F}" presName="ChildAccent" presStyleLbl="solidFgAcc1" presStyleIdx="6" presStyleCnt="8"/>
      <dgm:spPr/>
    </dgm:pt>
    <dgm:pt modelId="{71072A6C-901E-421C-88A7-ADE5EBB89CCA}" type="pres">
      <dgm:prSet presAssocID="{1BE84C52-2065-4EF8-A82D-10698947144F}" presName="Child" presStyleLbl="revTx" presStyleIdx="8" presStyleCnt="10">
        <dgm:presLayoutVars>
          <dgm:chMax val="0"/>
          <dgm:chPref val="0"/>
          <dgm:bulletEnabled val="1"/>
        </dgm:presLayoutVars>
      </dgm:prSet>
      <dgm:spPr/>
      <dgm:t>
        <a:bodyPr/>
        <a:lstStyle/>
        <a:p>
          <a:endParaRPr lang="es-PY"/>
        </a:p>
      </dgm:t>
    </dgm:pt>
    <dgm:pt modelId="{D5C2DCFB-5F2E-4E22-948F-05C8C2D0D577}" type="pres">
      <dgm:prSet presAssocID="{6CE76C70-1947-4F22-B34B-C12DA7BB361D}" presName="childComposite" presStyleCnt="0">
        <dgm:presLayoutVars>
          <dgm:chMax val="0"/>
          <dgm:chPref val="0"/>
        </dgm:presLayoutVars>
      </dgm:prSet>
      <dgm:spPr/>
    </dgm:pt>
    <dgm:pt modelId="{E9B78D1A-87DF-4EDF-921C-EF33F860CF34}" type="pres">
      <dgm:prSet presAssocID="{6CE76C70-1947-4F22-B34B-C12DA7BB361D}" presName="ChildAccent" presStyleLbl="solidFgAcc1" presStyleIdx="7" presStyleCnt="8"/>
      <dgm:spPr/>
    </dgm:pt>
    <dgm:pt modelId="{6503B4EC-8298-4332-ADD3-82702BA47FF2}" type="pres">
      <dgm:prSet presAssocID="{6CE76C70-1947-4F22-B34B-C12DA7BB361D}" presName="Child" presStyleLbl="revTx" presStyleIdx="9" presStyleCnt="10">
        <dgm:presLayoutVars>
          <dgm:chMax val="0"/>
          <dgm:chPref val="0"/>
          <dgm:bulletEnabled val="1"/>
        </dgm:presLayoutVars>
      </dgm:prSet>
      <dgm:spPr/>
      <dgm:t>
        <a:bodyPr/>
        <a:lstStyle/>
        <a:p>
          <a:endParaRPr lang="es-PY"/>
        </a:p>
      </dgm:t>
    </dgm:pt>
  </dgm:ptLst>
  <dgm:cxnLst>
    <dgm:cxn modelId="{BCC3E7EB-7996-474C-8CBA-1BB791F7EB23}" srcId="{7B4835C9-48C8-4648-B7A8-E8812E739270}" destId="{AB46FDDC-D83D-445E-8482-2C50FDD63268}" srcOrd="1" destOrd="0" parTransId="{DAB20C22-AF3D-4EB5-AC8A-D2890ACB824F}" sibTransId="{F951BE5E-CDFB-4413-8DD2-78E083E943C4}"/>
    <dgm:cxn modelId="{C18CD7E7-124B-4AC8-B86D-57F3B7790647}" srcId="{5E15981E-EEB7-4869-A48E-E44CB886A768}" destId="{37D1617C-AAAE-49E9-A653-F13838BC2D4F}" srcOrd="0" destOrd="0" parTransId="{5094CA9C-EC47-448F-9F86-49A8E158DDF6}" sibTransId="{17FB14BE-6695-4782-83F6-632FAA3950CB}"/>
    <dgm:cxn modelId="{6D5DB6CB-11D6-4872-87D6-E5E5C5A80B60}" srcId="{5E15981E-EEB7-4869-A48E-E44CB886A768}" destId="{68D95E61-9A0B-422F-A18D-7963B12E809B}" srcOrd="1" destOrd="0" parTransId="{9FE52F4C-C7D7-493F-9D74-838721DDC4A8}" sibTransId="{D1658A9F-781D-4A6A-8A34-149DA08FDA9D}"/>
    <dgm:cxn modelId="{2534DB08-157B-47A2-87AF-170337A34C55}" srcId="{7B4835C9-48C8-4648-B7A8-E8812E739270}" destId="{1BE84C52-2065-4EF8-A82D-10698947144F}" srcOrd="2" destOrd="0" parTransId="{85B3CA82-34A5-4638-9E67-3B89EF4E11A1}" sibTransId="{B835CB00-9965-49D8-98EB-A375E943B748}"/>
    <dgm:cxn modelId="{C585F86B-E90C-481C-80E0-084942C8C6D9}" srcId="{5E15981E-EEB7-4869-A48E-E44CB886A768}" destId="{B6E1C341-2AA1-47E7-A4B3-98FF328ABA00}" srcOrd="2" destOrd="0" parTransId="{84467312-9085-42C9-8728-39139376B354}" sibTransId="{4E20CF59-3F77-43CF-9E4B-9BCE8B63DB54}"/>
    <dgm:cxn modelId="{7402DDFE-CD7F-42E6-B6EA-3321B3AAD14E}" type="presOf" srcId="{37D1617C-AAAE-49E9-A653-F13838BC2D4F}" destId="{9F9DC1EE-DC06-45AE-9C08-129FDE835918}" srcOrd="0" destOrd="0" presId="urn:microsoft.com/office/officeart/2008/layout/SquareAccentList"/>
    <dgm:cxn modelId="{55862086-3ACB-44AC-ABFE-BC24DF7128B3}" type="presOf" srcId="{1518B57A-CDA0-4D2F-9540-C1C39F789D5E}" destId="{6B984BAD-9A90-4127-A44F-836AFF60020C}" srcOrd="0" destOrd="0" presId="urn:microsoft.com/office/officeart/2008/layout/SquareAccentList"/>
    <dgm:cxn modelId="{C8FFBC19-8570-49F2-B969-0774B18A8D13}" type="presOf" srcId="{68D95E61-9A0B-422F-A18D-7963B12E809B}" destId="{C381BBDA-BFC8-49FA-B6BD-D207F32F9592}" srcOrd="0" destOrd="0" presId="urn:microsoft.com/office/officeart/2008/layout/SquareAccentList"/>
    <dgm:cxn modelId="{622119C7-C099-4B7D-B97D-B80AAC31E9B3}" type="presOf" srcId="{1BE84C52-2065-4EF8-A82D-10698947144F}" destId="{71072A6C-901E-421C-88A7-ADE5EBB89CCA}" srcOrd="0" destOrd="0" presId="urn:microsoft.com/office/officeart/2008/layout/SquareAccentList"/>
    <dgm:cxn modelId="{D37B4F48-EB4E-4463-A988-17CE5B5BB4D0}" type="presOf" srcId="{5E15981E-EEB7-4869-A48E-E44CB886A768}" destId="{2B2136D8-F724-4BEB-BA5A-FA4A90942521}" srcOrd="0" destOrd="0" presId="urn:microsoft.com/office/officeart/2008/layout/SquareAccentList"/>
    <dgm:cxn modelId="{B4EF3438-4B4E-401C-AFC1-E8D94C3A737B}" type="presOf" srcId="{7B4835C9-48C8-4648-B7A8-E8812E739270}" destId="{505D429F-3D8E-47BB-96F5-48305440343A}" srcOrd="0" destOrd="0" presId="urn:microsoft.com/office/officeart/2008/layout/SquareAccentList"/>
    <dgm:cxn modelId="{C4C2BEE0-0BE9-47D5-8005-51410ABCBB0C}" type="presOf" srcId="{6CE76C70-1947-4F22-B34B-C12DA7BB361D}" destId="{6503B4EC-8298-4332-ADD3-82702BA47FF2}" srcOrd="0" destOrd="0" presId="urn:microsoft.com/office/officeart/2008/layout/SquareAccentList"/>
    <dgm:cxn modelId="{495604CA-33A0-4E47-9D79-C1C5A61FB850}" type="presOf" srcId="{AB46FDDC-D83D-445E-8482-2C50FDD63268}" destId="{4B7EC1D3-1BB9-4D02-9CAB-B7F00B2E6D9B}" srcOrd="0" destOrd="0" presId="urn:microsoft.com/office/officeart/2008/layout/SquareAccentList"/>
    <dgm:cxn modelId="{AE398E8D-9486-43DE-A4A1-D34B83ECCA97}" type="presOf" srcId="{0C5DEEF9-EADB-47EB-AC6C-A51D16F9E809}" destId="{F5A225EB-A631-4F65-BD77-54970F158416}" srcOrd="0" destOrd="0" presId="urn:microsoft.com/office/officeart/2008/layout/SquareAccentList"/>
    <dgm:cxn modelId="{E71D86F6-A3AE-41CB-B95A-33C6E3B10F8D}" srcId="{0C5DEEF9-EADB-47EB-AC6C-A51D16F9E809}" destId="{5E15981E-EEB7-4869-A48E-E44CB886A768}" srcOrd="0" destOrd="0" parTransId="{CBBF64AF-864D-4F66-838A-E1F01B1E8602}" sibTransId="{38566E60-368D-4BA3-98E9-D531ABBE8646}"/>
    <dgm:cxn modelId="{3341FD8B-EB43-49F9-A968-6180E6915EF1}" type="presOf" srcId="{B6E1C341-2AA1-47E7-A4B3-98FF328ABA00}" destId="{E5223B10-B8BE-400C-B1F4-4D91294CF63E}" srcOrd="0" destOrd="0" presId="urn:microsoft.com/office/officeart/2008/layout/SquareAccentList"/>
    <dgm:cxn modelId="{427DD4D5-5516-4233-BBAE-7315C4E4B90B}" srcId="{7B4835C9-48C8-4648-B7A8-E8812E739270}" destId="{6CE76C70-1947-4F22-B34B-C12DA7BB361D}" srcOrd="3" destOrd="0" parTransId="{A26DC779-C386-418C-8E12-9C74C511BE29}" sibTransId="{AAE6C561-EE2F-4339-8BF1-4545FCCED11D}"/>
    <dgm:cxn modelId="{7B06F495-4C55-4235-94DA-F546CDB7052A}" type="presOf" srcId="{80ABC707-57DB-4EE7-9D15-9B2348B43D9F}" destId="{C2078771-17D0-48A5-835E-F341CF3E1569}" srcOrd="0" destOrd="0" presId="urn:microsoft.com/office/officeart/2008/layout/SquareAccentList"/>
    <dgm:cxn modelId="{7C131C75-BC10-4275-928E-A34C7679D010}" srcId="{5E15981E-EEB7-4869-A48E-E44CB886A768}" destId="{80ABC707-57DB-4EE7-9D15-9B2348B43D9F}" srcOrd="3" destOrd="0" parTransId="{F78987E9-F70F-4471-8270-8FFA1B8E4CB0}" sibTransId="{956564A7-68E8-4185-9C44-F82FD26E4FAB}"/>
    <dgm:cxn modelId="{57605BF6-6427-4934-85A9-7BA925206575}" srcId="{7B4835C9-48C8-4648-B7A8-E8812E739270}" destId="{1518B57A-CDA0-4D2F-9540-C1C39F789D5E}" srcOrd="0" destOrd="0" parTransId="{53409648-F19B-43D0-9383-13D8C3B969CB}" sibTransId="{D92CAB96-C620-42EB-BD83-D9C8E68A9FA4}"/>
    <dgm:cxn modelId="{2A308E20-2836-4499-A5A9-757C81684753}" srcId="{0C5DEEF9-EADB-47EB-AC6C-A51D16F9E809}" destId="{7B4835C9-48C8-4648-B7A8-E8812E739270}" srcOrd="1" destOrd="0" parTransId="{A8D8A898-55AE-45C7-86F1-7835F84D6DE0}" sibTransId="{8197D00F-3345-4AB3-BE67-C9448142936E}"/>
    <dgm:cxn modelId="{8DE077E0-6908-4776-90CA-3DA00D08AB37}" type="presParOf" srcId="{F5A225EB-A631-4F65-BD77-54970F158416}" destId="{02DF4BC2-1975-450B-B6B2-2B7EDBBA2601}" srcOrd="0" destOrd="0" presId="urn:microsoft.com/office/officeart/2008/layout/SquareAccentList"/>
    <dgm:cxn modelId="{841E9099-E63E-4FBF-B582-FD6C3F375D61}" type="presParOf" srcId="{02DF4BC2-1975-450B-B6B2-2B7EDBBA2601}" destId="{D929CEBA-D0F7-4338-832D-81394F5569FE}" srcOrd="0" destOrd="0" presId="urn:microsoft.com/office/officeart/2008/layout/SquareAccentList"/>
    <dgm:cxn modelId="{2B5B404A-65FA-455F-931E-3AEAB28895D4}" type="presParOf" srcId="{D929CEBA-D0F7-4338-832D-81394F5569FE}" destId="{0A004192-4F1E-482C-B7F0-4ACEB11B49CC}" srcOrd="0" destOrd="0" presId="urn:microsoft.com/office/officeart/2008/layout/SquareAccentList"/>
    <dgm:cxn modelId="{6D4530BD-CA58-40A9-B559-940C9F7E3582}" type="presParOf" srcId="{D929CEBA-D0F7-4338-832D-81394F5569FE}" destId="{0BAC7515-2A59-4FF5-8B7B-E2AFEA4E1BC3}" srcOrd="1" destOrd="0" presId="urn:microsoft.com/office/officeart/2008/layout/SquareAccentList"/>
    <dgm:cxn modelId="{DD0A63B1-5076-4455-8A6B-4EB563B273DA}" type="presParOf" srcId="{D929CEBA-D0F7-4338-832D-81394F5569FE}" destId="{2B2136D8-F724-4BEB-BA5A-FA4A90942521}" srcOrd="2" destOrd="0" presId="urn:microsoft.com/office/officeart/2008/layout/SquareAccentList"/>
    <dgm:cxn modelId="{B3FBDBC8-0D50-4D83-AD4C-F2AECB7BB135}" type="presParOf" srcId="{02DF4BC2-1975-450B-B6B2-2B7EDBBA2601}" destId="{E8E6E003-14F5-46A4-8D05-C7702910F9BF}" srcOrd="1" destOrd="0" presId="urn:microsoft.com/office/officeart/2008/layout/SquareAccentList"/>
    <dgm:cxn modelId="{11DC303E-4791-4FF3-89F7-A869C895332A}" type="presParOf" srcId="{E8E6E003-14F5-46A4-8D05-C7702910F9BF}" destId="{194840D1-A19A-432B-A8B1-711ACF3041DE}" srcOrd="0" destOrd="0" presId="urn:microsoft.com/office/officeart/2008/layout/SquareAccentList"/>
    <dgm:cxn modelId="{F9F384CC-8913-405C-B582-3E76C55524C7}" type="presParOf" srcId="{194840D1-A19A-432B-A8B1-711ACF3041DE}" destId="{E9067984-37BA-4687-9284-3725B412EB4B}" srcOrd="0" destOrd="0" presId="urn:microsoft.com/office/officeart/2008/layout/SquareAccentList"/>
    <dgm:cxn modelId="{F13C3BE4-F8AB-47A3-A496-00C2C0F0CD87}" type="presParOf" srcId="{194840D1-A19A-432B-A8B1-711ACF3041DE}" destId="{9F9DC1EE-DC06-45AE-9C08-129FDE835918}" srcOrd="1" destOrd="0" presId="urn:microsoft.com/office/officeart/2008/layout/SquareAccentList"/>
    <dgm:cxn modelId="{1093B2A4-B465-4B38-9E37-9D6DAEFD8BE9}" type="presParOf" srcId="{E8E6E003-14F5-46A4-8D05-C7702910F9BF}" destId="{9532EFE5-087F-4F0E-8C72-2ED01B6C06D6}" srcOrd="1" destOrd="0" presId="urn:microsoft.com/office/officeart/2008/layout/SquareAccentList"/>
    <dgm:cxn modelId="{52250BE8-A5A5-4F4F-92C5-6DD85C501F77}" type="presParOf" srcId="{9532EFE5-087F-4F0E-8C72-2ED01B6C06D6}" destId="{136E0F7D-7233-4220-9943-BFDE385CB933}" srcOrd="0" destOrd="0" presId="urn:microsoft.com/office/officeart/2008/layout/SquareAccentList"/>
    <dgm:cxn modelId="{B164274B-B9B2-4F49-A4F1-665C40515D84}" type="presParOf" srcId="{9532EFE5-087F-4F0E-8C72-2ED01B6C06D6}" destId="{C381BBDA-BFC8-49FA-B6BD-D207F32F9592}" srcOrd="1" destOrd="0" presId="urn:microsoft.com/office/officeart/2008/layout/SquareAccentList"/>
    <dgm:cxn modelId="{28688C2C-D203-40FA-8936-BF6C17DAE6F8}" type="presParOf" srcId="{E8E6E003-14F5-46A4-8D05-C7702910F9BF}" destId="{8A00A49F-8F34-4453-9285-FD59C1E3DAF9}" srcOrd="2" destOrd="0" presId="urn:microsoft.com/office/officeart/2008/layout/SquareAccentList"/>
    <dgm:cxn modelId="{F0EEE99E-E025-490C-B889-91EA6EFE9E3D}" type="presParOf" srcId="{8A00A49F-8F34-4453-9285-FD59C1E3DAF9}" destId="{332FC746-8E39-4A19-9588-5D6EB5DA5A2B}" srcOrd="0" destOrd="0" presId="urn:microsoft.com/office/officeart/2008/layout/SquareAccentList"/>
    <dgm:cxn modelId="{F1D19360-FE18-4F16-A041-D8455D3C31D2}" type="presParOf" srcId="{8A00A49F-8F34-4453-9285-FD59C1E3DAF9}" destId="{E5223B10-B8BE-400C-B1F4-4D91294CF63E}" srcOrd="1" destOrd="0" presId="urn:microsoft.com/office/officeart/2008/layout/SquareAccentList"/>
    <dgm:cxn modelId="{27A5B827-EF8E-49C5-8B21-EC81419921C4}" type="presParOf" srcId="{E8E6E003-14F5-46A4-8D05-C7702910F9BF}" destId="{681A83C2-00AC-470C-95DE-29352CE0ADAB}" srcOrd="3" destOrd="0" presId="urn:microsoft.com/office/officeart/2008/layout/SquareAccentList"/>
    <dgm:cxn modelId="{F6135386-5714-44F7-B69F-BFED6E1950A7}" type="presParOf" srcId="{681A83C2-00AC-470C-95DE-29352CE0ADAB}" destId="{8630B6F3-A004-4682-B366-89FC23C121DC}" srcOrd="0" destOrd="0" presId="urn:microsoft.com/office/officeart/2008/layout/SquareAccentList"/>
    <dgm:cxn modelId="{3FA6C26F-E6D8-43D1-829A-709EBE265627}" type="presParOf" srcId="{681A83C2-00AC-470C-95DE-29352CE0ADAB}" destId="{C2078771-17D0-48A5-835E-F341CF3E1569}" srcOrd="1" destOrd="0" presId="urn:microsoft.com/office/officeart/2008/layout/SquareAccentList"/>
    <dgm:cxn modelId="{5064BB9D-2844-41D2-9FAC-C6199C967178}" type="presParOf" srcId="{F5A225EB-A631-4F65-BD77-54970F158416}" destId="{68D33F3A-C5C7-446D-A983-8F8BC2713325}" srcOrd="1" destOrd="0" presId="urn:microsoft.com/office/officeart/2008/layout/SquareAccentList"/>
    <dgm:cxn modelId="{1E2C7132-A2E2-4FAF-8A49-ACC3B3429119}" type="presParOf" srcId="{68D33F3A-C5C7-446D-A983-8F8BC2713325}" destId="{B79C8C25-3825-4CB2-9A12-9411CC75D7DA}" srcOrd="0" destOrd="0" presId="urn:microsoft.com/office/officeart/2008/layout/SquareAccentList"/>
    <dgm:cxn modelId="{188CBFD6-97C4-491C-93C1-2DEA9AB1103C}" type="presParOf" srcId="{B79C8C25-3825-4CB2-9A12-9411CC75D7DA}" destId="{969708CB-80D2-437A-B749-52B12AD717C0}" srcOrd="0" destOrd="0" presId="urn:microsoft.com/office/officeart/2008/layout/SquareAccentList"/>
    <dgm:cxn modelId="{02320C7E-F7A1-4119-983B-F9831161A49F}" type="presParOf" srcId="{B79C8C25-3825-4CB2-9A12-9411CC75D7DA}" destId="{F7252D43-F6B9-4632-A883-E342A63DBCA4}" srcOrd="1" destOrd="0" presId="urn:microsoft.com/office/officeart/2008/layout/SquareAccentList"/>
    <dgm:cxn modelId="{90612491-D67B-4DAF-BEAD-4EECA5FFB8EE}" type="presParOf" srcId="{B79C8C25-3825-4CB2-9A12-9411CC75D7DA}" destId="{505D429F-3D8E-47BB-96F5-48305440343A}" srcOrd="2" destOrd="0" presId="urn:microsoft.com/office/officeart/2008/layout/SquareAccentList"/>
    <dgm:cxn modelId="{0E276370-76AD-4749-BDE9-12CD7A9A8B0D}" type="presParOf" srcId="{68D33F3A-C5C7-446D-A983-8F8BC2713325}" destId="{3F21479A-3F3F-466A-B1FA-F0632DC84073}" srcOrd="1" destOrd="0" presId="urn:microsoft.com/office/officeart/2008/layout/SquareAccentList"/>
    <dgm:cxn modelId="{0021F048-E47C-41DB-B84D-FD732FCC652A}" type="presParOf" srcId="{3F21479A-3F3F-466A-B1FA-F0632DC84073}" destId="{3027E299-3589-4015-81D1-AC98DBE9B955}" srcOrd="0" destOrd="0" presId="urn:microsoft.com/office/officeart/2008/layout/SquareAccentList"/>
    <dgm:cxn modelId="{4CFA59B4-B0EC-4032-9473-3434A2CC4EC4}" type="presParOf" srcId="{3027E299-3589-4015-81D1-AC98DBE9B955}" destId="{E49A10D4-B042-4EF6-B9D4-BD47B4CAB2D1}" srcOrd="0" destOrd="0" presId="urn:microsoft.com/office/officeart/2008/layout/SquareAccentList"/>
    <dgm:cxn modelId="{07B5617D-80D0-48DE-97C3-D8F192982747}" type="presParOf" srcId="{3027E299-3589-4015-81D1-AC98DBE9B955}" destId="{6B984BAD-9A90-4127-A44F-836AFF60020C}" srcOrd="1" destOrd="0" presId="urn:microsoft.com/office/officeart/2008/layout/SquareAccentList"/>
    <dgm:cxn modelId="{C80177A0-B4D7-4B37-9485-B78FDA7C94A3}" type="presParOf" srcId="{3F21479A-3F3F-466A-B1FA-F0632DC84073}" destId="{FE487332-D83C-4C7F-8BC0-824A6C44C995}" srcOrd="1" destOrd="0" presId="urn:microsoft.com/office/officeart/2008/layout/SquareAccentList"/>
    <dgm:cxn modelId="{BFDC48C7-3AC4-4F8A-A116-87B7EC789915}" type="presParOf" srcId="{FE487332-D83C-4C7F-8BC0-824A6C44C995}" destId="{6DF551BA-C6D0-46E4-87C5-BFD5AF8B392F}" srcOrd="0" destOrd="0" presId="urn:microsoft.com/office/officeart/2008/layout/SquareAccentList"/>
    <dgm:cxn modelId="{A61FE65B-4065-4198-A9B9-490ED407F7A9}" type="presParOf" srcId="{FE487332-D83C-4C7F-8BC0-824A6C44C995}" destId="{4B7EC1D3-1BB9-4D02-9CAB-B7F00B2E6D9B}" srcOrd="1" destOrd="0" presId="urn:microsoft.com/office/officeart/2008/layout/SquareAccentList"/>
    <dgm:cxn modelId="{50FCB197-5341-4543-A7BB-0DE6B597D814}" type="presParOf" srcId="{3F21479A-3F3F-466A-B1FA-F0632DC84073}" destId="{208C1813-C5E9-4EA8-8E35-D20190D04109}" srcOrd="2" destOrd="0" presId="urn:microsoft.com/office/officeart/2008/layout/SquareAccentList"/>
    <dgm:cxn modelId="{7F4DC64C-C98E-444B-9D9B-A403BB328642}" type="presParOf" srcId="{208C1813-C5E9-4EA8-8E35-D20190D04109}" destId="{E7B543D4-A0AB-47B4-9C9C-94DE8614FA80}" srcOrd="0" destOrd="0" presId="urn:microsoft.com/office/officeart/2008/layout/SquareAccentList"/>
    <dgm:cxn modelId="{6F2E47B7-80A3-4F99-9643-C5E08D5B11FF}" type="presParOf" srcId="{208C1813-C5E9-4EA8-8E35-D20190D04109}" destId="{71072A6C-901E-421C-88A7-ADE5EBB89CCA}" srcOrd="1" destOrd="0" presId="urn:microsoft.com/office/officeart/2008/layout/SquareAccentList"/>
    <dgm:cxn modelId="{4FF999C7-5D3A-4547-8795-B019A0591800}" type="presParOf" srcId="{3F21479A-3F3F-466A-B1FA-F0632DC84073}" destId="{D5C2DCFB-5F2E-4E22-948F-05C8C2D0D577}" srcOrd="3" destOrd="0" presId="urn:microsoft.com/office/officeart/2008/layout/SquareAccentList"/>
    <dgm:cxn modelId="{B2C07654-E5D0-4F4F-9CD4-77E9E9E09C5F}" type="presParOf" srcId="{D5C2DCFB-5F2E-4E22-948F-05C8C2D0D577}" destId="{E9B78D1A-87DF-4EDF-921C-EF33F860CF34}" srcOrd="0" destOrd="0" presId="urn:microsoft.com/office/officeart/2008/layout/SquareAccentList"/>
    <dgm:cxn modelId="{6ABB7BAB-1280-4A1A-AEEC-5B01E3D5CF6C}" type="presParOf" srcId="{D5C2DCFB-5F2E-4E22-948F-05C8C2D0D577}" destId="{6503B4EC-8298-4332-ADD3-82702BA47FF2}"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A52DF5-BC87-4F9D-B6C1-D1E0492E270B}"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s-CO"/>
        </a:p>
      </dgm:t>
    </dgm:pt>
    <dgm:pt modelId="{EBD876E2-57EF-45B5-9EF0-D2177E74BD3E}">
      <dgm:prSet phldrT="[Texto]" custT="1"/>
      <dgm:spPr>
        <a:solidFill>
          <a:schemeClr val="tx2">
            <a:lumMod val="50000"/>
          </a:schemeClr>
        </a:solidFill>
      </dgm:spPr>
      <dgm:t>
        <a:bodyPr/>
        <a:lstStyle/>
        <a:p>
          <a:r>
            <a:rPr lang="es-CO" sz="2000" b="1" dirty="0">
              <a:latin typeface="Futura Std Book"/>
            </a:rPr>
            <a:t>Comité de</a:t>
          </a:r>
        </a:p>
        <a:p>
          <a:r>
            <a:rPr lang="es-CO" sz="2000" b="1" dirty="0">
              <a:latin typeface="Futura Std Book"/>
            </a:rPr>
            <a:t> Tesorería</a:t>
          </a:r>
        </a:p>
      </dgm:t>
    </dgm:pt>
    <dgm:pt modelId="{CA28AE1C-A1CB-4406-8195-A435BBA39737}" type="parTrans" cxnId="{BFEBC865-B37F-4967-90DE-8E724EF8D256}">
      <dgm:prSet/>
      <dgm:spPr/>
      <dgm:t>
        <a:bodyPr/>
        <a:lstStyle/>
        <a:p>
          <a:endParaRPr lang="es-CO" sz="1800"/>
        </a:p>
      </dgm:t>
    </dgm:pt>
    <dgm:pt modelId="{8B648B95-7344-4039-BDA8-DFEC838B24C5}" type="sibTrans" cxnId="{BFEBC865-B37F-4967-90DE-8E724EF8D256}">
      <dgm:prSet/>
      <dgm:spPr/>
      <dgm:t>
        <a:bodyPr/>
        <a:lstStyle/>
        <a:p>
          <a:endParaRPr lang="es-CO" sz="1800"/>
        </a:p>
      </dgm:t>
    </dgm:pt>
    <dgm:pt modelId="{4680A0F5-CC8C-47FC-8DCD-B28CD79A40F8}">
      <dgm:prSet phldrT="[Texto]" custT="1"/>
      <dgm:spPr>
        <a:solidFill>
          <a:schemeClr val="accent1">
            <a:lumMod val="20000"/>
            <a:lumOff val="80000"/>
            <a:alpha val="90000"/>
          </a:schemeClr>
        </a:solidFill>
      </dgm:spPr>
      <dgm:t>
        <a:bodyPr/>
        <a:lstStyle/>
        <a:p>
          <a:pPr algn="just"/>
          <a:r>
            <a:rPr lang="es-CO" sz="1400" spc="130" dirty="0">
              <a:solidFill>
                <a:schemeClr val="tx1"/>
              </a:solidFill>
              <a:latin typeface="Futura Std Book"/>
            </a:rPr>
            <a:t>Seguimiento al Plan Financiero</a:t>
          </a:r>
          <a:endParaRPr lang="es-CO" sz="1400" dirty="0">
            <a:latin typeface="Futura Std Book"/>
          </a:endParaRPr>
        </a:p>
      </dgm:t>
    </dgm:pt>
    <dgm:pt modelId="{1B5C9066-5774-4995-86BA-8DD821FE5132}" type="parTrans" cxnId="{A69CB3FD-7752-435A-89C6-977D574A84B2}">
      <dgm:prSet/>
      <dgm:spPr/>
      <dgm:t>
        <a:bodyPr/>
        <a:lstStyle/>
        <a:p>
          <a:endParaRPr lang="es-CO" sz="1800"/>
        </a:p>
      </dgm:t>
    </dgm:pt>
    <dgm:pt modelId="{A21B0FF8-6650-43B7-88E2-0865AA3C3232}" type="sibTrans" cxnId="{A69CB3FD-7752-435A-89C6-977D574A84B2}">
      <dgm:prSet/>
      <dgm:spPr/>
      <dgm:t>
        <a:bodyPr/>
        <a:lstStyle/>
        <a:p>
          <a:endParaRPr lang="es-CO" sz="1800"/>
        </a:p>
      </dgm:t>
    </dgm:pt>
    <dgm:pt modelId="{2E9F402F-3927-4F72-910D-C2D6CFDFEC6C}">
      <dgm:prSet phldrT="[Texto]" custT="1"/>
      <dgm:spPr>
        <a:solidFill>
          <a:schemeClr val="accent3">
            <a:lumMod val="50000"/>
          </a:schemeClr>
        </a:solidFill>
      </dgm:spPr>
      <dgm:t>
        <a:bodyPr/>
        <a:lstStyle/>
        <a:p>
          <a:r>
            <a:rPr lang="es-CO" sz="2000" b="1" dirty="0">
              <a:latin typeface="Futura Std Book"/>
            </a:rPr>
            <a:t>CONFIS</a:t>
          </a:r>
        </a:p>
      </dgm:t>
    </dgm:pt>
    <dgm:pt modelId="{C95941FD-BAB4-42E1-AAC2-9893C165CDD5}" type="parTrans" cxnId="{BF4BEC3E-B7D6-422A-96F1-A43A6335729A}">
      <dgm:prSet/>
      <dgm:spPr/>
      <dgm:t>
        <a:bodyPr/>
        <a:lstStyle/>
        <a:p>
          <a:endParaRPr lang="es-CO" sz="1800"/>
        </a:p>
      </dgm:t>
    </dgm:pt>
    <dgm:pt modelId="{D690C95C-F692-49E2-BCA8-E57EDFD4F419}" type="sibTrans" cxnId="{BF4BEC3E-B7D6-422A-96F1-A43A6335729A}">
      <dgm:prSet/>
      <dgm:spPr/>
      <dgm:t>
        <a:bodyPr/>
        <a:lstStyle/>
        <a:p>
          <a:endParaRPr lang="es-CO" sz="1800"/>
        </a:p>
      </dgm:t>
    </dgm:pt>
    <dgm:pt modelId="{931E3437-0AC4-43E6-BE0A-4AB98F47DEAD}">
      <dgm:prSet phldrT="[Texto]" custT="1"/>
      <dgm:spPr>
        <a:solidFill>
          <a:schemeClr val="accent3">
            <a:lumMod val="20000"/>
            <a:lumOff val="80000"/>
            <a:alpha val="90000"/>
          </a:schemeClr>
        </a:solidFill>
      </dgm:spPr>
      <dgm:t>
        <a:bodyPr/>
        <a:lstStyle/>
        <a:p>
          <a:r>
            <a:rPr lang="es-CO" sz="1400" dirty="0">
              <a:latin typeface="Futura Std Book"/>
            </a:rPr>
            <a:t>Modificación al plan financiero</a:t>
          </a:r>
        </a:p>
      </dgm:t>
    </dgm:pt>
    <dgm:pt modelId="{7211FC64-D43E-499E-A305-A7286E2886E3}" type="parTrans" cxnId="{AFE6A5C6-5F15-4B29-987E-1AEB64ED2814}">
      <dgm:prSet/>
      <dgm:spPr/>
      <dgm:t>
        <a:bodyPr/>
        <a:lstStyle/>
        <a:p>
          <a:endParaRPr lang="es-CO" sz="1800"/>
        </a:p>
      </dgm:t>
    </dgm:pt>
    <dgm:pt modelId="{92159822-321A-40F5-9DB1-C94747B23803}" type="sibTrans" cxnId="{AFE6A5C6-5F15-4B29-987E-1AEB64ED2814}">
      <dgm:prSet/>
      <dgm:spPr/>
      <dgm:t>
        <a:bodyPr/>
        <a:lstStyle/>
        <a:p>
          <a:endParaRPr lang="es-CO" sz="1800"/>
        </a:p>
      </dgm:t>
    </dgm:pt>
    <dgm:pt modelId="{74576BCE-8E0E-493C-9E9A-EFA6C4A49081}">
      <dgm:prSet phldrT="[Texto]" custT="1"/>
      <dgm:spPr>
        <a:solidFill>
          <a:schemeClr val="accent1">
            <a:lumMod val="20000"/>
            <a:lumOff val="80000"/>
            <a:alpha val="90000"/>
          </a:schemeClr>
        </a:solidFill>
      </dgm:spPr>
      <dgm:t>
        <a:bodyPr/>
        <a:lstStyle/>
        <a:p>
          <a:pPr algn="just"/>
          <a:r>
            <a:rPr lang="es-CO" sz="1400" spc="130" dirty="0">
              <a:solidFill>
                <a:schemeClr val="tx1"/>
              </a:solidFill>
              <a:latin typeface="Futura Std Book"/>
            </a:rPr>
            <a:t>Autorizaciones de operaciones de endeudamiento y de tesorería acordes con la política fiscal</a:t>
          </a:r>
          <a:endParaRPr lang="es-CO" sz="1400" dirty="0">
            <a:latin typeface="Futura Std Book"/>
          </a:endParaRPr>
        </a:p>
      </dgm:t>
    </dgm:pt>
    <dgm:pt modelId="{75916493-6EA9-485E-BDC5-07814AF5FBF1}" type="parTrans" cxnId="{04C90DB1-920D-4444-9A83-0EBCE0C273CB}">
      <dgm:prSet/>
      <dgm:spPr/>
      <dgm:t>
        <a:bodyPr/>
        <a:lstStyle/>
        <a:p>
          <a:endParaRPr lang="es-CO" sz="1800"/>
        </a:p>
      </dgm:t>
    </dgm:pt>
    <dgm:pt modelId="{B4FF0E45-9AA5-428A-9E92-0F1B31ECCAED}" type="sibTrans" cxnId="{04C90DB1-920D-4444-9A83-0EBCE0C273CB}">
      <dgm:prSet/>
      <dgm:spPr/>
      <dgm:t>
        <a:bodyPr/>
        <a:lstStyle/>
        <a:p>
          <a:endParaRPr lang="es-CO" sz="1800"/>
        </a:p>
      </dgm:t>
    </dgm:pt>
    <dgm:pt modelId="{46A2BA71-19D4-497F-92EB-C1DFC96DF6F8}">
      <dgm:prSet phldrT="[Texto]" custT="1"/>
      <dgm:spPr>
        <a:solidFill>
          <a:schemeClr val="accent1">
            <a:lumMod val="20000"/>
            <a:lumOff val="80000"/>
            <a:alpha val="90000"/>
          </a:schemeClr>
        </a:solidFill>
      </dgm:spPr>
      <dgm:t>
        <a:bodyPr/>
        <a:lstStyle/>
        <a:p>
          <a:pPr algn="just"/>
          <a:r>
            <a:rPr lang="es-CO" sz="1400" spc="130" dirty="0">
              <a:solidFill>
                <a:schemeClr val="tx1"/>
              </a:solidFill>
              <a:latin typeface="Futura Std Book"/>
            </a:rPr>
            <a:t>Políticas de tesorería</a:t>
          </a:r>
          <a:endParaRPr lang="es-CO" sz="1400" dirty="0">
            <a:latin typeface="Futura Std Book"/>
          </a:endParaRPr>
        </a:p>
      </dgm:t>
    </dgm:pt>
    <dgm:pt modelId="{E1E4A642-3AD6-4CD8-9102-1AC3BBECACFC}" type="parTrans" cxnId="{F0C8D25B-8347-4A5C-83A0-4BCC6BFF0868}">
      <dgm:prSet/>
      <dgm:spPr/>
      <dgm:t>
        <a:bodyPr/>
        <a:lstStyle/>
        <a:p>
          <a:endParaRPr lang="es-CO" sz="1800"/>
        </a:p>
      </dgm:t>
    </dgm:pt>
    <dgm:pt modelId="{EBB30289-EC20-49B9-834D-F256B1A7868A}" type="sibTrans" cxnId="{F0C8D25B-8347-4A5C-83A0-4BCC6BFF0868}">
      <dgm:prSet/>
      <dgm:spPr/>
      <dgm:t>
        <a:bodyPr/>
        <a:lstStyle/>
        <a:p>
          <a:endParaRPr lang="es-CO" sz="1800"/>
        </a:p>
      </dgm:t>
    </dgm:pt>
    <dgm:pt modelId="{4DDF95D1-DAD0-4D70-94A7-3C148D05E9EF}">
      <dgm:prSet phldrT="[Texto]" custT="1"/>
      <dgm:spPr>
        <a:solidFill>
          <a:schemeClr val="accent3">
            <a:lumMod val="20000"/>
            <a:lumOff val="80000"/>
            <a:alpha val="90000"/>
          </a:schemeClr>
        </a:solidFill>
      </dgm:spPr>
      <dgm:t>
        <a:bodyPr/>
        <a:lstStyle/>
        <a:p>
          <a:r>
            <a:rPr lang="es-CO" sz="1400" dirty="0">
              <a:latin typeface="Futura Std Book"/>
            </a:rPr>
            <a:t>Aumento de cupo de endeudamiento</a:t>
          </a:r>
        </a:p>
      </dgm:t>
    </dgm:pt>
    <dgm:pt modelId="{D8B1F2E1-5F95-4F24-931A-170D32C61F60}" type="parTrans" cxnId="{EFEEDC6D-BCF2-4AB7-A3AE-6151BF03C159}">
      <dgm:prSet/>
      <dgm:spPr/>
      <dgm:t>
        <a:bodyPr/>
        <a:lstStyle/>
        <a:p>
          <a:endParaRPr lang="es-CO" sz="1800"/>
        </a:p>
      </dgm:t>
    </dgm:pt>
    <dgm:pt modelId="{F0E1639D-F22C-4F45-852A-DE2C26DBBD9B}" type="sibTrans" cxnId="{EFEEDC6D-BCF2-4AB7-A3AE-6151BF03C159}">
      <dgm:prSet/>
      <dgm:spPr/>
      <dgm:t>
        <a:bodyPr/>
        <a:lstStyle/>
        <a:p>
          <a:endParaRPr lang="es-CO" sz="1800"/>
        </a:p>
      </dgm:t>
    </dgm:pt>
    <dgm:pt modelId="{D8BF1F8A-3619-4680-8955-BD1E0DDA2B33}">
      <dgm:prSet phldrT="[Texto]" custT="1"/>
      <dgm:spPr>
        <a:solidFill>
          <a:schemeClr val="accent3">
            <a:lumMod val="20000"/>
            <a:lumOff val="80000"/>
            <a:alpha val="90000"/>
          </a:schemeClr>
        </a:solidFill>
      </dgm:spPr>
      <dgm:t>
        <a:bodyPr/>
        <a:lstStyle/>
        <a:p>
          <a:r>
            <a:rPr lang="es-CO" sz="1400" dirty="0">
              <a:latin typeface="Futura Std Book"/>
            </a:rPr>
            <a:t>Monto de PAC Global y sus modificaciones</a:t>
          </a:r>
        </a:p>
      </dgm:t>
    </dgm:pt>
    <dgm:pt modelId="{69FB618E-BD5B-4945-B8D2-20F025A39AE6}" type="parTrans" cxnId="{7B6BF2A7-F1EB-4C49-AF96-A85C1950CBA0}">
      <dgm:prSet/>
      <dgm:spPr/>
      <dgm:t>
        <a:bodyPr/>
        <a:lstStyle/>
        <a:p>
          <a:endParaRPr lang="es-CO" sz="1800"/>
        </a:p>
      </dgm:t>
    </dgm:pt>
    <dgm:pt modelId="{BFA45A86-B81F-4143-9F09-ADFA1172F1A4}" type="sibTrans" cxnId="{7B6BF2A7-F1EB-4C49-AF96-A85C1950CBA0}">
      <dgm:prSet/>
      <dgm:spPr/>
      <dgm:t>
        <a:bodyPr/>
        <a:lstStyle/>
        <a:p>
          <a:endParaRPr lang="es-CO" sz="1800"/>
        </a:p>
      </dgm:t>
    </dgm:pt>
    <dgm:pt modelId="{428939F8-BCC9-4F7B-BC0C-4328E127BFE9}">
      <dgm:prSet phldrT="[Texto]" custT="1"/>
      <dgm:spPr>
        <a:solidFill>
          <a:schemeClr val="accent1">
            <a:lumMod val="20000"/>
            <a:lumOff val="80000"/>
            <a:alpha val="90000"/>
          </a:schemeClr>
        </a:solidFill>
      </dgm:spPr>
      <dgm:t>
        <a:bodyPr/>
        <a:lstStyle/>
        <a:p>
          <a:pPr algn="just"/>
          <a:r>
            <a:rPr lang="es-CO" sz="1400" dirty="0">
              <a:latin typeface="Futura Std Book"/>
            </a:rPr>
            <a:t>Revisar la ejecución y las modificaciones a PAC que no afecten los cupos aprobados por el CONFIS</a:t>
          </a:r>
        </a:p>
      </dgm:t>
    </dgm:pt>
    <dgm:pt modelId="{CDA72127-56BE-4EFA-9533-7E7211C6C8DE}" type="parTrans" cxnId="{5FABD670-8F34-4014-97DB-E3B2AE9D5DF5}">
      <dgm:prSet/>
      <dgm:spPr/>
      <dgm:t>
        <a:bodyPr/>
        <a:lstStyle/>
        <a:p>
          <a:endParaRPr lang="es-CO" sz="1800"/>
        </a:p>
      </dgm:t>
    </dgm:pt>
    <dgm:pt modelId="{8D3EDB16-0FB0-4F7F-AD6C-C8F2ED3E9E09}" type="sibTrans" cxnId="{5FABD670-8F34-4014-97DB-E3B2AE9D5DF5}">
      <dgm:prSet/>
      <dgm:spPr/>
      <dgm:t>
        <a:bodyPr/>
        <a:lstStyle/>
        <a:p>
          <a:endParaRPr lang="es-CO" sz="1800"/>
        </a:p>
      </dgm:t>
    </dgm:pt>
    <dgm:pt modelId="{40BD4810-759C-4625-BC1E-124E32B8F022}">
      <dgm:prSet phldrT="[Texto]" custT="1"/>
      <dgm:spPr>
        <a:solidFill>
          <a:schemeClr val="accent1">
            <a:lumMod val="20000"/>
            <a:lumOff val="80000"/>
            <a:alpha val="90000"/>
          </a:schemeClr>
        </a:solidFill>
      </dgm:spPr>
      <dgm:t>
        <a:bodyPr/>
        <a:lstStyle/>
        <a:p>
          <a:pPr algn="just"/>
          <a:r>
            <a:rPr lang="es-CO" sz="1400" dirty="0">
              <a:latin typeface="Futura Std Book"/>
            </a:rPr>
            <a:t>Seguimiento a los ingresos tributarios</a:t>
          </a:r>
        </a:p>
      </dgm:t>
    </dgm:pt>
    <dgm:pt modelId="{F828CA95-BF41-4B56-8FAC-6015DE83C16E}" type="parTrans" cxnId="{1E3FEA47-BD23-4507-A4EA-4413B97C357B}">
      <dgm:prSet/>
      <dgm:spPr/>
      <dgm:t>
        <a:bodyPr/>
        <a:lstStyle/>
        <a:p>
          <a:endParaRPr lang="es-CO"/>
        </a:p>
      </dgm:t>
    </dgm:pt>
    <dgm:pt modelId="{EC2B5CF7-1632-438F-8A60-35BFAEA7BD20}" type="sibTrans" cxnId="{1E3FEA47-BD23-4507-A4EA-4413B97C357B}">
      <dgm:prSet/>
      <dgm:spPr/>
      <dgm:t>
        <a:bodyPr/>
        <a:lstStyle/>
        <a:p>
          <a:endParaRPr lang="es-CO"/>
        </a:p>
      </dgm:t>
    </dgm:pt>
    <dgm:pt modelId="{DFBDF32E-CA85-40B7-AB05-F0E6129B8177}">
      <dgm:prSet phldrT="[Texto]" custT="1"/>
      <dgm:spPr>
        <a:solidFill>
          <a:schemeClr val="accent3">
            <a:lumMod val="20000"/>
            <a:lumOff val="80000"/>
            <a:alpha val="90000"/>
          </a:schemeClr>
        </a:solidFill>
      </dgm:spPr>
      <dgm:t>
        <a:bodyPr/>
        <a:lstStyle/>
        <a:p>
          <a:r>
            <a:rPr lang="es-CO" sz="1400" dirty="0">
              <a:latin typeface="Futura Std Book"/>
            </a:rPr>
            <a:t>Aprobar los presupuestos de ingresos y gastos de otras empresas </a:t>
          </a:r>
          <a:r>
            <a:rPr lang="es-CO" sz="1400" dirty="0" err="1">
              <a:latin typeface="Futura Std Book"/>
            </a:rPr>
            <a:t>subnacionales</a:t>
          </a:r>
          <a:endParaRPr lang="es-CO" sz="1400" dirty="0">
            <a:latin typeface="Futura Std Book"/>
          </a:endParaRPr>
        </a:p>
      </dgm:t>
    </dgm:pt>
    <dgm:pt modelId="{20A9EB5D-84D4-4AF0-BC7B-6402C7A772DC}" type="parTrans" cxnId="{1A6CB850-73E3-41A0-B524-9B9F6C0640AD}">
      <dgm:prSet/>
      <dgm:spPr/>
      <dgm:t>
        <a:bodyPr/>
        <a:lstStyle/>
        <a:p>
          <a:endParaRPr lang="es-CO"/>
        </a:p>
      </dgm:t>
    </dgm:pt>
    <dgm:pt modelId="{A8666E14-E25A-4F42-97FA-7C0DC29786D1}" type="sibTrans" cxnId="{1A6CB850-73E3-41A0-B524-9B9F6C0640AD}">
      <dgm:prSet/>
      <dgm:spPr/>
      <dgm:t>
        <a:bodyPr/>
        <a:lstStyle/>
        <a:p>
          <a:endParaRPr lang="es-CO"/>
        </a:p>
      </dgm:t>
    </dgm:pt>
    <dgm:pt modelId="{EB82981D-6385-46B9-9144-7B08804314FE}">
      <dgm:prSet phldrT="[Texto]" custT="1"/>
      <dgm:spPr>
        <a:solidFill>
          <a:schemeClr val="accent3">
            <a:lumMod val="20000"/>
            <a:lumOff val="80000"/>
            <a:alpha val="90000"/>
          </a:schemeClr>
        </a:solidFill>
      </dgm:spPr>
      <dgm:t>
        <a:bodyPr/>
        <a:lstStyle/>
        <a:p>
          <a:r>
            <a:rPr lang="es-CO" sz="1400" dirty="0">
              <a:latin typeface="Futura Std Book"/>
            </a:rPr>
            <a:t>Analizar y conceptuar sobre el Plan Operativo Anual de Inversiones</a:t>
          </a:r>
        </a:p>
      </dgm:t>
    </dgm:pt>
    <dgm:pt modelId="{478965C8-95DF-4C86-B4F0-558F3B9AA04A}" type="parTrans" cxnId="{543635A5-35E4-43FF-88DD-6EB2815DF514}">
      <dgm:prSet/>
      <dgm:spPr/>
      <dgm:t>
        <a:bodyPr/>
        <a:lstStyle/>
        <a:p>
          <a:endParaRPr lang="es-CO"/>
        </a:p>
      </dgm:t>
    </dgm:pt>
    <dgm:pt modelId="{D4A56AA8-F807-47D8-A6DC-FF559E489ADE}" type="sibTrans" cxnId="{543635A5-35E4-43FF-88DD-6EB2815DF514}">
      <dgm:prSet/>
      <dgm:spPr/>
      <dgm:t>
        <a:bodyPr/>
        <a:lstStyle/>
        <a:p>
          <a:endParaRPr lang="es-CO"/>
        </a:p>
      </dgm:t>
    </dgm:pt>
    <dgm:pt modelId="{AB1A2676-F579-41EC-AEA3-028477A14002}">
      <dgm:prSet phldrT="[Texto]" custT="1"/>
      <dgm:spPr>
        <a:solidFill>
          <a:schemeClr val="accent1">
            <a:lumMod val="20000"/>
            <a:lumOff val="80000"/>
            <a:alpha val="90000"/>
          </a:schemeClr>
        </a:solidFill>
      </dgm:spPr>
      <dgm:t>
        <a:bodyPr/>
        <a:lstStyle/>
        <a:p>
          <a:pPr algn="just"/>
          <a:r>
            <a:rPr lang="es-CO" sz="1400" dirty="0">
              <a:latin typeface="Futura Std Book"/>
            </a:rPr>
            <a:t>Seguimiento a los mercados financieros</a:t>
          </a:r>
        </a:p>
      </dgm:t>
    </dgm:pt>
    <dgm:pt modelId="{6BA05C65-09E4-4BC3-89FD-4D542ED9503F}" type="parTrans" cxnId="{B60C3183-B6B5-4112-B39E-E8B4E6E642E0}">
      <dgm:prSet/>
      <dgm:spPr/>
      <dgm:t>
        <a:bodyPr/>
        <a:lstStyle/>
        <a:p>
          <a:endParaRPr lang="es-ES"/>
        </a:p>
      </dgm:t>
    </dgm:pt>
    <dgm:pt modelId="{D7634E87-15BA-481D-B200-55B79EB8A100}" type="sibTrans" cxnId="{B60C3183-B6B5-4112-B39E-E8B4E6E642E0}">
      <dgm:prSet/>
      <dgm:spPr/>
      <dgm:t>
        <a:bodyPr/>
        <a:lstStyle/>
        <a:p>
          <a:endParaRPr lang="es-ES"/>
        </a:p>
      </dgm:t>
    </dgm:pt>
    <dgm:pt modelId="{0C5284C0-36E9-45EE-B0F8-576337AC84BA}" type="pres">
      <dgm:prSet presAssocID="{0FA52DF5-BC87-4F9D-B6C1-D1E0492E270B}" presName="Name0" presStyleCnt="0">
        <dgm:presLayoutVars>
          <dgm:dir/>
          <dgm:animLvl val="lvl"/>
          <dgm:resizeHandles val="exact"/>
        </dgm:presLayoutVars>
      </dgm:prSet>
      <dgm:spPr/>
      <dgm:t>
        <a:bodyPr/>
        <a:lstStyle/>
        <a:p>
          <a:endParaRPr lang="es-PY"/>
        </a:p>
      </dgm:t>
    </dgm:pt>
    <dgm:pt modelId="{8DF94005-CC90-4D1E-8054-B9E6FCEF9FC8}" type="pres">
      <dgm:prSet presAssocID="{EBD876E2-57EF-45B5-9EF0-D2177E74BD3E}" presName="linNode" presStyleCnt="0"/>
      <dgm:spPr/>
    </dgm:pt>
    <dgm:pt modelId="{7AA896AE-00AA-4464-8A18-78CDD9993A0C}" type="pres">
      <dgm:prSet presAssocID="{EBD876E2-57EF-45B5-9EF0-D2177E74BD3E}" presName="parentText" presStyleLbl="node1" presStyleIdx="0" presStyleCnt="2" custScaleX="85293" custScaleY="88391">
        <dgm:presLayoutVars>
          <dgm:chMax val="1"/>
          <dgm:bulletEnabled val="1"/>
        </dgm:presLayoutVars>
      </dgm:prSet>
      <dgm:spPr/>
      <dgm:t>
        <a:bodyPr/>
        <a:lstStyle/>
        <a:p>
          <a:endParaRPr lang="es-PY"/>
        </a:p>
      </dgm:t>
    </dgm:pt>
    <dgm:pt modelId="{2C38A13F-E363-4CE5-90A0-E684F09CD628}" type="pres">
      <dgm:prSet presAssocID="{EBD876E2-57EF-45B5-9EF0-D2177E74BD3E}" presName="descendantText" presStyleLbl="alignAccFollowNode1" presStyleIdx="0" presStyleCnt="2">
        <dgm:presLayoutVars>
          <dgm:bulletEnabled val="1"/>
        </dgm:presLayoutVars>
      </dgm:prSet>
      <dgm:spPr/>
      <dgm:t>
        <a:bodyPr/>
        <a:lstStyle/>
        <a:p>
          <a:endParaRPr lang="es-PY"/>
        </a:p>
      </dgm:t>
    </dgm:pt>
    <dgm:pt modelId="{0C05988C-1F2F-4BD7-B9BD-7D16CFEA9346}" type="pres">
      <dgm:prSet presAssocID="{8B648B95-7344-4039-BDA8-DFEC838B24C5}" presName="sp" presStyleCnt="0"/>
      <dgm:spPr/>
    </dgm:pt>
    <dgm:pt modelId="{26C70FD8-3CFC-4FB4-8611-AB4722B98192}" type="pres">
      <dgm:prSet presAssocID="{2E9F402F-3927-4F72-910D-C2D6CFDFEC6C}" presName="linNode" presStyleCnt="0"/>
      <dgm:spPr/>
    </dgm:pt>
    <dgm:pt modelId="{EE6535FB-A42E-46EC-B954-FAC4A3515AD3}" type="pres">
      <dgm:prSet presAssocID="{2E9F402F-3927-4F72-910D-C2D6CFDFEC6C}" presName="parentText" presStyleLbl="node1" presStyleIdx="1" presStyleCnt="2" custScaleX="85293" custScaleY="60884">
        <dgm:presLayoutVars>
          <dgm:chMax val="1"/>
          <dgm:bulletEnabled val="1"/>
        </dgm:presLayoutVars>
      </dgm:prSet>
      <dgm:spPr/>
      <dgm:t>
        <a:bodyPr/>
        <a:lstStyle/>
        <a:p>
          <a:endParaRPr lang="es-PY"/>
        </a:p>
      </dgm:t>
    </dgm:pt>
    <dgm:pt modelId="{7567A229-D215-4E44-BB0F-CB5B4B0A29A8}" type="pres">
      <dgm:prSet presAssocID="{2E9F402F-3927-4F72-910D-C2D6CFDFEC6C}" presName="descendantText" presStyleLbl="alignAccFollowNode1" presStyleIdx="1" presStyleCnt="2">
        <dgm:presLayoutVars>
          <dgm:bulletEnabled val="1"/>
        </dgm:presLayoutVars>
      </dgm:prSet>
      <dgm:spPr/>
      <dgm:t>
        <a:bodyPr/>
        <a:lstStyle/>
        <a:p>
          <a:endParaRPr lang="es-PY"/>
        </a:p>
      </dgm:t>
    </dgm:pt>
  </dgm:ptLst>
  <dgm:cxnLst>
    <dgm:cxn modelId="{37CC583A-1CB7-47EF-AA43-A128738E52CC}" type="presOf" srcId="{40BD4810-759C-4625-BC1E-124E32B8F022}" destId="{2C38A13F-E363-4CE5-90A0-E684F09CD628}" srcOrd="0" destOrd="4" presId="urn:microsoft.com/office/officeart/2005/8/layout/vList5"/>
    <dgm:cxn modelId="{B60C3183-B6B5-4112-B39E-E8B4E6E642E0}" srcId="{EBD876E2-57EF-45B5-9EF0-D2177E74BD3E}" destId="{AB1A2676-F579-41EC-AEA3-028477A14002}" srcOrd="5" destOrd="0" parTransId="{6BA05C65-09E4-4BC3-89FD-4D542ED9503F}" sibTransId="{D7634E87-15BA-481D-B200-55B79EB8A100}"/>
    <dgm:cxn modelId="{1E3FEA47-BD23-4507-A4EA-4413B97C357B}" srcId="{EBD876E2-57EF-45B5-9EF0-D2177E74BD3E}" destId="{40BD4810-759C-4625-BC1E-124E32B8F022}" srcOrd="4" destOrd="0" parTransId="{F828CA95-BF41-4B56-8FAC-6015DE83C16E}" sibTransId="{EC2B5CF7-1632-438F-8A60-35BFAEA7BD20}"/>
    <dgm:cxn modelId="{FF941AD9-C374-4000-BC2D-5646F82EFF49}" type="presOf" srcId="{D8BF1F8A-3619-4680-8955-BD1E0DDA2B33}" destId="{7567A229-D215-4E44-BB0F-CB5B4B0A29A8}" srcOrd="0" destOrd="1" presId="urn:microsoft.com/office/officeart/2005/8/layout/vList5"/>
    <dgm:cxn modelId="{A69CB3FD-7752-435A-89C6-977D574A84B2}" srcId="{EBD876E2-57EF-45B5-9EF0-D2177E74BD3E}" destId="{4680A0F5-CC8C-47FC-8DCD-B28CD79A40F8}" srcOrd="0" destOrd="0" parTransId="{1B5C9066-5774-4995-86BA-8DD821FE5132}" sibTransId="{A21B0FF8-6650-43B7-88E2-0865AA3C3232}"/>
    <dgm:cxn modelId="{500D0358-3FA2-4EBE-B191-418B22063F10}" type="presOf" srcId="{4680A0F5-CC8C-47FC-8DCD-B28CD79A40F8}" destId="{2C38A13F-E363-4CE5-90A0-E684F09CD628}" srcOrd="0" destOrd="0" presId="urn:microsoft.com/office/officeart/2005/8/layout/vList5"/>
    <dgm:cxn modelId="{07581E4D-6E47-4DCA-895D-EE73E1DB857A}" type="presOf" srcId="{4DDF95D1-DAD0-4D70-94A7-3C148D05E9EF}" destId="{7567A229-D215-4E44-BB0F-CB5B4B0A29A8}" srcOrd="0" destOrd="2" presId="urn:microsoft.com/office/officeart/2005/8/layout/vList5"/>
    <dgm:cxn modelId="{F0C8D25B-8347-4A5C-83A0-4BCC6BFF0868}" srcId="{EBD876E2-57EF-45B5-9EF0-D2177E74BD3E}" destId="{46A2BA71-19D4-497F-92EB-C1DFC96DF6F8}" srcOrd="2" destOrd="0" parTransId="{E1E4A642-3AD6-4CD8-9102-1AC3BBECACFC}" sibTransId="{EBB30289-EC20-49B9-834D-F256B1A7868A}"/>
    <dgm:cxn modelId="{34970F72-0C40-468C-A9C3-47E3235F786D}" type="presOf" srcId="{0FA52DF5-BC87-4F9D-B6C1-D1E0492E270B}" destId="{0C5284C0-36E9-45EE-B0F8-576337AC84BA}" srcOrd="0" destOrd="0" presId="urn:microsoft.com/office/officeart/2005/8/layout/vList5"/>
    <dgm:cxn modelId="{BFEBC865-B37F-4967-90DE-8E724EF8D256}" srcId="{0FA52DF5-BC87-4F9D-B6C1-D1E0492E270B}" destId="{EBD876E2-57EF-45B5-9EF0-D2177E74BD3E}" srcOrd="0" destOrd="0" parTransId="{CA28AE1C-A1CB-4406-8195-A435BBA39737}" sibTransId="{8B648B95-7344-4039-BDA8-DFEC838B24C5}"/>
    <dgm:cxn modelId="{FF7FEDDC-FCC0-4F24-9211-A5D7DAC9BA9C}" type="presOf" srcId="{74576BCE-8E0E-493C-9E9A-EFA6C4A49081}" destId="{2C38A13F-E363-4CE5-90A0-E684F09CD628}" srcOrd="0" destOrd="1" presId="urn:microsoft.com/office/officeart/2005/8/layout/vList5"/>
    <dgm:cxn modelId="{04C90DB1-920D-4444-9A83-0EBCE0C273CB}" srcId="{EBD876E2-57EF-45B5-9EF0-D2177E74BD3E}" destId="{74576BCE-8E0E-493C-9E9A-EFA6C4A49081}" srcOrd="1" destOrd="0" parTransId="{75916493-6EA9-485E-BDC5-07814AF5FBF1}" sibTransId="{B4FF0E45-9AA5-428A-9E92-0F1B31ECCAED}"/>
    <dgm:cxn modelId="{940871EE-5826-4491-B67C-63BF010EAA4C}" type="presOf" srcId="{428939F8-BCC9-4F7B-BC0C-4328E127BFE9}" destId="{2C38A13F-E363-4CE5-90A0-E684F09CD628}" srcOrd="0" destOrd="3" presId="urn:microsoft.com/office/officeart/2005/8/layout/vList5"/>
    <dgm:cxn modelId="{1A6CB850-73E3-41A0-B524-9B9F6C0640AD}" srcId="{2E9F402F-3927-4F72-910D-C2D6CFDFEC6C}" destId="{DFBDF32E-CA85-40B7-AB05-F0E6129B8177}" srcOrd="3" destOrd="0" parTransId="{20A9EB5D-84D4-4AF0-BC7B-6402C7A772DC}" sibTransId="{A8666E14-E25A-4F42-97FA-7C0DC29786D1}"/>
    <dgm:cxn modelId="{02EC9351-6782-4836-97EB-18A241C95141}" type="presOf" srcId="{2E9F402F-3927-4F72-910D-C2D6CFDFEC6C}" destId="{EE6535FB-A42E-46EC-B954-FAC4A3515AD3}" srcOrd="0" destOrd="0" presId="urn:microsoft.com/office/officeart/2005/8/layout/vList5"/>
    <dgm:cxn modelId="{7B6BF2A7-F1EB-4C49-AF96-A85C1950CBA0}" srcId="{2E9F402F-3927-4F72-910D-C2D6CFDFEC6C}" destId="{D8BF1F8A-3619-4680-8955-BD1E0DDA2B33}" srcOrd="1" destOrd="0" parTransId="{69FB618E-BD5B-4945-B8D2-20F025A39AE6}" sibTransId="{BFA45A86-B81F-4143-9F09-ADFA1172F1A4}"/>
    <dgm:cxn modelId="{C7EACE9A-2EDE-4673-B19C-65C54581090A}" type="presOf" srcId="{EBD876E2-57EF-45B5-9EF0-D2177E74BD3E}" destId="{7AA896AE-00AA-4464-8A18-78CDD9993A0C}" srcOrd="0" destOrd="0" presId="urn:microsoft.com/office/officeart/2005/8/layout/vList5"/>
    <dgm:cxn modelId="{543635A5-35E4-43FF-88DD-6EB2815DF514}" srcId="{2E9F402F-3927-4F72-910D-C2D6CFDFEC6C}" destId="{EB82981D-6385-46B9-9144-7B08804314FE}" srcOrd="4" destOrd="0" parTransId="{478965C8-95DF-4C86-B4F0-558F3B9AA04A}" sibTransId="{D4A56AA8-F807-47D8-A6DC-FF559E489ADE}"/>
    <dgm:cxn modelId="{AFE6A5C6-5F15-4B29-987E-1AEB64ED2814}" srcId="{2E9F402F-3927-4F72-910D-C2D6CFDFEC6C}" destId="{931E3437-0AC4-43E6-BE0A-4AB98F47DEAD}" srcOrd="0" destOrd="0" parTransId="{7211FC64-D43E-499E-A305-A7286E2886E3}" sibTransId="{92159822-321A-40F5-9DB1-C94747B23803}"/>
    <dgm:cxn modelId="{1AD5600C-2940-4901-9257-AF43EA52E764}" type="presOf" srcId="{DFBDF32E-CA85-40B7-AB05-F0E6129B8177}" destId="{7567A229-D215-4E44-BB0F-CB5B4B0A29A8}" srcOrd="0" destOrd="3" presId="urn:microsoft.com/office/officeart/2005/8/layout/vList5"/>
    <dgm:cxn modelId="{37546A87-3865-4832-9E34-3CF69995A133}" type="presOf" srcId="{EB82981D-6385-46B9-9144-7B08804314FE}" destId="{7567A229-D215-4E44-BB0F-CB5B4B0A29A8}" srcOrd="0" destOrd="4" presId="urn:microsoft.com/office/officeart/2005/8/layout/vList5"/>
    <dgm:cxn modelId="{AEC26982-3695-4A80-B6B8-D1FE14DFD839}" type="presOf" srcId="{AB1A2676-F579-41EC-AEA3-028477A14002}" destId="{2C38A13F-E363-4CE5-90A0-E684F09CD628}" srcOrd="0" destOrd="5" presId="urn:microsoft.com/office/officeart/2005/8/layout/vList5"/>
    <dgm:cxn modelId="{5FABD670-8F34-4014-97DB-E3B2AE9D5DF5}" srcId="{EBD876E2-57EF-45B5-9EF0-D2177E74BD3E}" destId="{428939F8-BCC9-4F7B-BC0C-4328E127BFE9}" srcOrd="3" destOrd="0" parTransId="{CDA72127-56BE-4EFA-9533-7E7211C6C8DE}" sibTransId="{8D3EDB16-0FB0-4F7F-AD6C-C8F2ED3E9E09}"/>
    <dgm:cxn modelId="{BF4BEC3E-B7D6-422A-96F1-A43A6335729A}" srcId="{0FA52DF5-BC87-4F9D-B6C1-D1E0492E270B}" destId="{2E9F402F-3927-4F72-910D-C2D6CFDFEC6C}" srcOrd="1" destOrd="0" parTransId="{C95941FD-BAB4-42E1-AAC2-9893C165CDD5}" sibTransId="{D690C95C-F692-49E2-BCA8-E57EDFD4F419}"/>
    <dgm:cxn modelId="{674BD557-9BDC-4C57-9550-A5BE87AA2534}" type="presOf" srcId="{931E3437-0AC4-43E6-BE0A-4AB98F47DEAD}" destId="{7567A229-D215-4E44-BB0F-CB5B4B0A29A8}" srcOrd="0" destOrd="0" presId="urn:microsoft.com/office/officeart/2005/8/layout/vList5"/>
    <dgm:cxn modelId="{C7A87523-E50D-478C-9678-9C371E0A96B7}" type="presOf" srcId="{46A2BA71-19D4-497F-92EB-C1DFC96DF6F8}" destId="{2C38A13F-E363-4CE5-90A0-E684F09CD628}" srcOrd="0" destOrd="2" presId="urn:microsoft.com/office/officeart/2005/8/layout/vList5"/>
    <dgm:cxn modelId="{EFEEDC6D-BCF2-4AB7-A3AE-6151BF03C159}" srcId="{2E9F402F-3927-4F72-910D-C2D6CFDFEC6C}" destId="{4DDF95D1-DAD0-4D70-94A7-3C148D05E9EF}" srcOrd="2" destOrd="0" parTransId="{D8B1F2E1-5F95-4F24-931A-170D32C61F60}" sibTransId="{F0E1639D-F22C-4F45-852A-DE2C26DBBD9B}"/>
    <dgm:cxn modelId="{D4744275-F3BB-4981-A205-540A704EE182}" type="presParOf" srcId="{0C5284C0-36E9-45EE-B0F8-576337AC84BA}" destId="{8DF94005-CC90-4D1E-8054-B9E6FCEF9FC8}" srcOrd="0" destOrd="0" presId="urn:microsoft.com/office/officeart/2005/8/layout/vList5"/>
    <dgm:cxn modelId="{540CF976-6B56-40E7-895A-B303860D87F8}" type="presParOf" srcId="{8DF94005-CC90-4D1E-8054-B9E6FCEF9FC8}" destId="{7AA896AE-00AA-4464-8A18-78CDD9993A0C}" srcOrd="0" destOrd="0" presId="urn:microsoft.com/office/officeart/2005/8/layout/vList5"/>
    <dgm:cxn modelId="{699894B5-667A-4DFC-B33A-ED53D9B1D1C8}" type="presParOf" srcId="{8DF94005-CC90-4D1E-8054-B9E6FCEF9FC8}" destId="{2C38A13F-E363-4CE5-90A0-E684F09CD628}" srcOrd="1" destOrd="0" presId="urn:microsoft.com/office/officeart/2005/8/layout/vList5"/>
    <dgm:cxn modelId="{151C44F3-3F09-451D-BAD6-D7B429D475CC}" type="presParOf" srcId="{0C5284C0-36E9-45EE-B0F8-576337AC84BA}" destId="{0C05988C-1F2F-4BD7-B9BD-7D16CFEA9346}" srcOrd="1" destOrd="0" presId="urn:microsoft.com/office/officeart/2005/8/layout/vList5"/>
    <dgm:cxn modelId="{9809D054-2E8B-4359-8130-3CB1ADD98AB5}" type="presParOf" srcId="{0C5284C0-36E9-45EE-B0F8-576337AC84BA}" destId="{26C70FD8-3CFC-4FB4-8611-AB4722B98192}" srcOrd="2" destOrd="0" presId="urn:microsoft.com/office/officeart/2005/8/layout/vList5"/>
    <dgm:cxn modelId="{4CFA3F88-BE1C-43A9-A170-C6284E53AC02}" type="presParOf" srcId="{26C70FD8-3CFC-4FB4-8611-AB4722B98192}" destId="{EE6535FB-A42E-46EC-B954-FAC4A3515AD3}" srcOrd="0" destOrd="0" presId="urn:microsoft.com/office/officeart/2005/8/layout/vList5"/>
    <dgm:cxn modelId="{BB12346A-3F73-47FC-BA8C-AC6C7F3971A9}" type="presParOf" srcId="{26C70FD8-3CFC-4FB4-8611-AB4722B98192}" destId="{7567A229-D215-4E44-BB0F-CB5B4B0A29A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6DFDCE-5163-4D81-8E65-648DD25343DA}"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41F6EC12-D899-4DC4-B5CE-6957C4E26E75}">
      <dgm:prSet phldrT="[Texto]" custT="1"/>
      <dgm:spPr/>
      <dgm:t>
        <a:bodyPr/>
        <a:lstStyle/>
        <a:p>
          <a:pPr algn="ctr"/>
          <a:r>
            <a:rPr lang="es-ES" sz="2400" dirty="0"/>
            <a:t>Soportar choque petrolero</a:t>
          </a:r>
        </a:p>
      </dgm:t>
    </dgm:pt>
    <dgm:pt modelId="{FBAAD5B3-B8C3-4795-94F0-57FB30C9A53E}" type="parTrans" cxnId="{2EBAE30C-0777-43F9-A14D-DD18DFCD2BC0}">
      <dgm:prSet/>
      <dgm:spPr/>
      <dgm:t>
        <a:bodyPr/>
        <a:lstStyle/>
        <a:p>
          <a:endParaRPr lang="es-ES"/>
        </a:p>
      </dgm:t>
    </dgm:pt>
    <dgm:pt modelId="{B4D3AF65-DA64-4CA1-B7BC-3D2090200D55}" type="sibTrans" cxnId="{2EBAE30C-0777-43F9-A14D-DD18DFCD2BC0}">
      <dgm:prSet/>
      <dgm:spPr/>
      <dgm:t>
        <a:bodyPr/>
        <a:lstStyle/>
        <a:p>
          <a:endParaRPr lang="es-ES"/>
        </a:p>
      </dgm:t>
    </dgm:pt>
    <dgm:pt modelId="{2B9D5A63-CFFA-4147-8614-4E4DAC247A8C}">
      <dgm:prSet phldrT="[Texto]" custT="1"/>
      <dgm:spPr/>
      <dgm:t>
        <a:bodyPr/>
        <a:lstStyle/>
        <a:p>
          <a:pPr algn="ctr"/>
          <a:r>
            <a:rPr lang="es-ES" sz="2400" dirty="0"/>
            <a:t>Paso a Nueva Economía</a:t>
          </a:r>
        </a:p>
      </dgm:t>
    </dgm:pt>
    <dgm:pt modelId="{16CA5D3F-3957-4415-9484-22915C8B7665}" type="parTrans" cxnId="{D956A69C-6FB4-425A-9F13-1EF3D03B96E4}">
      <dgm:prSet/>
      <dgm:spPr/>
      <dgm:t>
        <a:bodyPr/>
        <a:lstStyle/>
        <a:p>
          <a:endParaRPr lang="es-ES"/>
        </a:p>
      </dgm:t>
    </dgm:pt>
    <dgm:pt modelId="{123E44A8-EF3C-4735-BAED-112AE3F43599}" type="sibTrans" cxnId="{D956A69C-6FB4-425A-9F13-1EF3D03B96E4}">
      <dgm:prSet/>
      <dgm:spPr/>
      <dgm:t>
        <a:bodyPr/>
        <a:lstStyle/>
        <a:p>
          <a:endParaRPr lang="es-ES"/>
        </a:p>
      </dgm:t>
    </dgm:pt>
    <dgm:pt modelId="{F300B5F3-DA51-4B0E-BD79-40F9E5C0F046}">
      <dgm:prSet phldrT="[Texto]" custT="1"/>
      <dgm:spPr/>
      <dgm:t>
        <a:bodyPr/>
        <a:lstStyle/>
        <a:p>
          <a:r>
            <a:rPr lang="es-ES" sz="2400" dirty="0"/>
            <a:t>Austeridad Inteligente</a:t>
          </a:r>
        </a:p>
      </dgm:t>
    </dgm:pt>
    <dgm:pt modelId="{AFCDB6AE-54E7-44CE-88CF-CD62E0A30CBF}" type="parTrans" cxnId="{63A9651C-DBD2-4219-9247-888F853F838F}">
      <dgm:prSet/>
      <dgm:spPr/>
      <dgm:t>
        <a:bodyPr/>
        <a:lstStyle/>
        <a:p>
          <a:endParaRPr lang="es-ES"/>
        </a:p>
      </dgm:t>
    </dgm:pt>
    <dgm:pt modelId="{1B932288-8084-4EBD-8A3E-DB36E076F98F}" type="sibTrans" cxnId="{63A9651C-DBD2-4219-9247-888F853F838F}">
      <dgm:prSet/>
      <dgm:spPr/>
      <dgm:t>
        <a:bodyPr/>
        <a:lstStyle/>
        <a:p>
          <a:endParaRPr lang="es-ES"/>
        </a:p>
      </dgm:t>
    </dgm:pt>
    <dgm:pt modelId="{0EFBF03B-E8A0-4856-91B3-3E5676F2CAC3}">
      <dgm:prSet phldrT="[Texto]" custT="1"/>
      <dgm:spPr/>
      <dgm:t>
        <a:bodyPr/>
        <a:lstStyle/>
        <a:p>
          <a:pPr algn="l"/>
          <a:r>
            <a:rPr lang="es-ES" sz="1400" dirty="0"/>
            <a:t>Crecimiento sostenido</a:t>
          </a:r>
        </a:p>
      </dgm:t>
    </dgm:pt>
    <dgm:pt modelId="{D8BD7578-2FEA-4E64-83F4-C2A06C7F2222}" type="parTrans" cxnId="{228F2CCB-1DE8-4C24-8797-068A2F1AE6FA}">
      <dgm:prSet/>
      <dgm:spPr/>
      <dgm:t>
        <a:bodyPr/>
        <a:lstStyle/>
        <a:p>
          <a:endParaRPr lang="es-ES"/>
        </a:p>
      </dgm:t>
    </dgm:pt>
    <dgm:pt modelId="{E3F0BD2A-0B84-4E1D-9BF0-F8441418D4B3}" type="sibTrans" cxnId="{228F2CCB-1DE8-4C24-8797-068A2F1AE6FA}">
      <dgm:prSet/>
      <dgm:spPr/>
      <dgm:t>
        <a:bodyPr/>
        <a:lstStyle/>
        <a:p>
          <a:endParaRPr lang="es-ES"/>
        </a:p>
      </dgm:t>
    </dgm:pt>
    <dgm:pt modelId="{E23445AA-0464-4C6B-924B-9576834F5EC0}">
      <dgm:prSet phldrT="[Texto]" custT="1"/>
      <dgm:spPr/>
      <dgm:t>
        <a:bodyPr/>
        <a:lstStyle/>
        <a:p>
          <a:pPr algn="l"/>
          <a:r>
            <a:rPr lang="es-ES" sz="1400" dirty="0"/>
            <a:t>Mayor empleo</a:t>
          </a:r>
        </a:p>
      </dgm:t>
    </dgm:pt>
    <dgm:pt modelId="{9586694C-DB1F-4F32-A275-6E68657B4A2D}" type="parTrans" cxnId="{E9BE9026-84B9-4AD4-907A-2B6B2750461E}">
      <dgm:prSet/>
      <dgm:spPr/>
      <dgm:t>
        <a:bodyPr/>
        <a:lstStyle/>
        <a:p>
          <a:endParaRPr lang="es-ES"/>
        </a:p>
      </dgm:t>
    </dgm:pt>
    <dgm:pt modelId="{9A27ACD8-E792-47A4-8F68-B253AF07FED9}" type="sibTrans" cxnId="{E9BE9026-84B9-4AD4-907A-2B6B2750461E}">
      <dgm:prSet/>
      <dgm:spPr/>
      <dgm:t>
        <a:bodyPr/>
        <a:lstStyle/>
        <a:p>
          <a:endParaRPr lang="es-ES"/>
        </a:p>
      </dgm:t>
    </dgm:pt>
    <dgm:pt modelId="{1800D48E-882F-48BA-A29F-10522CA85153}">
      <dgm:prSet phldrT="[Texto]" custT="1"/>
      <dgm:spPr/>
      <dgm:t>
        <a:bodyPr/>
        <a:lstStyle/>
        <a:p>
          <a:pPr algn="l"/>
          <a:r>
            <a:rPr lang="es-ES" sz="1400" dirty="0"/>
            <a:t>Industria</a:t>
          </a:r>
        </a:p>
      </dgm:t>
    </dgm:pt>
    <dgm:pt modelId="{A65B699C-1D6B-4D38-9A02-E49E01002326}" type="parTrans" cxnId="{D23629B1-B789-4978-8B03-06463AE8E4F7}">
      <dgm:prSet/>
      <dgm:spPr/>
      <dgm:t>
        <a:bodyPr/>
        <a:lstStyle/>
        <a:p>
          <a:endParaRPr lang="es-ES"/>
        </a:p>
      </dgm:t>
    </dgm:pt>
    <dgm:pt modelId="{6EAFC4B4-C80F-487E-9D7E-BD785501D505}" type="sibTrans" cxnId="{D23629B1-B789-4978-8B03-06463AE8E4F7}">
      <dgm:prSet/>
      <dgm:spPr/>
      <dgm:t>
        <a:bodyPr/>
        <a:lstStyle/>
        <a:p>
          <a:endParaRPr lang="es-ES"/>
        </a:p>
      </dgm:t>
    </dgm:pt>
    <dgm:pt modelId="{25C6AA01-46B7-498C-8D00-7C9BF8D6B40B}">
      <dgm:prSet phldrT="[Texto]" custT="1"/>
      <dgm:spPr/>
      <dgm:t>
        <a:bodyPr/>
        <a:lstStyle/>
        <a:p>
          <a:pPr algn="l"/>
          <a:r>
            <a:rPr lang="es-ES" sz="1400" dirty="0"/>
            <a:t>Agro</a:t>
          </a:r>
        </a:p>
      </dgm:t>
    </dgm:pt>
    <dgm:pt modelId="{8EF54331-6D53-4921-9BC1-9D12F4414513}" type="parTrans" cxnId="{B9ADB5E0-2143-45CF-A8FE-D679374ECFBF}">
      <dgm:prSet/>
      <dgm:spPr/>
      <dgm:t>
        <a:bodyPr/>
        <a:lstStyle/>
        <a:p>
          <a:endParaRPr lang="es-ES"/>
        </a:p>
      </dgm:t>
    </dgm:pt>
    <dgm:pt modelId="{84E4862C-5CCA-4600-AC1C-E68E9EBA82B9}" type="sibTrans" cxnId="{B9ADB5E0-2143-45CF-A8FE-D679374ECFBF}">
      <dgm:prSet/>
      <dgm:spPr/>
      <dgm:t>
        <a:bodyPr/>
        <a:lstStyle/>
        <a:p>
          <a:endParaRPr lang="es-ES"/>
        </a:p>
      </dgm:t>
    </dgm:pt>
    <dgm:pt modelId="{6029CF5F-4322-4406-B36B-5342C36EA124}">
      <dgm:prSet phldrT="[Texto]" custT="1"/>
      <dgm:spPr/>
      <dgm:t>
        <a:bodyPr/>
        <a:lstStyle/>
        <a:p>
          <a:pPr algn="l"/>
          <a:r>
            <a:rPr lang="es-ES" sz="1400" dirty="0"/>
            <a:t>Turismo</a:t>
          </a:r>
        </a:p>
      </dgm:t>
    </dgm:pt>
    <dgm:pt modelId="{8F07731A-CEAC-40F6-AEDA-AB6B6BCE2D60}" type="parTrans" cxnId="{201B0700-A392-4E1C-816F-FD2F55CCD178}">
      <dgm:prSet/>
      <dgm:spPr/>
      <dgm:t>
        <a:bodyPr/>
        <a:lstStyle/>
        <a:p>
          <a:endParaRPr lang="es-ES"/>
        </a:p>
      </dgm:t>
    </dgm:pt>
    <dgm:pt modelId="{F1CF173E-E1FA-4FA2-A7E9-2372B1F75F93}" type="sibTrans" cxnId="{201B0700-A392-4E1C-816F-FD2F55CCD178}">
      <dgm:prSet/>
      <dgm:spPr/>
      <dgm:t>
        <a:bodyPr/>
        <a:lstStyle/>
        <a:p>
          <a:endParaRPr lang="es-ES"/>
        </a:p>
      </dgm:t>
    </dgm:pt>
    <dgm:pt modelId="{63EAB42C-D578-4AF3-99CC-A9DB699D7D94}" type="pres">
      <dgm:prSet presAssocID="{D66DFDCE-5163-4D81-8E65-648DD25343DA}" presName="linearFlow" presStyleCnt="0">
        <dgm:presLayoutVars>
          <dgm:dir/>
          <dgm:resizeHandles val="exact"/>
        </dgm:presLayoutVars>
      </dgm:prSet>
      <dgm:spPr/>
    </dgm:pt>
    <dgm:pt modelId="{7A6895DB-9F1C-4F35-8444-6ABBDA904433}" type="pres">
      <dgm:prSet presAssocID="{41F6EC12-D899-4DC4-B5CE-6957C4E26E75}" presName="node" presStyleLbl="node1" presStyleIdx="0" presStyleCnt="3" custScaleX="151265" custScaleY="147819">
        <dgm:presLayoutVars>
          <dgm:bulletEnabled val="1"/>
        </dgm:presLayoutVars>
      </dgm:prSet>
      <dgm:spPr/>
      <dgm:t>
        <a:bodyPr/>
        <a:lstStyle/>
        <a:p>
          <a:endParaRPr lang="es-PY"/>
        </a:p>
      </dgm:t>
    </dgm:pt>
    <dgm:pt modelId="{7D202123-24D5-4DB4-83A8-A32AF3F7BFF5}" type="pres">
      <dgm:prSet presAssocID="{B4D3AF65-DA64-4CA1-B7BC-3D2090200D55}" presName="spacerL" presStyleCnt="0"/>
      <dgm:spPr/>
    </dgm:pt>
    <dgm:pt modelId="{C621F30C-E5E0-4C00-8988-080E771A6C76}" type="pres">
      <dgm:prSet presAssocID="{B4D3AF65-DA64-4CA1-B7BC-3D2090200D55}" presName="sibTrans" presStyleLbl="sibTrans2D1" presStyleIdx="0" presStyleCnt="2"/>
      <dgm:spPr/>
      <dgm:t>
        <a:bodyPr/>
        <a:lstStyle/>
        <a:p>
          <a:endParaRPr lang="es-PY"/>
        </a:p>
      </dgm:t>
    </dgm:pt>
    <dgm:pt modelId="{B8BDF48F-C385-4C4D-A869-DA9AC927EB17}" type="pres">
      <dgm:prSet presAssocID="{B4D3AF65-DA64-4CA1-B7BC-3D2090200D55}" presName="spacerR" presStyleCnt="0"/>
      <dgm:spPr/>
    </dgm:pt>
    <dgm:pt modelId="{D9836C39-EDF0-494A-8B85-5A02A17C1F61}" type="pres">
      <dgm:prSet presAssocID="{2B9D5A63-CFFA-4147-8614-4E4DAC247A8C}" presName="node" presStyleLbl="node1" presStyleIdx="1" presStyleCnt="3" custScaleX="150206" custScaleY="148010">
        <dgm:presLayoutVars>
          <dgm:bulletEnabled val="1"/>
        </dgm:presLayoutVars>
      </dgm:prSet>
      <dgm:spPr/>
      <dgm:t>
        <a:bodyPr/>
        <a:lstStyle/>
        <a:p>
          <a:endParaRPr lang="es-PY"/>
        </a:p>
      </dgm:t>
    </dgm:pt>
    <dgm:pt modelId="{05FFB41D-0C5D-4E08-B4EF-E17B5CC4F6E1}" type="pres">
      <dgm:prSet presAssocID="{123E44A8-EF3C-4735-BAED-112AE3F43599}" presName="spacerL" presStyleCnt="0"/>
      <dgm:spPr/>
    </dgm:pt>
    <dgm:pt modelId="{344C38BE-4556-4613-8F1C-346E7E73CD7D}" type="pres">
      <dgm:prSet presAssocID="{123E44A8-EF3C-4735-BAED-112AE3F43599}" presName="sibTrans" presStyleLbl="sibTrans2D1" presStyleIdx="1" presStyleCnt="2"/>
      <dgm:spPr/>
      <dgm:t>
        <a:bodyPr/>
        <a:lstStyle/>
        <a:p>
          <a:endParaRPr lang="es-PY"/>
        </a:p>
      </dgm:t>
    </dgm:pt>
    <dgm:pt modelId="{F8929958-758F-48E6-A267-71C92E133FCF}" type="pres">
      <dgm:prSet presAssocID="{123E44A8-EF3C-4735-BAED-112AE3F43599}" presName="spacerR" presStyleCnt="0"/>
      <dgm:spPr/>
    </dgm:pt>
    <dgm:pt modelId="{3C1FFDEE-B81C-4244-9616-5EB4A2BA559C}" type="pres">
      <dgm:prSet presAssocID="{F300B5F3-DA51-4B0E-BD79-40F9E5C0F046}" presName="node" presStyleLbl="node1" presStyleIdx="2" presStyleCnt="3" custScaleX="145696" custScaleY="135214" custLinFactNeighborX="12465" custLinFactNeighborY="4">
        <dgm:presLayoutVars>
          <dgm:bulletEnabled val="1"/>
        </dgm:presLayoutVars>
      </dgm:prSet>
      <dgm:spPr/>
      <dgm:t>
        <a:bodyPr/>
        <a:lstStyle/>
        <a:p>
          <a:endParaRPr lang="es-PY"/>
        </a:p>
      </dgm:t>
    </dgm:pt>
  </dgm:ptLst>
  <dgm:cxnLst>
    <dgm:cxn modelId="{D67B01C0-B476-47D2-8CAF-A65945B2CDF9}" type="presOf" srcId="{E23445AA-0464-4C6B-924B-9576834F5EC0}" destId="{7A6895DB-9F1C-4F35-8444-6ABBDA904433}" srcOrd="0" destOrd="2" presId="urn:microsoft.com/office/officeart/2005/8/layout/equation1"/>
    <dgm:cxn modelId="{25889B40-6523-44F7-9950-3CCC96DEE8DF}" type="presOf" srcId="{123E44A8-EF3C-4735-BAED-112AE3F43599}" destId="{344C38BE-4556-4613-8F1C-346E7E73CD7D}" srcOrd="0" destOrd="0" presId="urn:microsoft.com/office/officeart/2005/8/layout/equation1"/>
    <dgm:cxn modelId="{19F0222B-4350-4A49-BEC8-90DE8F530998}" type="presOf" srcId="{41F6EC12-D899-4DC4-B5CE-6957C4E26E75}" destId="{7A6895DB-9F1C-4F35-8444-6ABBDA904433}" srcOrd="0" destOrd="0" presId="urn:microsoft.com/office/officeart/2005/8/layout/equation1"/>
    <dgm:cxn modelId="{D23629B1-B789-4978-8B03-06463AE8E4F7}" srcId="{2B9D5A63-CFFA-4147-8614-4E4DAC247A8C}" destId="{1800D48E-882F-48BA-A29F-10522CA85153}" srcOrd="0" destOrd="0" parTransId="{A65B699C-1D6B-4D38-9A02-E49E01002326}" sibTransId="{6EAFC4B4-C80F-487E-9D7E-BD785501D505}"/>
    <dgm:cxn modelId="{51857996-101E-4E32-8BEC-49B626576F36}" type="presOf" srcId="{D66DFDCE-5163-4D81-8E65-648DD25343DA}" destId="{63EAB42C-D578-4AF3-99CC-A9DB699D7D94}" srcOrd="0" destOrd="0" presId="urn:microsoft.com/office/officeart/2005/8/layout/equation1"/>
    <dgm:cxn modelId="{8B0AA4A2-BD7F-4C5F-91CF-BE3FE714E073}" type="presOf" srcId="{F300B5F3-DA51-4B0E-BD79-40F9E5C0F046}" destId="{3C1FFDEE-B81C-4244-9616-5EB4A2BA559C}" srcOrd="0" destOrd="0" presId="urn:microsoft.com/office/officeart/2005/8/layout/equation1"/>
    <dgm:cxn modelId="{201B0700-A392-4E1C-816F-FD2F55CCD178}" srcId="{2B9D5A63-CFFA-4147-8614-4E4DAC247A8C}" destId="{6029CF5F-4322-4406-B36B-5342C36EA124}" srcOrd="2" destOrd="0" parTransId="{8F07731A-CEAC-40F6-AEDA-AB6B6BCE2D60}" sibTransId="{F1CF173E-E1FA-4FA2-A7E9-2372B1F75F93}"/>
    <dgm:cxn modelId="{FF966135-BE0D-40F3-97E7-72DC7F0C577A}" type="presOf" srcId="{0EFBF03B-E8A0-4856-91B3-3E5676F2CAC3}" destId="{7A6895DB-9F1C-4F35-8444-6ABBDA904433}" srcOrd="0" destOrd="1" presId="urn:microsoft.com/office/officeart/2005/8/layout/equation1"/>
    <dgm:cxn modelId="{FFDAE42C-3EFD-4BB6-B59A-1CB5ACCAF123}" type="presOf" srcId="{25C6AA01-46B7-498C-8D00-7C9BF8D6B40B}" destId="{D9836C39-EDF0-494A-8B85-5A02A17C1F61}" srcOrd="0" destOrd="2" presId="urn:microsoft.com/office/officeart/2005/8/layout/equation1"/>
    <dgm:cxn modelId="{63A9651C-DBD2-4219-9247-888F853F838F}" srcId="{D66DFDCE-5163-4D81-8E65-648DD25343DA}" destId="{F300B5F3-DA51-4B0E-BD79-40F9E5C0F046}" srcOrd="2" destOrd="0" parTransId="{AFCDB6AE-54E7-44CE-88CF-CD62E0A30CBF}" sibTransId="{1B932288-8084-4EBD-8A3E-DB36E076F98F}"/>
    <dgm:cxn modelId="{01603B8E-EE0B-4156-B653-E3C6B3728BA8}" type="presOf" srcId="{1800D48E-882F-48BA-A29F-10522CA85153}" destId="{D9836C39-EDF0-494A-8B85-5A02A17C1F61}" srcOrd="0" destOrd="1" presId="urn:microsoft.com/office/officeart/2005/8/layout/equation1"/>
    <dgm:cxn modelId="{B9ADB5E0-2143-45CF-A8FE-D679374ECFBF}" srcId="{2B9D5A63-CFFA-4147-8614-4E4DAC247A8C}" destId="{25C6AA01-46B7-498C-8D00-7C9BF8D6B40B}" srcOrd="1" destOrd="0" parTransId="{8EF54331-6D53-4921-9BC1-9D12F4414513}" sibTransId="{84E4862C-5CCA-4600-AC1C-E68E9EBA82B9}"/>
    <dgm:cxn modelId="{2EBAE30C-0777-43F9-A14D-DD18DFCD2BC0}" srcId="{D66DFDCE-5163-4D81-8E65-648DD25343DA}" destId="{41F6EC12-D899-4DC4-B5CE-6957C4E26E75}" srcOrd="0" destOrd="0" parTransId="{FBAAD5B3-B8C3-4795-94F0-57FB30C9A53E}" sibTransId="{B4D3AF65-DA64-4CA1-B7BC-3D2090200D55}"/>
    <dgm:cxn modelId="{E9BE9026-84B9-4AD4-907A-2B6B2750461E}" srcId="{41F6EC12-D899-4DC4-B5CE-6957C4E26E75}" destId="{E23445AA-0464-4C6B-924B-9576834F5EC0}" srcOrd="1" destOrd="0" parTransId="{9586694C-DB1F-4F32-A275-6E68657B4A2D}" sibTransId="{9A27ACD8-E792-47A4-8F68-B253AF07FED9}"/>
    <dgm:cxn modelId="{D956A69C-6FB4-425A-9F13-1EF3D03B96E4}" srcId="{D66DFDCE-5163-4D81-8E65-648DD25343DA}" destId="{2B9D5A63-CFFA-4147-8614-4E4DAC247A8C}" srcOrd="1" destOrd="0" parTransId="{16CA5D3F-3957-4415-9484-22915C8B7665}" sibTransId="{123E44A8-EF3C-4735-BAED-112AE3F43599}"/>
    <dgm:cxn modelId="{1EF38F0A-9348-4F94-B56B-C8974F020050}" type="presOf" srcId="{6029CF5F-4322-4406-B36B-5342C36EA124}" destId="{D9836C39-EDF0-494A-8B85-5A02A17C1F61}" srcOrd="0" destOrd="3" presId="urn:microsoft.com/office/officeart/2005/8/layout/equation1"/>
    <dgm:cxn modelId="{228F2CCB-1DE8-4C24-8797-068A2F1AE6FA}" srcId="{41F6EC12-D899-4DC4-B5CE-6957C4E26E75}" destId="{0EFBF03B-E8A0-4856-91B3-3E5676F2CAC3}" srcOrd="0" destOrd="0" parTransId="{D8BD7578-2FEA-4E64-83F4-C2A06C7F2222}" sibTransId="{E3F0BD2A-0B84-4E1D-9BF0-F8441418D4B3}"/>
    <dgm:cxn modelId="{96281DE2-FF84-4231-BD8C-116511AD27F0}" type="presOf" srcId="{2B9D5A63-CFFA-4147-8614-4E4DAC247A8C}" destId="{D9836C39-EDF0-494A-8B85-5A02A17C1F61}" srcOrd="0" destOrd="0" presId="urn:microsoft.com/office/officeart/2005/8/layout/equation1"/>
    <dgm:cxn modelId="{7AE31037-2F4B-4386-815E-15A929067F89}" type="presOf" srcId="{B4D3AF65-DA64-4CA1-B7BC-3D2090200D55}" destId="{C621F30C-E5E0-4C00-8988-080E771A6C76}" srcOrd="0" destOrd="0" presId="urn:microsoft.com/office/officeart/2005/8/layout/equation1"/>
    <dgm:cxn modelId="{2F703520-0579-43C0-8A50-86C95E4C18CA}" type="presParOf" srcId="{63EAB42C-D578-4AF3-99CC-A9DB699D7D94}" destId="{7A6895DB-9F1C-4F35-8444-6ABBDA904433}" srcOrd="0" destOrd="0" presId="urn:microsoft.com/office/officeart/2005/8/layout/equation1"/>
    <dgm:cxn modelId="{93520495-CAC3-4FF8-824C-A3368083FD14}" type="presParOf" srcId="{63EAB42C-D578-4AF3-99CC-A9DB699D7D94}" destId="{7D202123-24D5-4DB4-83A8-A32AF3F7BFF5}" srcOrd="1" destOrd="0" presId="urn:microsoft.com/office/officeart/2005/8/layout/equation1"/>
    <dgm:cxn modelId="{0A2A884E-EAD6-47DE-9D7A-896B66EAD3A4}" type="presParOf" srcId="{63EAB42C-D578-4AF3-99CC-A9DB699D7D94}" destId="{C621F30C-E5E0-4C00-8988-080E771A6C76}" srcOrd="2" destOrd="0" presId="urn:microsoft.com/office/officeart/2005/8/layout/equation1"/>
    <dgm:cxn modelId="{A516F3F8-4FF8-4916-ADD8-8A4EEB7031A5}" type="presParOf" srcId="{63EAB42C-D578-4AF3-99CC-A9DB699D7D94}" destId="{B8BDF48F-C385-4C4D-A869-DA9AC927EB17}" srcOrd="3" destOrd="0" presId="urn:microsoft.com/office/officeart/2005/8/layout/equation1"/>
    <dgm:cxn modelId="{0AC49D65-E36B-47F7-9C5D-9121DDD2EDA9}" type="presParOf" srcId="{63EAB42C-D578-4AF3-99CC-A9DB699D7D94}" destId="{D9836C39-EDF0-494A-8B85-5A02A17C1F61}" srcOrd="4" destOrd="0" presId="urn:microsoft.com/office/officeart/2005/8/layout/equation1"/>
    <dgm:cxn modelId="{2D64049A-2B98-411F-8537-F0CA7E38C57E}" type="presParOf" srcId="{63EAB42C-D578-4AF3-99CC-A9DB699D7D94}" destId="{05FFB41D-0C5D-4E08-B4EF-E17B5CC4F6E1}" srcOrd="5" destOrd="0" presId="urn:microsoft.com/office/officeart/2005/8/layout/equation1"/>
    <dgm:cxn modelId="{A0E352D4-B42B-47F0-BB7A-7B7597DF5554}" type="presParOf" srcId="{63EAB42C-D578-4AF3-99CC-A9DB699D7D94}" destId="{344C38BE-4556-4613-8F1C-346E7E73CD7D}" srcOrd="6" destOrd="0" presId="urn:microsoft.com/office/officeart/2005/8/layout/equation1"/>
    <dgm:cxn modelId="{4BABBE9A-C630-4641-8515-0B7C68D41CF0}" type="presParOf" srcId="{63EAB42C-D578-4AF3-99CC-A9DB699D7D94}" destId="{F8929958-758F-48E6-A267-71C92E133FCF}" srcOrd="7" destOrd="0" presId="urn:microsoft.com/office/officeart/2005/8/layout/equation1"/>
    <dgm:cxn modelId="{3D57FB04-BA1E-45C4-B261-FA9A16367794}" type="presParOf" srcId="{63EAB42C-D578-4AF3-99CC-A9DB699D7D94}" destId="{3C1FFDEE-B81C-4244-9616-5EB4A2BA559C}"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6A074-B1D3-4086-B11D-CC9B472732CB}">
      <dsp:nvSpPr>
        <dsp:cNvPr id="0" name=""/>
        <dsp:cNvSpPr/>
      </dsp:nvSpPr>
      <dsp:spPr>
        <a:xfrm>
          <a:off x="0" y="6649"/>
          <a:ext cx="8280920" cy="673920"/>
        </a:xfrm>
        <a:prstGeom prst="roundRect">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CO" altLang="es-CO" sz="1800" b="1" i="0" kern="1200" dirty="0">
              <a:latin typeface="Futura Std Book"/>
              <a:cs typeface="Arial" panose="020B0604020202020204" pitchFamily="34" charset="0"/>
            </a:rPr>
            <a:t>Informes</a:t>
          </a:r>
          <a:endParaRPr lang="es-CO" sz="1800" b="1" i="0" kern="1200" dirty="0">
            <a:latin typeface="Futura Std Book"/>
          </a:endParaRPr>
        </a:p>
      </dsp:txBody>
      <dsp:txXfrm>
        <a:off x="32898" y="39547"/>
        <a:ext cx="8215124" cy="608124"/>
      </dsp:txXfrm>
    </dsp:sp>
    <dsp:sp modelId="{6E808F82-3596-4CB8-A824-2A0BB2ED22AF}">
      <dsp:nvSpPr>
        <dsp:cNvPr id="0" name=""/>
        <dsp:cNvSpPr/>
      </dsp:nvSpPr>
      <dsp:spPr>
        <a:xfrm>
          <a:off x="0" y="680569"/>
          <a:ext cx="8280920" cy="1061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1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CO" altLang="es-CO" sz="1800" kern="1200" dirty="0">
              <a:latin typeface="Futura Std Book"/>
              <a:cs typeface="Arial" panose="020B0604020202020204" pitchFamily="34" charset="0"/>
            </a:rPr>
            <a:t>En junio de cada año se rinde informe a las Comisiones Económicas del Congreso de la República sobre el cumplimiento de la regla fiscal del año inmediatamente anterior</a:t>
          </a:r>
          <a:endParaRPr lang="es-CO" sz="1800" kern="1200" dirty="0">
            <a:latin typeface="Futura Std Book"/>
          </a:endParaRPr>
        </a:p>
        <a:p>
          <a:pPr marL="171450" lvl="1" indent="-171450" algn="l" defTabSz="800100">
            <a:lnSpc>
              <a:spcPct val="90000"/>
            </a:lnSpc>
            <a:spcBef>
              <a:spcPct val="0"/>
            </a:spcBef>
            <a:spcAft>
              <a:spcPct val="20000"/>
            </a:spcAft>
            <a:buChar char="••"/>
          </a:pPr>
          <a:endParaRPr lang="es-CO" sz="1800" kern="1200" dirty="0">
            <a:latin typeface="Futura Std Book"/>
          </a:endParaRPr>
        </a:p>
      </dsp:txBody>
      <dsp:txXfrm>
        <a:off x="0" y="680569"/>
        <a:ext cx="8280920" cy="1061910"/>
      </dsp:txXfrm>
    </dsp:sp>
    <dsp:sp modelId="{6B798255-17D7-4BB4-879F-D24BDBA1347A}">
      <dsp:nvSpPr>
        <dsp:cNvPr id="0" name=""/>
        <dsp:cNvSpPr/>
      </dsp:nvSpPr>
      <dsp:spPr>
        <a:xfrm>
          <a:off x="0" y="1742480"/>
          <a:ext cx="8280920" cy="673920"/>
        </a:xfrm>
        <a:prstGeom prst="roundRect">
          <a:avLst/>
        </a:prstGeom>
        <a:solidFill>
          <a:schemeClr val="accent1">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CO" altLang="es-CO" sz="1800" b="1" i="0" kern="1200" dirty="0">
              <a:latin typeface="Futura Std Book"/>
              <a:cs typeface="Arial" panose="020B0604020202020204" pitchFamily="34" charset="0"/>
            </a:rPr>
            <a:t>Comité Consultivo Regla Fiscal</a:t>
          </a:r>
          <a:endParaRPr lang="es-CO" sz="1800" i="0" kern="1200" dirty="0">
            <a:latin typeface="Futura Std Book"/>
          </a:endParaRPr>
        </a:p>
      </dsp:txBody>
      <dsp:txXfrm>
        <a:off x="32898" y="1775378"/>
        <a:ext cx="8215124" cy="608124"/>
      </dsp:txXfrm>
    </dsp:sp>
    <dsp:sp modelId="{6F793297-355F-40C4-B1A8-AE19F1786AF6}">
      <dsp:nvSpPr>
        <dsp:cNvPr id="0" name=""/>
        <dsp:cNvSpPr/>
      </dsp:nvSpPr>
      <dsp:spPr>
        <a:xfrm>
          <a:off x="0" y="2416400"/>
          <a:ext cx="8280920" cy="81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1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CO" altLang="es-CO" sz="1800" kern="1200" dirty="0">
              <a:latin typeface="Futura Std Book"/>
              <a:cs typeface="Arial" panose="020B0604020202020204" pitchFamily="34" charset="0"/>
            </a:rPr>
            <a:t>Se pronuncia sobre la Metodología, informe de cumplimiento y suspensión de la Regla Fiscal</a:t>
          </a:r>
          <a:endParaRPr lang="es-CO" sz="1800" kern="1200" dirty="0">
            <a:latin typeface="Futura Std Book"/>
          </a:endParaRPr>
        </a:p>
        <a:p>
          <a:pPr marL="171450" lvl="1" indent="-171450" algn="l" defTabSz="800100">
            <a:lnSpc>
              <a:spcPct val="90000"/>
            </a:lnSpc>
            <a:spcBef>
              <a:spcPct val="0"/>
            </a:spcBef>
            <a:spcAft>
              <a:spcPct val="20000"/>
            </a:spcAft>
            <a:buChar char="••"/>
          </a:pPr>
          <a:endParaRPr lang="es-CO" sz="1800" kern="1200" dirty="0">
            <a:latin typeface="Futura Std Book"/>
          </a:endParaRPr>
        </a:p>
      </dsp:txBody>
      <dsp:txXfrm>
        <a:off x="0" y="2416400"/>
        <a:ext cx="8280920" cy="819720"/>
      </dsp:txXfrm>
    </dsp:sp>
    <dsp:sp modelId="{CDD731C9-E416-46AE-8ACB-9180A99A942C}">
      <dsp:nvSpPr>
        <dsp:cNvPr id="0" name=""/>
        <dsp:cNvSpPr/>
      </dsp:nvSpPr>
      <dsp:spPr>
        <a:xfrm>
          <a:off x="0" y="3236120"/>
          <a:ext cx="8280920" cy="673920"/>
        </a:xfrm>
        <a:prstGeom prst="roundRect">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CO" altLang="es-CO" sz="1800" b="1" i="0" kern="1200" dirty="0">
              <a:latin typeface="Futura Std Book"/>
              <a:cs typeface="Arial" panose="020B0604020202020204" pitchFamily="34" charset="0"/>
            </a:rPr>
            <a:t>Fondo de Ahorro y Estabilización Fiscal y Macroeconómica</a:t>
          </a:r>
          <a:endParaRPr lang="es-CO" sz="1800" i="0" kern="1200" dirty="0">
            <a:latin typeface="Futura Std Book"/>
          </a:endParaRPr>
        </a:p>
      </dsp:txBody>
      <dsp:txXfrm>
        <a:off x="32898" y="3269018"/>
        <a:ext cx="8215124" cy="608124"/>
      </dsp:txXfrm>
    </dsp:sp>
    <dsp:sp modelId="{1B2A4B45-C34D-4281-8C69-F055A2A5531C}">
      <dsp:nvSpPr>
        <dsp:cNvPr id="0" name=""/>
        <dsp:cNvSpPr/>
      </dsp:nvSpPr>
      <dsp:spPr>
        <a:xfrm>
          <a:off x="0" y="3910040"/>
          <a:ext cx="8280920" cy="763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1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CO" altLang="es-CO" sz="1800" kern="1200" dirty="0">
              <a:latin typeface="Futura Std Book"/>
              <a:cs typeface="Arial" panose="020B0604020202020204" pitchFamily="34" charset="0"/>
            </a:rPr>
            <a:t>Su objeto es contribuir a la estabilidad económica y fiscal del país. Se capitaliza con los recursos de los superávits totales de GNC y aportes extraordinarios del GN. Administrado por el Banco Central</a:t>
          </a:r>
          <a:endParaRPr lang="es-CO" sz="1800" kern="1200" dirty="0">
            <a:latin typeface="Futura Std Book"/>
          </a:endParaRPr>
        </a:p>
      </dsp:txBody>
      <dsp:txXfrm>
        <a:off x="0" y="3910040"/>
        <a:ext cx="8280920" cy="7638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O"/>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E83EC34-2C4F-4923-B4E6-DB0E0355034E}" type="datetimeFigureOut">
              <a:rPr lang="es-CO" smtClean="0"/>
              <a:t>25/07/2016</a:t>
            </a:fld>
            <a:endParaRPr lang="es-CO"/>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CO"/>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D621A7F-96DB-42FD-8B2C-4EAB25BE7004}" type="slidenum">
              <a:rPr lang="es-CO" smtClean="0"/>
              <a:t>‹Nº›</a:t>
            </a:fld>
            <a:endParaRPr lang="es-CO"/>
          </a:p>
        </p:txBody>
      </p:sp>
    </p:spTree>
    <p:extLst>
      <p:ext uri="{BB962C8B-B14F-4D97-AF65-F5344CB8AC3E}">
        <p14:creationId xmlns:p14="http://schemas.microsoft.com/office/powerpoint/2010/main" val="377600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7C9F5876-8E6C-4EB3-9DF9-A6F7DBEE5BEF}" type="slidenum">
              <a:rPr lang="es-CO" smtClean="0"/>
              <a:t>26</a:t>
            </a:fld>
            <a:endParaRPr lang="es-CO"/>
          </a:p>
        </p:txBody>
      </p:sp>
    </p:spTree>
    <p:extLst>
      <p:ext uri="{BB962C8B-B14F-4D97-AF65-F5344CB8AC3E}">
        <p14:creationId xmlns:p14="http://schemas.microsoft.com/office/powerpoint/2010/main" val="3340987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7C9F5876-8E6C-4EB3-9DF9-A6F7DBEE5BEF}" type="slidenum">
              <a:rPr lang="es-CO" smtClean="0"/>
              <a:t>27</a:t>
            </a:fld>
            <a:endParaRPr lang="es-CO"/>
          </a:p>
        </p:txBody>
      </p:sp>
    </p:spTree>
    <p:extLst>
      <p:ext uri="{BB962C8B-B14F-4D97-AF65-F5344CB8AC3E}">
        <p14:creationId xmlns:p14="http://schemas.microsoft.com/office/powerpoint/2010/main" val="1826916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7C9F5876-8E6C-4EB3-9DF9-A6F7DBEE5BEF}" type="slidenum">
              <a:rPr lang="es-CO" smtClean="0"/>
              <a:t>28</a:t>
            </a:fld>
            <a:endParaRPr lang="es-CO"/>
          </a:p>
        </p:txBody>
      </p:sp>
    </p:spTree>
    <p:extLst>
      <p:ext uri="{BB962C8B-B14F-4D97-AF65-F5344CB8AC3E}">
        <p14:creationId xmlns:p14="http://schemas.microsoft.com/office/powerpoint/2010/main" val="28077111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5C6508E3-C06B-4F74-9723-337CB90398CB}" type="datetimeFigureOut">
              <a:rPr lang="es-CO" smtClean="0"/>
              <a:t>25/07/2016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19F1D00-0F7D-401C-A034-981AFB6B8ED9}" type="slidenum">
              <a:rPr lang="es-CO" smtClean="0"/>
              <a:t>‹Nº›</a:t>
            </a:fld>
            <a:endParaRPr lang="es-CO"/>
          </a:p>
        </p:txBody>
      </p:sp>
      <p:pic>
        <p:nvPicPr>
          <p:cNvPr id="7" name="Picture 2" descr="F:\MHCP_2014\Multimedia\Img Institucional\2014-Todos por un nuevo país\logos Ajustados\Nuevo logo-minhacienda-2014.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84168" y="6093296"/>
            <a:ext cx="2852779" cy="61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26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C6508E3-C06B-4F74-9723-337CB90398CB}" type="datetimeFigureOut">
              <a:rPr lang="es-CO" smtClean="0"/>
              <a:t>25/07/2016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19F1D00-0F7D-401C-A034-981AFB6B8ED9}" type="slidenum">
              <a:rPr lang="es-CO" smtClean="0"/>
              <a:t>‹Nº›</a:t>
            </a:fld>
            <a:endParaRPr lang="es-CO"/>
          </a:p>
        </p:txBody>
      </p:sp>
    </p:spTree>
    <p:extLst>
      <p:ext uri="{BB962C8B-B14F-4D97-AF65-F5344CB8AC3E}">
        <p14:creationId xmlns:p14="http://schemas.microsoft.com/office/powerpoint/2010/main" val="2346315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C6508E3-C06B-4F74-9723-337CB90398CB}" type="datetimeFigureOut">
              <a:rPr lang="es-CO" smtClean="0"/>
              <a:t>25/07/2016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19F1D00-0F7D-401C-A034-981AFB6B8ED9}" type="slidenum">
              <a:rPr lang="es-CO" smtClean="0"/>
              <a:t>‹Nº›</a:t>
            </a:fld>
            <a:endParaRPr lang="es-CO"/>
          </a:p>
        </p:txBody>
      </p:sp>
    </p:spTree>
    <p:extLst>
      <p:ext uri="{BB962C8B-B14F-4D97-AF65-F5344CB8AC3E}">
        <p14:creationId xmlns:p14="http://schemas.microsoft.com/office/powerpoint/2010/main" val="2773957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C6508E3-C06B-4F74-9723-337CB90398CB}" type="datetimeFigureOut">
              <a:rPr lang="es-CO" smtClean="0"/>
              <a:t>25/07/2016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19F1D00-0F7D-401C-A034-981AFB6B8ED9}" type="slidenum">
              <a:rPr lang="es-CO" smtClean="0"/>
              <a:t>‹Nº›</a:t>
            </a:fld>
            <a:endParaRPr lang="es-CO"/>
          </a:p>
        </p:txBody>
      </p:sp>
    </p:spTree>
    <p:extLst>
      <p:ext uri="{BB962C8B-B14F-4D97-AF65-F5344CB8AC3E}">
        <p14:creationId xmlns:p14="http://schemas.microsoft.com/office/powerpoint/2010/main" val="1046266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5C6508E3-C06B-4F74-9723-337CB90398CB}" type="datetimeFigureOut">
              <a:rPr lang="es-CO" smtClean="0"/>
              <a:t>25/07/2016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19F1D00-0F7D-401C-A034-981AFB6B8ED9}" type="slidenum">
              <a:rPr lang="es-CO" smtClean="0"/>
              <a:t>‹Nº›</a:t>
            </a:fld>
            <a:endParaRPr lang="es-CO"/>
          </a:p>
        </p:txBody>
      </p:sp>
    </p:spTree>
    <p:extLst>
      <p:ext uri="{BB962C8B-B14F-4D97-AF65-F5344CB8AC3E}">
        <p14:creationId xmlns:p14="http://schemas.microsoft.com/office/powerpoint/2010/main" val="170650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5C6508E3-C06B-4F74-9723-337CB90398CB}" type="datetimeFigureOut">
              <a:rPr lang="es-CO" smtClean="0"/>
              <a:t>25/07/2016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19F1D00-0F7D-401C-A034-981AFB6B8ED9}" type="slidenum">
              <a:rPr lang="es-CO" smtClean="0"/>
              <a:t>‹Nº›</a:t>
            </a:fld>
            <a:endParaRPr lang="es-CO"/>
          </a:p>
        </p:txBody>
      </p:sp>
    </p:spTree>
    <p:extLst>
      <p:ext uri="{BB962C8B-B14F-4D97-AF65-F5344CB8AC3E}">
        <p14:creationId xmlns:p14="http://schemas.microsoft.com/office/powerpoint/2010/main" val="1018219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5C6508E3-C06B-4F74-9723-337CB90398CB}" type="datetimeFigureOut">
              <a:rPr lang="es-CO" smtClean="0"/>
              <a:t>25/07/2016</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319F1D00-0F7D-401C-A034-981AFB6B8ED9}" type="slidenum">
              <a:rPr lang="es-CO" smtClean="0"/>
              <a:t>‹Nº›</a:t>
            </a:fld>
            <a:endParaRPr lang="es-CO"/>
          </a:p>
        </p:txBody>
      </p:sp>
    </p:spTree>
    <p:extLst>
      <p:ext uri="{BB962C8B-B14F-4D97-AF65-F5344CB8AC3E}">
        <p14:creationId xmlns:p14="http://schemas.microsoft.com/office/powerpoint/2010/main" val="2696970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5C6508E3-C06B-4F74-9723-337CB90398CB}" type="datetimeFigureOut">
              <a:rPr lang="es-CO" smtClean="0"/>
              <a:t>25/07/2016</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319F1D00-0F7D-401C-A034-981AFB6B8ED9}" type="slidenum">
              <a:rPr lang="es-CO" smtClean="0"/>
              <a:t>‹Nº›</a:t>
            </a:fld>
            <a:endParaRPr lang="es-CO"/>
          </a:p>
        </p:txBody>
      </p:sp>
    </p:spTree>
    <p:extLst>
      <p:ext uri="{BB962C8B-B14F-4D97-AF65-F5344CB8AC3E}">
        <p14:creationId xmlns:p14="http://schemas.microsoft.com/office/powerpoint/2010/main" val="1230941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C6508E3-C06B-4F74-9723-337CB90398CB}" type="datetimeFigureOut">
              <a:rPr lang="es-CO" smtClean="0"/>
              <a:t>25/07/2016</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319F1D00-0F7D-401C-A034-981AFB6B8ED9}" type="slidenum">
              <a:rPr lang="es-CO" smtClean="0"/>
              <a:t>‹Nº›</a:t>
            </a:fld>
            <a:endParaRPr lang="es-CO"/>
          </a:p>
        </p:txBody>
      </p:sp>
    </p:spTree>
    <p:extLst>
      <p:ext uri="{BB962C8B-B14F-4D97-AF65-F5344CB8AC3E}">
        <p14:creationId xmlns:p14="http://schemas.microsoft.com/office/powerpoint/2010/main" val="3737138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C6508E3-C06B-4F74-9723-337CB90398CB}" type="datetimeFigureOut">
              <a:rPr lang="es-CO" smtClean="0"/>
              <a:t>25/07/2016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19F1D00-0F7D-401C-A034-981AFB6B8ED9}" type="slidenum">
              <a:rPr lang="es-CO" smtClean="0"/>
              <a:t>‹Nº›</a:t>
            </a:fld>
            <a:endParaRPr lang="es-CO"/>
          </a:p>
        </p:txBody>
      </p:sp>
    </p:spTree>
    <p:extLst>
      <p:ext uri="{BB962C8B-B14F-4D97-AF65-F5344CB8AC3E}">
        <p14:creationId xmlns:p14="http://schemas.microsoft.com/office/powerpoint/2010/main" val="985271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C6508E3-C06B-4F74-9723-337CB90398CB}" type="datetimeFigureOut">
              <a:rPr lang="es-CO" smtClean="0"/>
              <a:t>25/07/2016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19F1D00-0F7D-401C-A034-981AFB6B8ED9}" type="slidenum">
              <a:rPr lang="es-CO" smtClean="0"/>
              <a:t>‹Nº›</a:t>
            </a:fld>
            <a:endParaRPr lang="es-CO"/>
          </a:p>
        </p:txBody>
      </p:sp>
    </p:spTree>
    <p:extLst>
      <p:ext uri="{BB962C8B-B14F-4D97-AF65-F5344CB8AC3E}">
        <p14:creationId xmlns:p14="http://schemas.microsoft.com/office/powerpoint/2010/main" val="389628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fld id="{5C6508E3-C06B-4F74-9723-337CB90398CB}" type="datetimeFigureOut">
              <a:rPr lang="es-CO" smtClean="0"/>
              <a:pPr/>
              <a:t>25/07/2016</a:t>
            </a:fld>
            <a:endParaRPr lang="es-CO"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fld id="{319F1D00-0F7D-401C-A034-981AFB6B8ED9}" type="slidenum">
              <a:rPr lang="es-CO" smtClean="0"/>
              <a:pPr/>
              <a:t>‹Nº›</a:t>
            </a:fld>
            <a:endParaRPr lang="es-CO" dirty="0"/>
          </a:p>
        </p:txBody>
      </p:sp>
      <p:pic>
        <p:nvPicPr>
          <p:cNvPr id="7" name="Picture 2" descr="F:\MHCP_2014\Multimedia\Img Institucional\2014-Todos por un nuevo país\logos Ajustados\Nuevo logo-minhacienda-2014.pn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084168" y="6093296"/>
            <a:ext cx="2852779" cy="61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706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rial"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Portad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565"/>
            <a:ext cx="9144000" cy="7113912"/>
          </a:xfrm>
          <a:prstGeom prst="rect">
            <a:avLst/>
          </a:prstGeom>
        </p:spPr>
      </p:pic>
      <p:sp>
        <p:nvSpPr>
          <p:cNvPr id="3" name="CuadroTexto 2"/>
          <p:cNvSpPr txBox="1"/>
          <p:nvPr/>
        </p:nvSpPr>
        <p:spPr>
          <a:xfrm>
            <a:off x="5209340" y="1596856"/>
            <a:ext cx="3755148" cy="2431435"/>
          </a:xfrm>
          <a:prstGeom prst="rect">
            <a:avLst/>
          </a:prstGeom>
          <a:solidFill>
            <a:schemeClr val="bg1"/>
          </a:solidFill>
        </p:spPr>
        <p:txBody>
          <a:bodyPr wrap="square" rtlCol="0">
            <a:spAutoFit/>
          </a:bodyPr>
          <a:lstStyle/>
          <a:p>
            <a:r>
              <a:rPr lang="es-CO" sz="3200" b="1" dirty="0">
                <a:solidFill>
                  <a:schemeClr val="tx1">
                    <a:lumMod val="75000"/>
                    <a:lumOff val="25000"/>
                  </a:schemeClr>
                </a:solidFill>
                <a:latin typeface="Futura Std Medium" panose="020B0502020204020303"/>
              </a:rPr>
              <a:t>La Política Macroeconómica y  la Gestión de Tesorería</a:t>
            </a:r>
          </a:p>
          <a:p>
            <a:endParaRPr lang="es-CO" sz="2400" b="1" dirty="0">
              <a:solidFill>
                <a:schemeClr val="tx1">
                  <a:lumMod val="75000"/>
                  <a:lumOff val="25000"/>
                </a:schemeClr>
              </a:solidFill>
              <a:latin typeface="Futura Std Medium" panose="020B0502020204020303"/>
            </a:endParaRPr>
          </a:p>
        </p:txBody>
      </p:sp>
      <p:sp>
        <p:nvSpPr>
          <p:cNvPr id="4" name="CuadroTexto 3"/>
          <p:cNvSpPr txBox="1"/>
          <p:nvPr/>
        </p:nvSpPr>
        <p:spPr>
          <a:xfrm>
            <a:off x="5220072" y="3789040"/>
            <a:ext cx="3257615" cy="961448"/>
          </a:xfrm>
          <a:prstGeom prst="rect">
            <a:avLst/>
          </a:prstGeom>
          <a:solidFill>
            <a:schemeClr val="bg1"/>
          </a:solidFill>
        </p:spPr>
        <p:txBody>
          <a:bodyPr wrap="square" rtlCol="0">
            <a:noAutofit/>
          </a:bodyPr>
          <a:lstStyle/>
          <a:p>
            <a:r>
              <a:rPr lang="es-CO" sz="1600" b="1" dirty="0">
                <a:solidFill>
                  <a:schemeClr val="tx1">
                    <a:lumMod val="75000"/>
                    <a:lumOff val="25000"/>
                  </a:schemeClr>
                </a:solidFill>
                <a:latin typeface="Futura Std Medium" panose="020B0502020204020303"/>
              </a:rPr>
              <a:t>FRANCISCO MANUEL LUCERO</a:t>
            </a:r>
          </a:p>
          <a:p>
            <a:r>
              <a:rPr lang="es-CO" sz="1400" b="1" dirty="0">
                <a:solidFill>
                  <a:schemeClr val="tx1">
                    <a:lumMod val="75000"/>
                    <a:lumOff val="25000"/>
                  </a:schemeClr>
                </a:solidFill>
                <a:latin typeface="Futura Std Medium" panose="020B0502020204020303"/>
              </a:rPr>
              <a:t>Ministerio de Hacienda y Crédito Público de Colombia</a:t>
            </a:r>
            <a:endParaRPr lang="es-CO" sz="2000" b="1" dirty="0">
              <a:solidFill>
                <a:schemeClr val="tx1">
                  <a:lumMod val="75000"/>
                  <a:lumOff val="25000"/>
                </a:schemeClr>
              </a:solidFill>
              <a:latin typeface="Futura Std Medium" panose="020B0502020204020303"/>
            </a:endParaRPr>
          </a:p>
          <a:p>
            <a:endParaRPr lang="es-CO" sz="1600" dirty="0">
              <a:solidFill>
                <a:schemeClr val="tx1">
                  <a:lumMod val="75000"/>
                  <a:lumOff val="25000"/>
                </a:schemeClr>
              </a:solidFill>
              <a:latin typeface="Futura Std Medium" panose="020B0502020204020303"/>
            </a:endParaRPr>
          </a:p>
          <a:p>
            <a:r>
              <a:rPr lang="es-CO" sz="1600" dirty="0">
                <a:solidFill>
                  <a:schemeClr val="tx1">
                    <a:lumMod val="75000"/>
                    <a:lumOff val="25000"/>
                  </a:schemeClr>
                </a:solidFill>
                <a:latin typeface="Futura Std Medium" panose="020B0502020204020303"/>
              </a:rPr>
              <a:t>Julio 2016</a:t>
            </a:r>
            <a:endParaRPr lang="es-CO" sz="1200" dirty="0">
              <a:solidFill>
                <a:schemeClr val="tx1">
                  <a:lumMod val="75000"/>
                  <a:lumOff val="25000"/>
                </a:schemeClr>
              </a:solidFill>
              <a:latin typeface="Futura Std Medium" panose="020B0502020204020303"/>
            </a:endParaRPr>
          </a:p>
        </p:txBody>
      </p:sp>
    </p:spTree>
    <p:extLst>
      <p:ext uri="{BB962C8B-B14F-4D97-AF65-F5344CB8AC3E}">
        <p14:creationId xmlns:p14="http://schemas.microsoft.com/office/powerpoint/2010/main" val="2840227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323528" y="764704"/>
            <a:ext cx="8352928" cy="3824734"/>
          </a:xfrm>
          <a:prstGeom prst="rect">
            <a:avLst/>
          </a:prstGeom>
          <a:solidFill>
            <a:schemeClr val="bg1"/>
          </a:solidFill>
        </p:spPr>
        <p:txBody>
          <a:bodyPr wrap="square" rtlCol="0">
            <a:noAutofit/>
          </a:bodyPr>
          <a:lstStyle/>
          <a:p>
            <a:pPr algn="ctr"/>
            <a:r>
              <a:rPr lang="es-CO" sz="2800" b="1" dirty="0">
                <a:solidFill>
                  <a:srgbClr val="002060"/>
                </a:solidFill>
                <a:latin typeface="Futura Std Book"/>
              </a:rPr>
              <a:t>Marco Fiscal de Mediano Plazo</a:t>
            </a: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p:txBody>
      </p:sp>
      <p:sp>
        <p:nvSpPr>
          <p:cNvPr id="7" name="6 CuadroTexto"/>
          <p:cNvSpPr txBox="1"/>
          <p:nvPr/>
        </p:nvSpPr>
        <p:spPr>
          <a:xfrm>
            <a:off x="511895" y="1750733"/>
            <a:ext cx="8136904" cy="2957861"/>
          </a:xfrm>
          <a:prstGeom prst="rect">
            <a:avLst/>
          </a:prstGeom>
          <a:noFill/>
        </p:spPr>
        <p:txBody>
          <a:bodyPr wrap="square" rtlCol="0">
            <a:spAutoFit/>
          </a:bodyPr>
          <a:lstStyle/>
          <a:p>
            <a:pPr algn="just">
              <a:lnSpc>
                <a:spcPct val="150000"/>
              </a:lnSpc>
            </a:pPr>
            <a:r>
              <a:rPr lang="es-ES" dirty="0">
                <a:latin typeface="Futura Std Book"/>
              </a:rPr>
              <a:t>Forma parte del Plan Nacional de Desarrollo – PND. Contiene los presupuestos plurianuales de los principales programas y proyectos de inversión publica nacional y la especificación de los recursos financieros requeridos para su ejecución. dentro de un marco que garantice la sostenibilidad fiscal. Se presenta al Congreso de la República antes del 15 de junio de cada vigencia fiscal. </a:t>
            </a:r>
          </a:p>
          <a:p>
            <a:pPr algn="just">
              <a:lnSpc>
                <a:spcPct val="150000"/>
              </a:lnSpc>
            </a:pPr>
            <a:endParaRPr lang="es-ES" dirty="0">
              <a:latin typeface="Futura Std Book"/>
            </a:endParaRPr>
          </a:p>
        </p:txBody>
      </p:sp>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141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323528" y="684386"/>
            <a:ext cx="8352928" cy="3824734"/>
          </a:xfrm>
          <a:prstGeom prst="rect">
            <a:avLst/>
          </a:prstGeom>
          <a:solidFill>
            <a:schemeClr val="bg1"/>
          </a:solidFill>
        </p:spPr>
        <p:txBody>
          <a:bodyPr wrap="square" rtlCol="0">
            <a:noAutofit/>
          </a:bodyPr>
          <a:lstStyle/>
          <a:p>
            <a:pPr algn="ctr"/>
            <a:r>
              <a:rPr lang="es-CO" sz="2800" b="1" dirty="0">
                <a:solidFill>
                  <a:srgbClr val="002060"/>
                </a:solidFill>
                <a:latin typeface="Futura Std Book"/>
              </a:rPr>
              <a:t>Marco Fiscal de Mediano Plazo</a:t>
            </a: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p:txBody>
      </p:sp>
      <p:graphicFrame>
        <p:nvGraphicFramePr>
          <p:cNvPr id="2" name="1 Diagrama"/>
          <p:cNvGraphicFramePr/>
          <p:nvPr>
            <p:extLst>
              <p:ext uri="{D42A27DB-BD31-4B8C-83A1-F6EECF244321}">
                <p14:modId xmlns:p14="http://schemas.microsoft.com/office/powerpoint/2010/main" val="4086508522"/>
              </p:ext>
            </p:extLst>
          </p:nvPr>
        </p:nvGraphicFramePr>
        <p:xfrm>
          <a:off x="539552" y="1397000"/>
          <a:ext cx="813690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8443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323528" y="764704"/>
            <a:ext cx="8352928" cy="3824734"/>
          </a:xfrm>
          <a:prstGeom prst="rect">
            <a:avLst/>
          </a:prstGeom>
          <a:solidFill>
            <a:schemeClr val="bg1"/>
          </a:solidFill>
        </p:spPr>
        <p:txBody>
          <a:bodyPr wrap="square" rtlCol="0">
            <a:noAutofit/>
          </a:bodyPr>
          <a:lstStyle/>
          <a:p>
            <a:pPr algn="ctr"/>
            <a:r>
              <a:rPr lang="es-CO" sz="2800" b="1" dirty="0">
                <a:solidFill>
                  <a:srgbClr val="002060"/>
                </a:solidFill>
                <a:latin typeface="Futura Std Book"/>
              </a:rPr>
              <a:t>Plan de Inversiones</a:t>
            </a: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p:txBody>
      </p:sp>
      <p:sp>
        <p:nvSpPr>
          <p:cNvPr id="7" name="6 CuadroTexto"/>
          <p:cNvSpPr txBox="1"/>
          <p:nvPr/>
        </p:nvSpPr>
        <p:spPr>
          <a:xfrm>
            <a:off x="683568" y="1556792"/>
            <a:ext cx="7992888" cy="2118529"/>
          </a:xfrm>
          <a:prstGeom prst="rect">
            <a:avLst/>
          </a:prstGeom>
          <a:noFill/>
        </p:spPr>
        <p:txBody>
          <a:bodyPr wrap="square" rtlCol="0">
            <a:spAutoFit/>
          </a:bodyPr>
          <a:lstStyle/>
          <a:p>
            <a:pPr algn="just">
              <a:lnSpc>
                <a:spcPct val="150000"/>
              </a:lnSpc>
            </a:pPr>
            <a:r>
              <a:rPr lang="es-ES" dirty="0">
                <a:latin typeface="Futura Std Book"/>
              </a:rPr>
              <a:t>Forma parte del Plan Nacional de Desarrollo – PND. Contiene los presupuestos plurianuales de los principales programas y proyectos de inversión publica nacional y la especificación de los recursos financieros requeridos para su ejecución. dentro de un marco que garantice la sostenibilidad fiscal. </a:t>
            </a:r>
            <a:endParaRPr lang="es-CO" dirty="0">
              <a:latin typeface="Futura Std Book"/>
            </a:endParaRPr>
          </a:p>
        </p:txBody>
      </p:sp>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1884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323528" y="540370"/>
            <a:ext cx="8352928" cy="3824734"/>
          </a:xfrm>
          <a:prstGeom prst="rect">
            <a:avLst/>
          </a:prstGeom>
          <a:solidFill>
            <a:schemeClr val="bg1"/>
          </a:solidFill>
        </p:spPr>
        <p:txBody>
          <a:bodyPr wrap="square" rtlCol="0">
            <a:noAutofit/>
          </a:bodyPr>
          <a:lstStyle/>
          <a:p>
            <a:pPr algn="ctr"/>
            <a:r>
              <a:rPr lang="es-CO" sz="2800" b="1" dirty="0">
                <a:solidFill>
                  <a:srgbClr val="002060"/>
                </a:solidFill>
                <a:latin typeface="Futura Std Book"/>
              </a:rPr>
              <a:t>Marco de gasto de mediano plazo</a:t>
            </a: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p:txBody>
      </p:sp>
      <p:sp>
        <p:nvSpPr>
          <p:cNvPr id="2" name="1 CuadroTexto"/>
          <p:cNvSpPr txBox="1"/>
          <p:nvPr/>
        </p:nvSpPr>
        <p:spPr>
          <a:xfrm>
            <a:off x="539552" y="1556792"/>
            <a:ext cx="7920880" cy="3970318"/>
          </a:xfrm>
          <a:prstGeom prst="rect">
            <a:avLst/>
          </a:prstGeom>
          <a:noFill/>
        </p:spPr>
        <p:txBody>
          <a:bodyPr wrap="square" rtlCol="0">
            <a:spAutoFit/>
          </a:bodyPr>
          <a:lstStyle/>
          <a:p>
            <a:pPr algn="just"/>
            <a:r>
              <a:rPr lang="es-ES" dirty="0">
                <a:latin typeface="Futura Std Book"/>
              </a:rPr>
              <a:t>El Marco de Gasto de Mediano Plazo (MGMP) es el instrumento público de programación financiera que permite articular el diseño de políticas, la planeación macroeconómica y fiscal en el mediano plazo y la programación presupuestal anual.  Se estableció en el Decreto 4730 de 2005</a:t>
            </a:r>
          </a:p>
          <a:p>
            <a:pPr algn="just"/>
            <a:endParaRPr lang="es-ES" dirty="0">
              <a:latin typeface="Futura Std Book"/>
            </a:endParaRPr>
          </a:p>
          <a:p>
            <a:pPr lvl="0" algn="just"/>
            <a:r>
              <a:rPr lang="es-CO" dirty="0">
                <a:latin typeface="Futura Std Book"/>
              </a:rPr>
              <a:t>Contiene las proyecciones de las principales prioridades sectoriales y los niveles máximos de gasto distribuidos por sectores y componentes de gasto del PGN para un periodo de 4 años. El Marco de Gasto se revisará anualmente.</a:t>
            </a:r>
          </a:p>
          <a:p>
            <a:pPr lvl="0" algn="just"/>
            <a:endParaRPr lang="es-CO" dirty="0">
              <a:latin typeface="Futura Std Book"/>
            </a:endParaRPr>
          </a:p>
          <a:p>
            <a:pPr lvl="0" algn="just"/>
            <a:r>
              <a:rPr lang="es-ES" dirty="0">
                <a:latin typeface="Futura Std Book"/>
              </a:rPr>
              <a:t>Debe presentarse a consideración del CONPES antes del 15 de Julio de cada año. Se elabora en coordinación con el Departamento Nacional de Planeación</a:t>
            </a:r>
            <a:endParaRPr lang="es-CO" dirty="0">
              <a:latin typeface="Futura Std Book"/>
            </a:endParaRPr>
          </a:p>
          <a:p>
            <a:pPr algn="just"/>
            <a:endParaRPr lang="es-CO" dirty="0">
              <a:latin typeface="Futura Std Book"/>
            </a:endParaRPr>
          </a:p>
        </p:txBody>
      </p:sp>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8798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3314" y="836242"/>
            <a:ext cx="3168352" cy="825892"/>
          </a:xfrm>
          <a:prstGeom prst="rect">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defPPr>
              <a:defRPr lang="es-CO"/>
            </a:defPPr>
            <a:lvl1pPr marR="0" lvl="0" indent="0" algn="ctr" fontAlgn="auto">
              <a:lnSpc>
                <a:spcPct val="100000"/>
              </a:lnSpc>
              <a:spcBef>
                <a:spcPts val="0"/>
              </a:spcBef>
              <a:spcAft>
                <a:spcPts val="0"/>
              </a:spcAft>
              <a:buClrTx/>
              <a:buSzTx/>
              <a:buFontTx/>
              <a:buNone/>
              <a:tabLst/>
              <a:defRPr sz="2400" b="1" kern="0">
                <a:solidFill>
                  <a:srgbClr val="FFFFFF"/>
                </a:solidFill>
                <a:latin typeface="Arial Narrow"/>
              </a:defRPr>
            </a:lvl1pPr>
          </a:lstStyle>
          <a:p>
            <a:r>
              <a:rPr lang="es-CO" dirty="0">
                <a:latin typeface="Futura Std Book"/>
              </a:rPr>
              <a:t>GASTO</a:t>
            </a:r>
          </a:p>
          <a:p>
            <a:r>
              <a:rPr lang="es-CO" dirty="0">
                <a:latin typeface="Futura Std Book"/>
              </a:rPr>
              <a:t> ESTRUCTURAL</a:t>
            </a:r>
          </a:p>
        </p:txBody>
      </p:sp>
      <p:sp>
        <p:nvSpPr>
          <p:cNvPr id="5" name="4 Rectángulo"/>
          <p:cNvSpPr/>
          <p:nvPr/>
        </p:nvSpPr>
        <p:spPr>
          <a:xfrm>
            <a:off x="179512" y="2428259"/>
            <a:ext cx="4320480" cy="193899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CO" sz="2400" dirty="0">
                <a:latin typeface="Futura Std Book"/>
              </a:rPr>
              <a:t>Corresponde al gasto total neto de los programas de gasto contra cíclico, cuando estos se están ejecutando</a:t>
            </a:r>
          </a:p>
          <a:p>
            <a:pPr algn="just"/>
            <a:endParaRPr lang="es-CO" sz="2400" dirty="0">
              <a:latin typeface="Futura Std Book"/>
            </a:endParaRPr>
          </a:p>
        </p:txBody>
      </p:sp>
      <p:sp>
        <p:nvSpPr>
          <p:cNvPr id="8" name="7 CuadroTexto"/>
          <p:cNvSpPr txBox="1"/>
          <p:nvPr/>
        </p:nvSpPr>
        <p:spPr>
          <a:xfrm>
            <a:off x="5112060" y="831137"/>
            <a:ext cx="3384376" cy="830997"/>
          </a:xfrm>
          <a:prstGeom prst="rect">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defPPr>
              <a:defRPr lang="es-CO"/>
            </a:defPPr>
            <a:lvl1pPr marR="0" lvl="0" indent="0" algn="ctr" fontAlgn="auto">
              <a:lnSpc>
                <a:spcPct val="100000"/>
              </a:lnSpc>
              <a:spcBef>
                <a:spcPts val="0"/>
              </a:spcBef>
              <a:spcAft>
                <a:spcPts val="0"/>
              </a:spcAft>
              <a:buClrTx/>
              <a:buSzTx/>
              <a:buFontTx/>
              <a:buNone/>
              <a:tabLst/>
              <a:defRPr sz="2400" b="1" kern="0">
                <a:solidFill>
                  <a:srgbClr val="FFFFFF"/>
                </a:solidFill>
                <a:latin typeface="Arial Narrow"/>
              </a:defRPr>
            </a:lvl1pPr>
          </a:lstStyle>
          <a:p>
            <a:r>
              <a:rPr lang="es-CO" dirty="0">
                <a:latin typeface="Futura Std Book"/>
              </a:rPr>
              <a:t>GASTO</a:t>
            </a:r>
          </a:p>
          <a:p>
            <a:r>
              <a:rPr lang="es-CO" dirty="0">
                <a:latin typeface="Futura Std Book"/>
              </a:rPr>
              <a:t>CONTRACÍCLICO</a:t>
            </a:r>
          </a:p>
        </p:txBody>
      </p:sp>
      <p:sp>
        <p:nvSpPr>
          <p:cNvPr id="9" name="8 Rectángulo"/>
          <p:cNvSpPr/>
          <p:nvPr/>
        </p:nvSpPr>
        <p:spPr>
          <a:xfrm>
            <a:off x="4644008" y="2110204"/>
            <a:ext cx="4320480" cy="29854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CO" sz="2400" dirty="0">
                <a:latin typeface="Futura Std Book"/>
              </a:rPr>
              <a:t>Tasa de crecimiento económico real dos puntos porcentuales o más por debajo de la tasa de crecimiento de largo plazo</a:t>
            </a:r>
          </a:p>
          <a:p>
            <a:pPr algn="ctr"/>
            <a:r>
              <a:rPr lang="es-CO" sz="4400" dirty="0">
                <a:latin typeface="Futura Std Book"/>
              </a:rPr>
              <a:t>+</a:t>
            </a:r>
          </a:p>
          <a:p>
            <a:pPr algn="just"/>
            <a:r>
              <a:rPr lang="es-CO" sz="2400" dirty="0">
                <a:latin typeface="Futura Std Book"/>
              </a:rPr>
              <a:t>Brecha negativa del producto</a:t>
            </a:r>
          </a:p>
        </p:txBody>
      </p:sp>
      <p:sp>
        <p:nvSpPr>
          <p:cNvPr id="16" name="12 Elipse"/>
          <p:cNvSpPr/>
          <p:nvPr/>
        </p:nvSpPr>
        <p:spPr>
          <a:xfrm>
            <a:off x="5151832" y="5373216"/>
            <a:ext cx="3456384" cy="79208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CO" sz="2000" dirty="0">
                <a:ln w="0"/>
                <a:solidFill>
                  <a:schemeClr val="tx1"/>
                </a:solidFill>
                <a:effectLst>
                  <a:outerShdw blurRad="38100" dist="19050" dir="2700000" algn="tl" rotWithShape="0">
                    <a:schemeClr val="dk1">
                      <a:alpha val="40000"/>
                    </a:schemeClr>
                  </a:outerShdw>
                </a:effectLst>
                <a:latin typeface="Futura Std Book"/>
              </a:rPr>
              <a:t>Inferior a 20% de la brecha estimada</a:t>
            </a:r>
          </a:p>
        </p:txBody>
      </p:sp>
      <p:cxnSp>
        <p:nvCxnSpPr>
          <p:cNvPr id="19" name="Straight Arrow Connector 18"/>
          <p:cNvCxnSpPr/>
          <p:nvPr/>
        </p:nvCxnSpPr>
        <p:spPr>
          <a:xfrm flipH="1">
            <a:off x="6876256" y="5127747"/>
            <a:ext cx="3768" cy="2454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12 CuadroTexto"/>
          <p:cNvSpPr txBox="1"/>
          <p:nvPr/>
        </p:nvSpPr>
        <p:spPr>
          <a:xfrm>
            <a:off x="544571" y="5127747"/>
            <a:ext cx="3590362" cy="830997"/>
          </a:xfrm>
          <a:prstGeom prst="rect">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defPPr>
              <a:defRPr lang="es-CO"/>
            </a:defPPr>
            <a:lvl1pPr marR="0" lvl="0" indent="0" algn="ctr" fontAlgn="auto">
              <a:lnSpc>
                <a:spcPct val="100000"/>
              </a:lnSpc>
              <a:spcBef>
                <a:spcPts val="0"/>
              </a:spcBef>
              <a:spcAft>
                <a:spcPts val="0"/>
              </a:spcAft>
              <a:buClrTx/>
              <a:buSzTx/>
              <a:buFontTx/>
              <a:buNone/>
              <a:tabLst/>
              <a:defRPr sz="2400" b="1" kern="0">
                <a:solidFill>
                  <a:srgbClr val="FFFFFF"/>
                </a:solidFill>
                <a:latin typeface="Arial Narrow"/>
              </a:defRPr>
            </a:lvl1pPr>
          </a:lstStyle>
          <a:p>
            <a:r>
              <a:rPr lang="es-CO" sz="2000" dirty="0">
                <a:latin typeface="Futura Std Book"/>
              </a:rPr>
              <a:t>Hasta el momento, todo gasto ha sido estructural</a:t>
            </a:r>
          </a:p>
        </p:txBody>
      </p:sp>
      <p:pic>
        <p:nvPicPr>
          <p:cNvPr id="1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0335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323528" y="836712"/>
            <a:ext cx="8352928" cy="3824734"/>
          </a:xfrm>
          <a:prstGeom prst="rect">
            <a:avLst/>
          </a:prstGeom>
          <a:solidFill>
            <a:schemeClr val="bg1"/>
          </a:solidFill>
        </p:spPr>
        <p:txBody>
          <a:bodyPr wrap="square" rtlCol="0">
            <a:noAutofit/>
          </a:bodyPr>
          <a:lstStyle/>
          <a:p>
            <a:pPr algn="ctr"/>
            <a:r>
              <a:rPr lang="es-CO" sz="2800" b="1" dirty="0">
                <a:solidFill>
                  <a:srgbClr val="002060"/>
                </a:solidFill>
                <a:latin typeface="Futura Std Book"/>
              </a:rPr>
              <a:t>Plan Financiero</a:t>
            </a: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p:txBody>
      </p:sp>
      <p:sp>
        <p:nvSpPr>
          <p:cNvPr id="7" name="6 CuadroTexto"/>
          <p:cNvSpPr txBox="1"/>
          <p:nvPr/>
        </p:nvSpPr>
        <p:spPr>
          <a:xfrm>
            <a:off x="539552" y="1799124"/>
            <a:ext cx="7920880" cy="3785652"/>
          </a:xfrm>
          <a:prstGeom prst="rect">
            <a:avLst/>
          </a:prstGeom>
          <a:noFill/>
        </p:spPr>
        <p:txBody>
          <a:bodyPr wrap="square" rtlCol="0">
            <a:spAutoFit/>
          </a:bodyPr>
          <a:lstStyle/>
          <a:p>
            <a:pPr algn="just">
              <a:defRPr/>
            </a:pPr>
            <a:r>
              <a:rPr lang="es-ES" dirty="0">
                <a:latin typeface="Futura Std Book"/>
              </a:rPr>
              <a:t>Instrumento de planificación y gestión financiera con base en operaciones efectivas que contempla: ingresos, gastos, déficit y su financiación. A nivel nacional es una herramienta de política macroeconómica que define metas máximas de Financiamiento, hace parte del Marco Fiscal de Mediano plazo y lo aprueba el CONPES. </a:t>
            </a:r>
          </a:p>
          <a:p>
            <a:pPr algn="just" eaLnBrk="0" hangingPunct="0">
              <a:defRPr/>
            </a:pPr>
            <a:endParaRPr lang="es-ES" dirty="0">
              <a:latin typeface="Futura Std Book"/>
              <a:ea typeface="Times New Roman" pitchFamily="18" charset="0"/>
              <a:cs typeface="Arial" pitchFamily="34" charset="0"/>
            </a:endParaRPr>
          </a:p>
          <a:p>
            <a:pPr algn="just" eaLnBrk="0" hangingPunct="0">
              <a:defRPr/>
            </a:pPr>
            <a:endParaRPr lang="es-ES" dirty="0">
              <a:latin typeface="Futura Std Book"/>
              <a:ea typeface="Times New Roman" pitchFamily="18" charset="0"/>
              <a:cs typeface="Arial" pitchFamily="34" charset="0"/>
            </a:endParaRPr>
          </a:p>
          <a:p>
            <a:pPr algn="ctr" eaLnBrk="0" hangingPunct="0">
              <a:defRPr/>
            </a:pPr>
            <a:r>
              <a:rPr lang="es-CO" sz="2000" b="1" dirty="0">
                <a:solidFill>
                  <a:srgbClr val="002060"/>
                </a:solidFill>
                <a:latin typeface="Futura Std Book"/>
              </a:rPr>
              <a:t>El Estado de Fuentes y Usos que conforman la financiación del Plan Financiero del Gobierno Nacional Central es elaborado por la Tesorería Nacional </a:t>
            </a:r>
            <a:endParaRPr lang="es-ES" sz="2000" dirty="0">
              <a:latin typeface="Futura Std Book"/>
              <a:ea typeface="Times New Roman" pitchFamily="18" charset="0"/>
              <a:cs typeface="Arial" pitchFamily="34" charset="0"/>
            </a:endParaRPr>
          </a:p>
          <a:p>
            <a:pPr algn="just" eaLnBrk="0" hangingPunct="0">
              <a:defRPr/>
            </a:pPr>
            <a:endParaRPr lang="es-ES" dirty="0">
              <a:latin typeface="Futura Std Book"/>
              <a:ea typeface="Times New Roman" pitchFamily="18" charset="0"/>
              <a:cs typeface="Arial" pitchFamily="34" charset="0"/>
            </a:endParaRPr>
          </a:p>
          <a:p>
            <a:pPr algn="just" eaLnBrk="0" hangingPunct="0">
              <a:defRPr/>
            </a:pPr>
            <a:endParaRPr lang="es-ES" dirty="0">
              <a:latin typeface="Futura Std Book"/>
              <a:ea typeface="Times New Roman" pitchFamily="18" charset="0"/>
              <a:cs typeface="Arial" pitchFamily="34" charset="0"/>
            </a:endParaRPr>
          </a:p>
          <a:p>
            <a:pPr algn="just"/>
            <a:endParaRPr lang="es-CO" dirty="0">
              <a:latin typeface="Futura Std Book"/>
            </a:endParaRPr>
          </a:p>
        </p:txBody>
      </p:sp>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8798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96" y="684386"/>
            <a:ext cx="8856984" cy="520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9282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323528" y="876111"/>
            <a:ext cx="8352928" cy="3824734"/>
          </a:xfrm>
          <a:prstGeom prst="rect">
            <a:avLst/>
          </a:prstGeom>
          <a:solidFill>
            <a:schemeClr val="bg1"/>
          </a:solidFill>
        </p:spPr>
        <p:txBody>
          <a:bodyPr wrap="square" rtlCol="0">
            <a:noAutofit/>
          </a:bodyPr>
          <a:lstStyle/>
          <a:p>
            <a:pPr algn="ctr"/>
            <a:r>
              <a:rPr lang="es-CO" sz="2800" b="1" dirty="0">
                <a:solidFill>
                  <a:srgbClr val="002060"/>
                </a:solidFill>
                <a:latin typeface="Futura Std Book"/>
              </a:rPr>
              <a:t>Plan Operativo Anual de Inversiones</a:t>
            </a: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p:txBody>
      </p:sp>
      <p:sp>
        <p:nvSpPr>
          <p:cNvPr id="7" name="6 CuadroTexto"/>
          <p:cNvSpPr txBox="1"/>
          <p:nvPr/>
        </p:nvSpPr>
        <p:spPr>
          <a:xfrm>
            <a:off x="683568" y="2060848"/>
            <a:ext cx="7992888" cy="2031325"/>
          </a:xfrm>
          <a:prstGeom prst="rect">
            <a:avLst/>
          </a:prstGeom>
          <a:noFill/>
        </p:spPr>
        <p:txBody>
          <a:bodyPr wrap="square" rtlCol="0">
            <a:spAutoFit/>
          </a:bodyPr>
          <a:lstStyle/>
          <a:p>
            <a:pPr algn="just">
              <a:defRPr/>
            </a:pPr>
            <a:r>
              <a:rPr lang="es-ES" dirty="0">
                <a:latin typeface="Futura Std Book"/>
              </a:rPr>
              <a:t>Indicará la inversión directa e indirecta y los proyectos a ejecutar, con indicación de los proyectos prioritarios. Lo presenta el Departamento Nacional de Planeación en coordinación con el Ministerio de Hacienda y Crédito Público, antes del 15 de julio de cada año.</a:t>
            </a:r>
          </a:p>
          <a:p>
            <a:pPr algn="just">
              <a:defRPr/>
            </a:pPr>
            <a:endParaRPr lang="es-ES" dirty="0">
              <a:latin typeface="Futura Std Book"/>
            </a:endParaRPr>
          </a:p>
          <a:p>
            <a:pPr algn="just">
              <a:defRPr/>
            </a:pPr>
            <a:r>
              <a:rPr lang="es-ES" dirty="0">
                <a:latin typeface="Futura Std Book"/>
              </a:rPr>
              <a:t>El POAI deberá ser consistente con el Marco Fiscal de Mediano Plazo y el Marco de Gasto de Mediano Plazo. </a:t>
            </a:r>
            <a:endParaRPr lang="es-CO" dirty="0">
              <a:latin typeface="Futura Std Book"/>
            </a:endParaRPr>
          </a:p>
        </p:txBody>
      </p:sp>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5602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323528" y="908720"/>
            <a:ext cx="8352928" cy="3824734"/>
          </a:xfrm>
          <a:prstGeom prst="rect">
            <a:avLst/>
          </a:prstGeom>
          <a:solidFill>
            <a:schemeClr val="bg1"/>
          </a:solidFill>
        </p:spPr>
        <p:txBody>
          <a:bodyPr wrap="square" rtlCol="0">
            <a:noAutofit/>
          </a:bodyPr>
          <a:lstStyle/>
          <a:p>
            <a:pPr algn="ctr"/>
            <a:r>
              <a:rPr lang="es-CO" sz="2800" b="1" dirty="0">
                <a:solidFill>
                  <a:srgbClr val="002060"/>
                </a:solidFill>
                <a:latin typeface="Futura Std Book"/>
              </a:rPr>
              <a:t>Ley de Presupuesto General de la Nación</a:t>
            </a:r>
          </a:p>
          <a:p>
            <a:pPr algn="ctr"/>
            <a:endParaRPr lang="es-CO" sz="2800" b="1" dirty="0">
              <a:solidFill>
                <a:srgbClr val="002060"/>
              </a:solidFill>
              <a:latin typeface="Futura Std Book"/>
            </a:endParaRPr>
          </a:p>
          <a:p>
            <a:pPr algn="ctr"/>
            <a:endParaRPr lang="es-CO" sz="2800" b="1" dirty="0">
              <a:solidFill>
                <a:srgbClr val="002060"/>
              </a:solidFill>
              <a:latin typeface="Futura Std Book"/>
            </a:endParaRP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p:txBody>
      </p:sp>
      <p:sp>
        <p:nvSpPr>
          <p:cNvPr id="2" name="1 CuadroTexto"/>
          <p:cNvSpPr txBox="1"/>
          <p:nvPr/>
        </p:nvSpPr>
        <p:spPr>
          <a:xfrm>
            <a:off x="596499" y="1772816"/>
            <a:ext cx="7992888" cy="2308324"/>
          </a:xfrm>
          <a:prstGeom prst="rect">
            <a:avLst/>
          </a:prstGeom>
          <a:noFill/>
        </p:spPr>
        <p:txBody>
          <a:bodyPr wrap="square" rtlCol="0">
            <a:spAutoFit/>
          </a:bodyPr>
          <a:lstStyle/>
          <a:p>
            <a:pPr algn="just">
              <a:defRPr/>
            </a:pPr>
            <a:r>
              <a:rPr lang="es-ES" dirty="0">
                <a:latin typeface="Futura Std Book"/>
              </a:rPr>
              <a:t>El Gobierno formulará anualmente el presupuesto de rentas y ley de apropiaciones. que será presentado al Congreso dentro de los primeros diez días de cada legislatura. </a:t>
            </a:r>
          </a:p>
          <a:p>
            <a:pPr algn="just">
              <a:defRPr/>
            </a:pPr>
            <a:endParaRPr lang="es-ES" dirty="0">
              <a:latin typeface="Futura Std Book"/>
            </a:endParaRPr>
          </a:p>
          <a:p>
            <a:pPr algn="just">
              <a:defRPr/>
            </a:pPr>
            <a:r>
              <a:rPr lang="es-ES" dirty="0">
                <a:latin typeface="Futura Std Book"/>
              </a:rPr>
              <a:t>El presupuesto de rentas y ley de apropiaciones deberá elaborarse, presentarse y aprobarse dentro de un marco de sostenibilidad fiscal y corresponder al Plan Nacional de Desarrollo. </a:t>
            </a:r>
          </a:p>
          <a:p>
            <a:pPr algn="just"/>
            <a:endParaRPr lang="es-ES" dirty="0">
              <a:latin typeface="Futura Std Book"/>
            </a:endParaRPr>
          </a:p>
        </p:txBody>
      </p:sp>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5602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16784" y="1421771"/>
            <a:ext cx="7848869" cy="853934"/>
          </a:xfrm>
          <a:prstGeom prst="roundRect">
            <a:avLst/>
          </a:prstGeom>
        </p:spPr>
        <p:style>
          <a:lnRef idx="0">
            <a:schemeClr val="accent2"/>
          </a:lnRef>
          <a:fillRef idx="3">
            <a:schemeClr val="accent2"/>
          </a:fillRef>
          <a:effectRef idx="3">
            <a:schemeClr val="accent2"/>
          </a:effectRef>
          <a:fontRef idx="minor">
            <a:schemeClr val="lt1"/>
          </a:fontRef>
        </p:style>
        <p:txBody>
          <a:bodyPr/>
          <a:lstStyle/>
          <a:p>
            <a:r>
              <a:rPr lang="es-CO" sz="2000" dirty="0">
                <a:solidFill>
                  <a:schemeClr val="bg1"/>
                </a:solidFill>
                <a:latin typeface="Futura Std Book"/>
              </a:rPr>
              <a:t>Entidades que intervienen en el proceso presupuestal Colombiano</a:t>
            </a:r>
          </a:p>
        </p:txBody>
      </p:sp>
      <p:sp>
        <p:nvSpPr>
          <p:cNvPr id="5" name="4 Rectángulo redondeado"/>
          <p:cNvSpPr/>
          <p:nvPr/>
        </p:nvSpPr>
        <p:spPr>
          <a:xfrm>
            <a:off x="611560" y="2402541"/>
            <a:ext cx="8280919" cy="948815"/>
          </a:xfrm>
          <a:prstGeom prst="roundRect">
            <a:avLst/>
          </a:prstGeom>
          <a:solidFill>
            <a:schemeClr val="bg2">
              <a:lumMod val="25000"/>
            </a:schemeClr>
          </a:solidFill>
          <a:ln>
            <a:solidFill>
              <a:schemeClr val="tx2"/>
            </a:solidFill>
          </a:ln>
        </p:spPr>
        <p:style>
          <a:lnRef idx="0">
            <a:schemeClr val="accent2"/>
          </a:lnRef>
          <a:fillRef idx="3">
            <a:schemeClr val="accent2"/>
          </a:fillRef>
          <a:effectRef idx="3">
            <a:schemeClr val="accent2"/>
          </a:effectRef>
          <a:fontRef idx="minor">
            <a:schemeClr val="lt1"/>
          </a:fontRef>
        </p:style>
        <p:txBody>
          <a:bodyPr rtlCol="0" anchor="ctr"/>
          <a:lstStyle/>
          <a:p>
            <a:r>
              <a:rPr lang="es-CO" sz="2000" b="1" dirty="0">
                <a:effectLst>
                  <a:outerShdw blurRad="38100" dist="38100" dir="2700000" algn="tl">
                    <a:srgbClr val="000000">
                      <a:alpha val="43137"/>
                    </a:srgbClr>
                  </a:outerShdw>
                </a:effectLst>
                <a:latin typeface="Futura Std Book"/>
              </a:rPr>
              <a:t>Planeación </a:t>
            </a:r>
          </a:p>
          <a:p>
            <a:r>
              <a:rPr lang="es-CO" sz="2000" b="1" dirty="0">
                <a:effectLst>
                  <a:outerShdw blurRad="38100" dist="38100" dir="2700000" algn="tl">
                    <a:srgbClr val="000000">
                      <a:alpha val="43137"/>
                    </a:srgbClr>
                  </a:outerShdw>
                </a:effectLst>
                <a:latin typeface="Futura Std Book"/>
              </a:rPr>
              <a:t>Presupuestal</a:t>
            </a:r>
          </a:p>
        </p:txBody>
      </p:sp>
      <p:sp>
        <p:nvSpPr>
          <p:cNvPr id="6" name="5 Rectángulo redondeado"/>
          <p:cNvSpPr/>
          <p:nvPr/>
        </p:nvSpPr>
        <p:spPr>
          <a:xfrm>
            <a:off x="3187496" y="2558558"/>
            <a:ext cx="1311146" cy="553476"/>
          </a:xfrm>
          <a:prstGeom prst="roundRect">
            <a:avLst/>
          </a:prstGeom>
          <a:solidFill>
            <a:schemeClr val="bg2">
              <a:lumMod val="25000"/>
            </a:schemeClr>
          </a:solidFill>
          <a:ln>
            <a:solidFill>
              <a:schemeClr val="bg2">
                <a:lumMod val="25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s-CO" sz="1400" b="1" dirty="0">
                <a:effectLst>
                  <a:outerShdw blurRad="38100" dist="38100" dir="2700000" algn="tl">
                    <a:srgbClr val="000000">
                      <a:alpha val="43137"/>
                    </a:srgbClr>
                  </a:outerShdw>
                </a:effectLst>
                <a:latin typeface="Futura Std Book"/>
              </a:rPr>
              <a:t>Presidencia</a:t>
            </a:r>
          </a:p>
        </p:txBody>
      </p:sp>
      <p:sp>
        <p:nvSpPr>
          <p:cNvPr id="7" name="6 Rectángulo redondeado"/>
          <p:cNvSpPr/>
          <p:nvPr/>
        </p:nvSpPr>
        <p:spPr>
          <a:xfrm>
            <a:off x="4267616" y="2558558"/>
            <a:ext cx="1311146" cy="553476"/>
          </a:xfrm>
          <a:prstGeom prst="roundRect">
            <a:avLst/>
          </a:prstGeom>
          <a:solidFill>
            <a:schemeClr val="bg2">
              <a:lumMod val="25000"/>
            </a:schemeClr>
          </a:solidFill>
          <a:ln>
            <a:solidFill>
              <a:schemeClr val="bg2">
                <a:lumMod val="25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s-CO" sz="1400" b="1" dirty="0">
                <a:effectLst>
                  <a:outerShdw blurRad="38100" dist="38100" dir="2700000" algn="tl">
                    <a:srgbClr val="000000">
                      <a:alpha val="43137"/>
                    </a:srgbClr>
                  </a:outerShdw>
                </a:effectLst>
                <a:latin typeface="Futura Std Book"/>
              </a:rPr>
              <a:t>DNP</a:t>
            </a:r>
          </a:p>
        </p:txBody>
      </p:sp>
      <p:sp>
        <p:nvSpPr>
          <p:cNvPr id="8" name="7 Rectángulo redondeado"/>
          <p:cNvSpPr/>
          <p:nvPr/>
        </p:nvSpPr>
        <p:spPr>
          <a:xfrm>
            <a:off x="5347736" y="2558558"/>
            <a:ext cx="1311146" cy="553476"/>
          </a:xfrm>
          <a:prstGeom prst="roundRect">
            <a:avLst/>
          </a:prstGeom>
          <a:solidFill>
            <a:schemeClr val="bg2">
              <a:lumMod val="25000"/>
            </a:schemeClr>
          </a:solidFill>
          <a:ln>
            <a:solidFill>
              <a:schemeClr val="bg2">
                <a:lumMod val="25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s-CO" sz="1400" b="1" dirty="0">
                <a:effectLst>
                  <a:outerShdw blurRad="38100" dist="38100" dir="2700000" algn="tl">
                    <a:srgbClr val="000000">
                      <a:alpha val="43137"/>
                    </a:srgbClr>
                  </a:outerShdw>
                </a:effectLst>
                <a:latin typeface="Futura Std Book"/>
              </a:rPr>
              <a:t>Hacienda</a:t>
            </a:r>
          </a:p>
        </p:txBody>
      </p:sp>
      <p:sp>
        <p:nvSpPr>
          <p:cNvPr id="9" name="8 Rectángulo redondeado"/>
          <p:cNvSpPr/>
          <p:nvPr/>
        </p:nvSpPr>
        <p:spPr>
          <a:xfrm>
            <a:off x="6427856" y="2558558"/>
            <a:ext cx="1311146" cy="553476"/>
          </a:xfrm>
          <a:prstGeom prst="roundRect">
            <a:avLst/>
          </a:prstGeom>
          <a:solidFill>
            <a:schemeClr val="bg2">
              <a:lumMod val="25000"/>
            </a:schemeClr>
          </a:solidFill>
          <a:ln>
            <a:solidFill>
              <a:schemeClr val="bg2">
                <a:lumMod val="25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s-CO" sz="1400" b="1" dirty="0">
                <a:effectLst>
                  <a:outerShdw blurRad="38100" dist="38100" dir="2700000" algn="tl">
                    <a:srgbClr val="000000">
                      <a:alpha val="43137"/>
                    </a:srgbClr>
                  </a:outerShdw>
                </a:effectLst>
                <a:latin typeface="Futura Std Book"/>
              </a:rPr>
              <a:t>Otras Entidades</a:t>
            </a:r>
          </a:p>
        </p:txBody>
      </p:sp>
      <p:sp>
        <p:nvSpPr>
          <p:cNvPr id="10" name="9 Rectángulo redondeado"/>
          <p:cNvSpPr/>
          <p:nvPr/>
        </p:nvSpPr>
        <p:spPr>
          <a:xfrm>
            <a:off x="611560" y="3426290"/>
            <a:ext cx="8280919" cy="948815"/>
          </a:xfrm>
          <a:prstGeom prst="roundRect">
            <a:avLst/>
          </a:prstGeom>
          <a:solidFill>
            <a:schemeClr val="tx2"/>
          </a:solidFill>
          <a:ln>
            <a:solidFill>
              <a:schemeClr val="tx2"/>
            </a:solidFill>
          </a:ln>
        </p:spPr>
        <p:style>
          <a:lnRef idx="0">
            <a:schemeClr val="accent2"/>
          </a:lnRef>
          <a:fillRef idx="3">
            <a:schemeClr val="accent2"/>
          </a:fillRef>
          <a:effectRef idx="3">
            <a:schemeClr val="accent2"/>
          </a:effectRef>
          <a:fontRef idx="minor">
            <a:schemeClr val="lt1"/>
          </a:fontRef>
        </p:style>
        <p:txBody>
          <a:bodyPr rtlCol="0" anchor="ctr"/>
          <a:lstStyle/>
          <a:p>
            <a:r>
              <a:rPr lang="es-CO" sz="2000" b="1" dirty="0">
                <a:effectLst>
                  <a:outerShdw blurRad="38100" dist="38100" dir="2700000" algn="tl">
                    <a:srgbClr val="000000">
                      <a:alpha val="43137"/>
                    </a:srgbClr>
                  </a:outerShdw>
                </a:effectLst>
                <a:latin typeface="Futura Std Book"/>
              </a:rPr>
              <a:t>Aprobación</a:t>
            </a:r>
          </a:p>
          <a:p>
            <a:r>
              <a:rPr lang="es-CO" sz="2000" b="1" dirty="0">
                <a:effectLst>
                  <a:outerShdw blurRad="38100" dist="38100" dir="2700000" algn="tl">
                    <a:srgbClr val="000000">
                      <a:alpha val="43137"/>
                    </a:srgbClr>
                  </a:outerShdw>
                </a:effectLst>
                <a:latin typeface="Futura Std Book"/>
              </a:rPr>
              <a:t>Presupuestal</a:t>
            </a:r>
          </a:p>
        </p:txBody>
      </p:sp>
      <p:sp>
        <p:nvSpPr>
          <p:cNvPr id="12" name="11 Rectángulo redondeado"/>
          <p:cNvSpPr/>
          <p:nvPr/>
        </p:nvSpPr>
        <p:spPr>
          <a:xfrm>
            <a:off x="4267616" y="3582308"/>
            <a:ext cx="1311146" cy="553476"/>
          </a:xfrm>
          <a:prstGeom prst="roundRect">
            <a:avLst/>
          </a:prstGeom>
          <a:solidFill>
            <a:schemeClr val="tx2"/>
          </a:solidFill>
          <a:ln>
            <a:solidFill>
              <a:schemeClr val="tx2"/>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s-CO" sz="1400" b="1" dirty="0">
                <a:effectLst>
                  <a:outerShdw blurRad="38100" dist="38100" dir="2700000" algn="tl">
                    <a:srgbClr val="000000">
                      <a:alpha val="43137"/>
                    </a:srgbClr>
                  </a:outerShdw>
                </a:effectLst>
                <a:latin typeface="Futura Std Book"/>
              </a:rPr>
              <a:t>DNP</a:t>
            </a:r>
          </a:p>
        </p:txBody>
      </p:sp>
      <p:sp>
        <p:nvSpPr>
          <p:cNvPr id="13" name="12 Rectángulo redondeado"/>
          <p:cNvSpPr/>
          <p:nvPr/>
        </p:nvSpPr>
        <p:spPr>
          <a:xfrm>
            <a:off x="5347736" y="3582308"/>
            <a:ext cx="1311146" cy="553476"/>
          </a:xfrm>
          <a:prstGeom prst="roundRect">
            <a:avLst/>
          </a:prstGeom>
          <a:solidFill>
            <a:schemeClr val="tx2"/>
          </a:solidFill>
          <a:ln>
            <a:solidFill>
              <a:schemeClr val="tx2"/>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s-CO" sz="1400" b="1" dirty="0">
                <a:effectLst>
                  <a:outerShdw blurRad="38100" dist="38100" dir="2700000" algn="tl">
                    <a:srgbClr val="000000">
                      <a:alpha val="43137"/>
                    </a:srgbClr>
                  </a:outerShdw>
                </a:effectLst>
                <a:latin typeface="Futura Std Book"/>
              </a:rPr>
              <a:t>Hacienda</a:t>
            </a:r>
          </a:p>
        </p:txBody>
      </p:sp>
      <p:sp>
        <p:nvSpPr>
          <p:cNvPr id="14" name="13 Rectángulo redondeado"/>
          <p:cNvSpPr/>
          <p:nvPr/>
        </p:nvSpPr>
        <p:spPr>
          <a:xfrm>
            <a:off x="6427856" y="3582308"/>
            <a:ext cx="1311146" cy="553476"/>
          </a:xfrm>
          <a:prstGeom prst="roundRect">
            <a:avLst/>
          </a:prstGeom>
          <a:solidFill>
            <a:schemeClr val="tx2"/>
          </a:solidFill>
          <a:ln>
            <a:solidFill>
              <a:schemeClr val="tx2"/>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s-CO" sz="1400" b="1" dirty="0">
                <a:effectLst>
                  <a:outerShdw blurRad="38100" dist="38100" dir="2700000" algn="tl">
                    <a:srgbClr val="000000">
                      <a:alpha val="43137"/>
                    </a:srgbClr>
                  </a:outerShdw>
                </a:effectLst>
                <a:latin typeface="Futura Std Book"/>
              </a:rPr>
              <a:t>Congreso</a:t>
            </a:r>
          </a:p>
        </p:txBody>
      </p:sp>
      <p:sp>
        <p:nvSpPr>
          <p:cNvPr id="15" name="14 Rectángulo redondeado"/>
          <p:cNvSpPr/>
          <p:nvPr/>
        </p:nvSpPr>
        <p:spPr>
          <a:xfrm>
            <a:off x="611560" y="4537130"/>
            <a:ext cx="8280919" cy="948815"/>
          </a:xfrm>
          <a:prstGeom prst="roundRect">
            <a:avLst/>
          </a:prstGeom>
          <a:solidFill>
            <a:schemeClr val="accent6">
              <a:lumMod val="50000"/>
            </a:schemeClr>
          </a:solidFill>
          <a:ln>
            <a:solidFill>
              <a:schemeClr val="accent6">
                <a:lumMod val="50000"/>
              </a:schemeClr>
            </a:solidFill>
          </a:ln>
        </p:spPr>
        <p:style>
          <a:lnRef idx="0">
            <a:schemeClr val="accent2"/>
          </a:lnRef>
          <a:fillRef idx="3">
            <a:schemeClr val="accent2"/>
          </a:fillRef>
          <a:effectRef idx="3">
            <a:schemeClr val="accent2"/>
          </a:effectRef>
          <a:fontRef idx="minor">
            <a:schemeClr val="lt1"/>
          </a:fontRef>
        </p:style>
        <p:txBody>
          <a:bodyPr rtlCol="0" anchor="ctr"/>
          <a:lstStyle/>
          <a:p>
            <a:r>
              <a:rPr lang="es-CO" sz="2000" b="1" dirty="0">
                <a:effectLst>
                  <a:outerShdw blurRad="38100" dist="38100" dir="2700000" algn="tl">
                    <a:srgbClr val="000000">
                      <a:alpha val="43137"/>
                    </a:srgbClr>
                  </a:outerShdw>
                </a:effectLst>
                <a:latin typeface="Futura Std Book"/>
              </a:rPr>
              <a:t>Ejecución</a:t>
            </a:r>
          </a:p>
          <a:p>
            <a:r>
              <a:rPr lang="es-CO" sz="2000" b="1" dirty="0">
                <a:effectLst>
                  <a:outerShdw blurRad="38100" dist="38100" dir="2700000" algn="tl">
                    <a:srgbClr val="000000">
                      <a:alpha val="43137"/>
                    </a:srgbClr>
                  </a:outerShdw>
                </a:effectLst>
                <a:latin typeface="Futura Std Book"/>
              </a:rPr>
              <a:t>Presupuestal</a:t>
            </a:r>
          </a:p>
        </p:txBody>
      </p:sp>
      <p:sp>
        <p:nvSpPr>
          <p:cNvPr id="17" name="16 Rectángulo redondeado"/>
          <p:cNvSpPr/>
          <p:nvPr/>
        </p:nvSpPr>
        <p:spPr>
          <a:xfrm>
            <a:off x="5379407" y="4693147"/>
            <a:ext cx="1311146" cy="553476"/>
          </a:xfrm>
          <a:prstGeom prst="roundRect">
            <a:avLst/>
          </a:prstGeom>
          <a:solidFill>
            <a:schemeClr val="accent6">
              <a:lumMod val="50000"/>
            </a:schemeClr>
          </a:solidFill>
          <a:ln>
            <a:solidFill>
              <a:schemeClr val="accent6">
                <a:lumMod val="5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s-CO" sz="1400" b="1" dirty="0">
                <a:effectLst>
                  <a:outerShdw blurRad="38100" dist="38100" dir="2700000" algn="tl">
                    <a:srgbClr val="000000">
                      <a:alpha val="43137"/>
                    </a:srgbClr>
                  </a:outerShdw>
                </a:effectLst>
                <a:latin typeface="Futura Std Book"/>
              </a:rPr>
              <a:t>DNP</a:t>
            </a:r>
          </a:p>
        </p:txBody>
      </p:sp>
      <p:sp>
        <p:nvSpPr>
          <p:cNvPr id="18" name="17 Rectángulo redondeado"/>
          <p:cNvSpPr/>
          <p:nvPr/>
        </p:nvSpPr>
        <p:spPr>
          <a:xfrm>
            <a:off x="6427856" y="4693147"/>
            <a:ext cx="1311146" cy="553476"/>
          </a:xfrm>
          <a:prstGeom prst="roundRect">
            <a:avLst/>
          </a:prstGeom>
          <a:solidFill>
            <a:schemeClr val="accent6">
              <a:lumMod val="50000"/>
            </a:schemeClr>
          </a:solidFill>
          <a:ln>
            <a:solidFill>
              <a:schemeClr val="accent6">
                <a:lumMod val="5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s-CO" sz="1400" b="1" dirty="0">
                <a:effectLst>
                  <a:outerShdw blurRad="38100" dist="38100" dir="2700000" algn="tl">
                    <a:srgbClr val="000000">
                      <a:alpha val="43137"/>
                    </a:srgbClr>
                  </a:outerShdw>
                </a:effectLst>
                <a:latin typeface="Futura Std Book"/>
              </a:rPr>
              <a:t>Hacienda</a:t>
            </a:r>
          </a:p>
        </p:txBody>
      </p:sp>
      <p:sp>
        <p:nvSpPr>
          <p:cNvPr id="19" name="18 Rectángulo redondeado"/>
          <p:cNvSpPr/>
          <p:nvPr/>
        </p:nvSpPr>
        <p:spPr>
          <a:xfrm>
            <a:off x="4278868" y="4693147"/>
            <a:ext cx="1311146" cy="553476"/>
          </a:xfrm>
          <a:prstGeom prst="roundRect">
            <a:avLst/>
          </a:prstGeom>
          <a:solidFill>
            <a:schemeClr val="accent6">
              <a:lumMod val="50000"/>
            </a:schemeClr>
          </a:solidFill>
          <a:ln>
            <a:solidFill>
              <a:schemeClr val="accent6">
                <a:lumMod val="5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s-CO" sz="1400" b="1" dirty="0">
                <a:effectLst>
                  <a:outerShdw blurRad="38100" dist="38100" dir="2700000" algn="tl">
                    <a:srgbClr val="000000">
                      <a:alpha val="43137"/>
                    </a:srgbClr>
                  </a:outerShdw>
                </a:effectLst>
                <a:latin typeface="Futura Std Book"/>
              </a:rPr>
              <a:t>Otras Entidades</a:t>
            </a:r>
          </a:p>
        </p:txBody>
      </p:sp>
      <p:sp>
        <p:nvSpPr>
          <p:cNvPr id="20" name="19 Rectángulo redondeado"/>
          <p:cNvSpPr/>
          <p:nvPr/>
        </p:nvSpPr>
        <p:spPr>
          <a:xfrm>
            <a:off x="611560" y="5720545"/>
            <a:ext cx="8280919" cy="948815"/>
          </a:xfrm>
          <a:prstGeom prst="roundRect">
            <a:avLst/>
          </a:prstGeom>
          <a:solidFill>
            <a:schemeClr val="accent3">
              <a:lumMod val="50000"/>
            </a:schemeClr>
          </a:solidFill>
          <a:ln>
            <a:solidFill>
              <a:schemeClr val="accent3">
                <a:lumMod val="50000"/>
              </a:schemeClr>
            </a:solidFill>
          </a:ln>
        </p:spPr>
        <p:style>
          <a:lnRef idx="0">
            <a:schemeClr val="accent2"/>
          </a:lnRef>
          <a:fillRef idx="3">
            <a:schemeClr val="accent2"/>
          </a:fillRef>
          <a:effectRef idx="3">
            <a:schemeClr val="accent2"/>
          </a:effectRef>
          <a:fontRef idx="minor">
            <a:schemeClr val="lt1"/>
          </a:fontRef>
        </p:style>
        <p:txBody>
          <a:bodyPr rtlCol="0" anchor="ctr"/>
          <a:lstStyle/>
          <a:p>
            <a:r>
              <a:rPr lang="es-CO" sz="2000" b="1" dirty="0">
                <a:effectLst>
                  <a:outerShdw blurRad="38100" dist="38100" dir="2700000" algn="tl">
                    <a:srgbClr val="000000">
                      <a:alpha val="43137"/>
                    </a:srgbClr>
                  </a:outerShdw>
                </a:effectLst>
                <a:latin typeface="Futura Std Book"/>
              </a:rPr>
              <a:t>Entrega de </a:t>
            </a:r>
          </a:p>
          <a:p>
            <a:r>
              <a:rPr lang="es-CO" sz="2000" b="1" dirty="0">
                <a:effectLst>
                  <a:outerShdw blurRad="38100" dist="38100" dir="2700000" algn="tl">
                    <a:srgbClr val="000000">
                      <a:alpha val="43137"/>
                    </a:srgbClr>
                  </a:outerShdw>
                </a:effectLst>
                <a:latin typeface="Futura Std Book"/>
              </a:rPr>
              <a:t>Bienes y Servicios</a:t>
            </a:r>
          </a:p>
        </p:txBody>
      </p:sp>
      <p:sp>
        <p:nvSpPr>
          <p:cNvPr id="23" name="22 Rectángulo redondeado"/>
          <p:cNvSpPr/>
          <p:nvPr/>
        </p:nvSpPr>
        <p:spPr>
          <a:xfrm>
            <a:off x="6427856" y="5918213"/>
            <a:ext cx="1311146" cy="553476"/>
          </a:xfrm>
          <a:prstGeom prst="roundRect">
            <a:avLst/>
          </a:prstGeom>
          <a:solidFill>
            <a:schemeClr val="accent3">
              <a:lumMod val="50000"/>
            </a:schemeClr>
          </a:solidFill>
          <a:ln>
            <a:solidFill>
              <a:schemeClr val="accent3">
                <a:lumMod val="5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s-CO" sz="1400" b="1" dirty="0">
                <a:effectLst>
                  <a:outerShdw blurRad="38100" dist="38100" dir="2700000" algn="tl">
                    <a:srgbClr val="000000">
                      <a:alpha val="43137"/>
                    </a:srgbClr>
                  </a:outerShdw>
                </a:effectLst>
                <a:latin typeface="Futura Std Book"/>
              </a:rPr>
              <a:t>Entidades</a:t>
            </a:r>
          </a:p>
        </p:txBody>
      </p:sp>
      <p:sp>
        <p:nvSpPr>
          <p:cNvPr id="21" name="20 CuadroTexto"/>
          <p:cNvSpPr txBox="1"/>
          <p:nvPr/>
        </p:nvSpPr>
        <p:spPr>
          <a:xfrm>
            <a:off x="450752" y="611714"/>
            <a:ext cx="7913915" cy="523220"/>
          </a:xfrm>
          <a:prstGeom prst="rect">
            <a:avLst/>
          </a:prstGeom>
          <a:noFill/>
        </p:spPr>
        <p:txBody>
          <a:bodyPr wrap="square" rtlCol="0">
            <a:spAutoFit/>
          </a:bodyPr>
          <a:lstStyle/>
          <a:p>
            <a:pPr algn="ctr"/>
            <a:r>
              <a:rPr lang="es-CO" sz="2800" b="1" dirty="0">
                <a:solidFill>
                  <a:srgbClr val="002060"/>
                </a:solidFill>
                <a:latin typeface="Futura Std Book"/>
              </a:rPr>
              <a:t>Presupuesto General de Nación</a:t>
            </a:r>
          </a:p>
        </p:txBody>
      </p:sp>
      <p:pic>
        <p:nvPicPr>
          <p:cNvPr id="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5182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21774" y="-4842"/>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1 Título"/>
          <p:cNvSpPr txBox="1">
            <a:spLocks/>
          </p:cNvSpPr>
          <p:nvPr/>
        </p:nvSpPr>
        <p:spPr>
          <a:xfrm>
            <a:off x="760413" y="691356"/>
            <a:ext cx="7772400" cy="43338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altLang="es-CO" sz="2400" b="1" dirty="0">
                <a:solidFill>
                  <a:schemeClr val="accent1">
                    <a:lumMod val="50000"/>
                  </a:schemeClr>
                </a:solidFill>
                <a:latin typeface="Futura Std Book"/>
                <a:cs typeface="Arial" charset="0"/>
              </a:rPr>
              <a:t>CONTENIDO</a:t>
            </a:r>
          </a:p>
        </p:txBody>
      </p:sp>
      <p:sp>
        <p:nvSpPr>
          <p:cNvPr id="6" name="2 Subtítulo"/>
          <p:cNvSpPr txBox="1">
            <a:spLocks/>
          </p:cNvSpPr>
          <p:nvPr/>
        </p:nvSpPr>
        <p:spPr>
          <a:xfrm>
            <a:off x="489810" y="1484784"/>
            <a:ext cx="8137525" cy="4032250"/>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accent2">
                    <a:lumMod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fontAlgn="auto">
              <a:lnSpc>
                <a:spcPct val="150000"/>
              </a:lnSpc>
              <a:spcAft>
                <a:spcPts val="0"/>
              </a:spcAft>
              <a:buFont typeface="+mj-lt"/>
              <a:buAutoNum type="arabicPeriod"/>
              <a:defRPr/>
            </a:pPr>
            <a:r>
              <a:rPr lang="es-CO" sz="2000" kern="1500" spc="130" dirty="0">
                <a:solidFill>
                  <a:schemeClr val="accent1">
                    <a:lumMod val="50000"/>
                  </a:schemeClr>
                </a:solidFill>
                <a:latin typeface="Futura Std Book"/>
              </a:rPr>
              <a:t>Sostenibilidad Fiscal y Regla Fiscal</a:t>
            </a:r>
          </a:p>
          <a:p>
            <a:pPr marL="457200" indent="-457200" algn="l" fontAlgn="auto">
              <a:lnSpc>
                <a:spcPct val="150000"/>
              </a:lnSpc>
              <a:spcAft>
                <a:spcPts val="0"/>
              </a:spcAft>
              <a:buFont typeface="+mj-lt"/>
              <a:buAutoNum type="arabicPeriod"/>
              <a:defRPr/>
            </a:pPr>
            <a:r>
              <a:rPr lang="es-CO" sz="2000" kern="1500" spc="130" dirty="0">
                <a:solidFill>
                  <a:schemeClr val="accent1">
                    <a:lumMod val="50000"/>
                  </a:schemeClr>
                </a:solidFill>
                <a:latin typeface="Futura Std Book"/>
              </a:rPr>
              <a:t>Instrumentos de la Regla Fiscal</a:t>
            </a:r>
          </a:p>
          <a:p>
            <a:pPr marL="457200" indent="-457200" algn="l">
              <a:lnSpc>
                <a:spcPct val="150000"/>
              </a:lnSpc>
              <a:buFont typeface="+mj-lt"/>
              <a:buAutoNum type="arabicPeriod"/>
              <a:defRPr/>
            </a:pPr>
            <a:r>
              <a:rPr lang="es-CO" sz="2000" kern="1500" spc="130" dirty="0">
                <a:solidFill>
                  <a:schemeClr val="accent1">
                    <a:lumMod val="50000"/>
                  </a:schemeClr>
                </a:solidFill>
                <a:latin typeface="Futura Std Book"/>
              </a:rPr>
              <a:t>La Tesorería en la programación Macro</a:t>
            </a:r>
          </a:p>
          <a:p>
            <a:pPr marL="457200" indent="-457200" algn="l">
              <a:lnSpc>
                <a:spcPct val="150000"/>
              </a:lnSpc>
              <a:buFont typeface="+mj-lt"/>
              <a:buAutoNum type="arabicPeriod"/>
              <a:defRPr/>
            </a:pPr>
            <a:r>
              <a:rPr lang="es-CO" sz="2000" kern="1500" spc="130" dirty="0">
                <a:solidFill>
                  <a:schemeClr val="accent1">
                    <a:lumMod val="50000"/>
                  </a:schemeClr>
                </a:solidFill>
                <a:latin typeface="Futura Std Book"/>
              </a:rPr>
              <a:t>Resultados y proyecciones</a:t>
            </a:r>
          </a:p>
          <a:p>
            <a:pPr marL="914400" lvl="1" indent="-457200" algn="l" fontAlgn="auto">
              <a:lnSpc>
                <a:spcPct val="150000"/>
              </a:lnSpc>
              <a:spcAft>
                <a:spcPts val="0"/>
              </a:spcAft>
              <a:buSzPct val="100000"/>
              <a:buFont typeface="+mj-lt"/>
              <a:buAutoNum type="romanUcPeriod" startAt="2"/>
              <a:defRPr/>
            </a:pPr>
            <a:endParaRPr lang="es-CO" sz="1100" kern="1500" spc="130" dirty="0">
              <a:solidFill>
                <a:schemeClr val="accent1">
                  <a:lumMod val="50000"/>
                </a:schemeClr>
              </a:solidFill>
              <a:latin typeface="Futura Std Book"/>
            </a:endParaRPr>
          </a:p>
          <a:p>
            <a:pPr marL="914400" lvl="1" indent="-457200" algn="l" fontAlgn="auto">
              <a:lnSpc>
                <a:spcPct val="150000"/>
              </a:lnSpc>
              <a:spcAft>
                <a:spcPts val="0"/>
              </a:spcAft>
              <a:buSzPct val="100000"/>
              <a:buFont typeface="+mj-lt"/>
              <a:buAutoNum type="romanUcPeriod" startAt="2"/>
              <a:defRPr/>
            </a:pPr>
            <a:endParaRPr lang="es-CO" sz="1100" kern="1500" spc="130" dirty="0">
              <a:solidFill>
                <a:schemeClr val="accent1">
                  <a:lumMod val="50000"/>
                </a:schemeClr>
              </a:solidFill>
              <a:latin typeface="Futura Std Book"/>
            </a:endParaRPr>
          </a:p>
          <a:p>
            <a:pPr marL="514350" indent="-514350" algn="l" fontAlgn="auto">
              <a:lnSpc>
                <a:spcPct val="150000"/>
              </a:lnSpc>
              <a:spcAft>
                <a:spcPts val="0"/>
              </a:spcAft>
              <a:buFont typeface="Arial" pitchFamily="34" charset="0"/>
              <a:buAutoNum type="romanUcPeriod"/>
              <a:defRPr/>
            </a:pPr>
            <a:endParaRPr lang="es-CO" sz="1400" dirty="0">
              <a:solidFill>
                <a:schemeClr val="accent1">
                  <a:lumMod val="50000"/>
                </a:schemeClr>
              </a:solidFill>
              <a:latin typeface="Futura Std Book"/>
            </a:endParaRPr>
          </a:p>
        </p:txBody>
      </p:sp>
    </p:spTree>
    <p:extLst>
      <p:ext uri="{BB962C8B-B14F-4D97-AF65-F5344CB8AC3E}">
        <p14:creationId xmlns:p14="http://schemas.microsoft.com/office/powerpoint/2010/main" val="4064977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21774" y="-4842"/>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1 Título"/>
          <p:cNvSpPr txBox="1">
            <a:spLocks/>
          </p:cNvSpPr>
          <p:nvPr/>
        </p:nvSpPr>
        <p:spPr>
          <a:xfrm>
            <a:off x="760413" y="691356"/>
            <a:ext cx="7772400" cy="43338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altLang="es-CO" sz="2400" b="1" dirty="0">
                <a:solidFill>
                  <a:schemeClr val="accent1">
                    <a:lumMod val="50000"/>
                  </a:schemeClr>
                </a:solidFill>
                <a:latin typeface="Futura Std Book"/>
                <a:cs typeface="Arial" charset="0"/>
              </a:rPr>
              <a:t>CONTENIDO</a:t>
            </a:r>
          </a:p>
        </p:txBody>
      </p:sp>
      <p:sp>
        <p:nvSpPr>
          <p:cNvPr id="6" name="2 Subtítulo"/>
          <p:cNvSpPr txBox="1">
            <a:spLocks/>
          </p:cNvSpPr>
          <p:nvPr/>
        </p:nvSpPr>
        <p:spPr>
          <a:xfrm>
            <a:off x="489810" y="1484784"/>
            <a:ext cx="8137525" cy="4032250"/>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accent2">
                    <a:lumMod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fontAlgn="auto">
              <a:lnSpc>
                <a:spcPct val="150000"/>
              </a:lnSpc>
              <a:spcAft>
                <a:spcPts val="0"/>
              </a:spcAft>
              <a:buFont typeface="+mj-lt"/>
              <a:buAutoNum type="arabicPeriod"/>
              <a:defRPr/>
            </a:pPr>
            <a:r>
              <a:rPr lang="es-CO" sz="2000" kern="1500" spc="130" dirty="0">
                <a:solidFill>
                  <a:schemeClr val="accent1">
                    <a:lumMod val="50000"/>
                  </a:schemeClr>
                </a:solidFill>
                <a:latin typeface="Futura Std Book"/>
              </a:rPr>
              <a:t>Sostenibilidad y Regla Fiscal</a:t>
            </a:r>
          </a:p>
          <a:p>
            <a:pPr marL="457200" indent="-457200" algn="l" fontAlgn="auto">
              <a:lnSpc>
                <a:spcPct val="150000"/>
              </a:lnSpc>
              <a:spcAft>
                <a:spcPts val="0"/>
              </a:spcAft>
              <a:buFont typeface="+mj-lt"/>
              <a:buAutoNum type="arabicPeriod"/>
              <a:defRPr/>
            </a:pPr>
            <a:r>
              <a:rPr lang="es-CO" sz="2000" kern="1500" spc="130" dirty="0">
                <a:solidFill>
                  <a:schemeClr val="accent1">
                    <a:lumMod val="50000"/>
                  </a:schemeClr>
                </a:solidFill>
                <a:latin typeface="Futura Std Book"/>
              </a:rPr>
              <a:t>Instrumentos de la Regla Fiscal</a:t>
            </a:r>
          </a:p>
          <a:p>
            <a:pPr marL="457200" indent="-457200" algn="l">
              <a:lnSpc>
                <a:spcPct val="150000"/>
              </a:lnSpc>
              <a:buFont typeface="+mj-lt"/>
              <a:buAutoNum type="arabicPeriod"/>
              <a:defRPr/>
            </a:pPr>
            <a:r>
              <a:rPr lang="es-CO" sz="2000" b="1" kern="1500" spc="130" dirty="0">
                <a:solidFill>
                  <a:schemeClr val="accent1">
                    <a:lumMod val="50000"/>
                  </a:schemeClr>
                </a:solidFill>
                <a:latin typeface="Futura Std Book"/>
              </a:rPr>
              <a:t>La Tesorería en la programación Macro</a:t>
            </a:r>
          </a:p>
          <a:p>
            <a:pPr marL="457200" indent="-457200" algn="l">
              <a:lnSpc>
                <a:spcPct val="150000"/>
              </a:lnSpc>
              <a:buFont typeface="+mj-lt"/>
              <a:buAutoNum type="arabicPeriod"/>
              <a:defRPr/>
            </a:pPr>
            <a:r>
              <a:rPr lang="es-CO" sz="2000" kern="1500" spc="130" dirty="0">
                <a:solidFill>
                  <a:schemeClr val="accent1">
                    <a:lumMod val="50000"/>
                  </a:schemeClr>
                </a:solidFill>
                <a:latin typeface="Futura Std Book"/>
              </a:rPr>
              <a:t>Resultados y proyecciones</a:t>
            </a:r>
          </a:p>
          <a:p>
            <a:pPr marL="914400" lvl="1" indent="-457200" algn="l" fontAlgn="auto">
              <a:lnSpc>
                <a:spcPct val="150000"/>
              </a:lnSpc>
              <a:spcAft>
                <a:spcPts val="0"/>
              </a:spcAft>
              <a:buSzPct val="100000"/>
              <a:buFont typeface="+mj-lt"/>
              <a:buAutoNum type="romanUcPeriod" startAt="2"/>
              <a:defRPr/>
            </a:pPr>
            <a:endParaRPr lang="es-CO" sz="1100" kern="1500" spc="130" dirty="0">
              <a:solidFill>
                <a:schemeClr val="accent1">
                  <a:lumMod val="50000"/>
                </a:schemeClr>
              </a:solidFill>
              <a:latin typeface="Futura Std Book"/>
            </a:endParaRPr>
          </a:p>
          <a:p>
            <a:pPr marL="914400" lvl="1" indent="-457200" algn="l" fontAlgn="auto">
              <a:lnSpc>
                <a:spcPct val="150000"/>
              </a:lnSpc>
              <a:spcAft>
                <a:spcPts val="0"/>
              </a:spcAft>
              <a:buSzPct val="100000"/>
              <a:buFont typeface="+mj-lt"/>
              <a:buAutoNum type="romanUcPeriod" startAt="2"/>
              <a:defRPr/>
            </a:pPr>
            <a:endParaRPr lang="es-CO" sz="1100" kern="1500" spc="130" dirty="0">
              <a:solidFill>
                <a:schemeClr val="accent1">
                  <a:lumMod val="50000"/>
                </a:schemeClr>
              </a:solidFill>
              <a:latin typeface="Futura Std Book"/>
            </a:endParaRPr>
          </a:p>
          <a:p>
            <a:pPr marL="514350" indent="-514350" algn="l" fontAlgn="auto">
              <a:lnSpc>
                <a:spcPct val="150000"/>
              </a:lnSpc>
              <a:spcAft>
                <a:spcPts val="0"/>
              </a:spcAft>
              <a:buFont typeface="Arial" pitchFamily="34" charset="0"/>
              <a:buAutoNum type="romanUcPeriod"/>
              <a:defRPr/>
            </a:pPr>
            <a:endParaRPr lang="es-CO" sz="1400" dirty="0">
              <a:solidFill>
                <a:schemeClr val="accent1">
                  <a:lumMod val="50000"/>
                </a:schemeClr>
              </a:solidFill>
              <a:latin typeface="Futura Std Book"/>
            </a:endParaRPr>
          </a:p>
        </p:txBody>
      </p:sp>
    </p:spTree>
    <p:extLst>
      <p:ext uri="{BB962C8B-B14F-4D97-AF65-F5344CB8AC3E}">
        <p14:creationId xmlns:p14="http://schemas.microsoft.com/office/powerpoint/2010/main" val="3471395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652120" y="6093296"/>
            <a:ext cx="3384376" cy="646331"/>
          </a:xfrm>
          <a:prstGeom prst="rect">
            <a:avLst/>
          </a:prstGeom>
          <a:solidFill>
            <a:schemeClr val="bg1"/>
          </a:solidFill>
        </p:spPr>
        <p:txBody>
          <a:bodyPr wrap="square" rtlCol="0">
            <a:spAutoFit/>
          </a:bodyPr>
          <a:lstStyle/>
          <a:p>
            <a:endParaRPr lang="es-CO" dirty="0">
              <a:latin typeface="Futura Std Book"/>
            </a:endParaRPr>
          </a:p>
          <a:p>
            <a:endParaRPr lang="es-CO" dirty="0">
              <a:latin typeface="Futura Std Book"/>
            </a:endParaRPr>
          </a:p>
        </p:txBody>
      </p:sp>
      <p:pic>
        <p:nvPicPr>
          <p:cNvPr id="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21774" y="-4842"/>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11 CuadroTexto"/>
          <p:cNvSpPr txBox="1"/>
          <p:nvPr/>
        </p:nvSpPr>
        <p:spPr>
          <a:xfrm>
            <a:off x="466663" y="579929"/>
            <a:ext cx="7913915" cy="668966"/>
          </a:xfrm>
          <a:prstGeom prst="rect">
            <a:avLst/>
          </a:prstGeom>
          <a:noFill/>
        </p:spPr>
        <p:txBody>
          <a:bodyPr wrap="square" rtlCol="0">
            <a:spAutoFit/>
          </a:bodyPr>
          <a:lstStyle/>
          <a:p>
            <a:pPr algn="ctr">
              <a:lnSpc>
                <a:spcPct val="150000"/>
              </a:lnSpc>
              <a:defRPr/>
            </a:pPr>
            <a:r>
              <a:rPr lang="es-CO" sz="2800" b="1" dirty="0">
                <a:solidFill>
                  <a:srgbClr val="002060"/>
                </a:solidFill>
                <a:latin typeface="Futura Std Book"/>
              </a:rPr>
              <a:t>Coordinación Macroeconómica</a:t>
            </a:r>
          </a:p>
        </p:txBody>
      </p:sp>
      <p:graphicFrame>
        <p:nvGraphicFramePr>
          <p:cNvPr id="3" name="2 Diagrama"/>
          <p:cNvGraphicFramePr/>
          <p:nvPr>
            <p:extLst>
              <p:ext uri="{D42A27DB-BD31-4B8C-83A1-F6EECF244321}">
                <p14:modId xmlns:p14="http://schemas.microsoft.com/office/powerpoint/2010/main" val="1267443767"/>
              </p:ext>
            </p:extLst>
          </p:nvPr>
        </p:nvGraphicFramePr>
        <p:xfrm>
          <a:off x="489680" y="1340768"/>
          <a:ext cx="8137785"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3181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652120" y="6093296"/>
            <a:ext cx="3384376" cy="646331"/>
          </a:xfrm>
          <a:prstGeom prst="rect">
            <a:avLst/>
          </a:prstGeom>
          <a:solidFill>
            <a:schemeClr val="bg1"/>
          </a:solidFill>
        </p:spPr>
        <p:txBody>
          <a:bodyPr wrap="square" rtlCol="0">
            <a:spAutoFit/>
          </a:bodyPr>
          <a:lstStyle/>
          <a:p>
            <a:endParaRPr lang="es-CO" dirty="0">
              <a:latin typeface="Futura Std Book"/>
            </a:endParaRPr>
          </a:p>
          <a:p>
            <a:endParaRPr lang="es-CO" dirty="0">
              <a:latin typeface="Futura Std Book"/>
            </a:endParaRPr>
          </a:p>
        </p:txBody>
      </p:sp>
      <p:pic>
        <p:nvPicPr>
          <p:cNvPr id="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21774" y="-4842"/>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11 CuadroTexto"/>
          <p:cNvSpPr txBox="1"/>
          <p:nvPr/>
        </p:nvSpPr>
        <p:spPr>
          <a:xfrm>
            <a:off x="450752" y="611714"/>
            <a:ext cx="7913915" cy="523220"/>
          </a:xfrm>
          <a:prstGeom prst="rect">
            <a:avLst/>
          </a:prstGeom>
          <a:noFill/>
        </p:spPr>
        <p:txBody>
          <a:bodyPr wrap="square" rtlCol="0">
            <a:spAutoFit/>
          </a:bodyPr>
          <a:lstStyle/>
          <a:p>
            <a:pPr algn="ctr"/>
            <a:r>
              <a:rPr lang="es-CO" sz="2800" b="1" dirty="0">
                <a:solidFill>
                  <a:srgbClr val="002060"/>
                </a:solidFill>
                <a:latin typeface="Futura Std Book"/>
              </a:rPr>
              <a:t>Administración de los excedentes de liquidez</a:t>
            </a:r>
          </a:p>
        </p:txBody>
      </p:sp>
      <p:sp>
        <p:nvSpPr>
          <p:cNvPr id="10" name="2 Subtítulo"/>
          <p:cNvSpPr txBox="1">
            <a:spLocks/>
          </p:cNvSpPr>
          <p:nvPr/>
        </p:nvSpPr>
        <p:spPr>
          <a:xfrm>
            <a:off x="489810" y="1484784"/>
            <a:ext cx="8137525" cy="4608512"/>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accent2">
                    <a:lumMod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fontAlgn="auto">
              <a:lnSpc>
                <a:spcPct val="150000"/>
              </a:lnSpc>
              <a:spcAft>
                <a:spcPts val="0"/>
              </a:spcAft>
              <a:buFont typeface="Arial" panose="020B0604020202020204" pitchFamily="34" charset="0"/>
              <a:buChar char="•"/>
              <a:defRPr/>
            </a:pPr>
            <a:r>
              <a:rPr lang="es-CO" sz="1800" dirty="0">
                <a:solidFill>
                  <a:schemeClr val="tx1"/>
                </a:solidFill>
                <a:latin typeface="Futura Std Book"/>
                <a:cs typeface="+mn-cs"/>
              </a:rPr>
              <a:t>Elaboración y seguimiento al Flujo de caja, consistente con las metas macro del Plan Financiero</a:t>
            </a:r>
          </a:p>
          <a:p>
            <a:pPr marL="342900" indent="-342900" algn="l" fontAlgn="auto">
              <a:lnSpc>
                <a:spcPct val="150000"/>
              </a:lnSpc>
              <a:spcAft>
                <a:spcPts val="0"/>
              </a:spcAft>
              <a:buFont typeface="Arial" panose="020B0604020202020204" pitchFamily="34" charset="0"/>
              <a:buChar char="•"/>
              <a:defRPr/>
            </a:pPr>
            <a:r>
              <a:rPr lang="es-CO" sz="1800" dirty="0">
                <a:solidFill>
                  <a:schemeClr val="tx1"/>
                </a:solidFill>
                <a:latin typeface="Futura Std Book"/>
                <a:cs typeface="+mn-cs"/>
              </a:rPr>
              <a:t>Invertir los excedentes de liquidez en el Banco de la República y en los mercados financieros bajo criterios de seguridad, liquidez y rentabilidad</a:t>
            </a:r>
          </a:p>
          <a:p>
            <a:pPr marL="342900" indent="-342900" algn="l" fontAlgn="auto">
              <a:lnSpc>
                <a:spcPct val="150000"/>
              </a:lnSpc>
              <a:spcAft>
                <a:spcPts val="0"/>
              </a:spcAft>
              <a:buFont typeface="Arial" panose="020B0604020202020204" pitchFamily="34" charset="0"/>
              <a:buChar char="•"/>
              <a:defRPr/>
            </a:pPr>
            <a:r>
              <a:rPr lang="es-CO" sz="1800" dirty="0">
                <a:solidFill>
                  <a:schemeClr val="tx1"/>
                </a:solidFill>
                <a:latin typeface="Futura Std Book"/>
                <a:cs typeface="+mn-cs"/>
              </a:rPr>
              <a:t>Coordinación macroeconómica con el Banco de la República para mantener estables y predecibles los depósitos de la TGN</a:t>
            </a:r>
          </a:p>
          <a:p>
            <a:pPr marL="342900" indent="-342900" algn="l" fontAlgn="auto">
              <a:lnSpc>
                <a:spcPct val="150000"/>
              </a:lnSpc>
              <a:spcAft>
                <a:spcPts val="0"/>
              </a:spcAft>
              <a:buFont typeface="Arial" panose="020B0604020202020204" pitchFamily="34" charset="0"/>
              <a:buChar char="•"/>
              <a:defRPr/>
            </a:pPr>
            <a:r>
              <a:rPr lang="es-CO" sz="1800" dirty="0">
                <a:solidFill>
                  <a:schemeClr val="tx1"/>
                </a:solidFill>
                <a:latin typeface="Futura Std Book"/>
                <a:cs typeface="+mn-cs"/>
              </a:rPr>
              <a:t>Disponer de un calendario tributario estable y controlado</a:t>
            </a:r>
          </a:p>
          <a:p>
            <a:pPr marL="342900" indent="-342900" algn="l" fontAlgn="auto">
              <a:lnSpc>
                <a:spcPct val="150000"/>
              </a:lnSpc>
              <a:spcAft>
                <a:spcPts val="0"/>
              </a:spcAft>
              <a:buFont typeface="Arial" panose="020B0604020202020204" pitchFamily="34" charset="0"/>
              <a:buChar char="•"/>
              <a:defRPr/>
            </a:pPr>
            <a:r>
              <a:rPr lang="es-CO" sz="1800" dirty="0">
                <a:solidFill>
                  <a:schemeClr val="tx1"/>
                </a:solidFill>
                <a:latin typeface="Futura Std Book"/>
                <a:cs typeface="+mn-cs"/>
              </a:rPr>
              <a:t>Realizar el seguimiento al programa de endeudamiento para disponer de fuentes de recursos de deuda en forma oportuna y generando los menores costos de fondeo</a:t>
            </a:r>
            <a:endParaRPr lang="es-CO" sz="2000" kern="1500" spc="130" dirty="0">
              <a:solidFill>
                <a:schemeClr val="tx1"/>
              </a:solidFill>
              <a:latin typeface="Futura Std Book"/>
            </a:endParaRPr>
          </a:p>
          <a:p>
            <a:pPr marL="914400" lvl="1" indent="-457200" algn="l" fontAlgn="auto">
              <a:lnSpc>
                <a:spcPct val="150000"/>
              </a:lnSpc>
              <a:spcAft>
                <a:spcPts val="0"/>
              </a:spcAft>
              <a:buSzPct val="100000"/>
              <a:buFont typeface="+mj-lt"/>
              <a:buAutoNum type="romanUcPeriod" startAt="2"/>
              <a:defRPr/>
            </a:pPr>
            <a:endParaRPr lang="es-CO" sz="1100" kern="1500" spc="130" dirty="0">
              <a:solidFill>
                <a:schemeClr val="tx1"/>
              </a:solidFill>
              <a:latin typeface="Futura Std Book"/>
            </a:endParaRPr>
          </a:p>
          <a:p>
            <a:pPr marL="914400" lvl="1" indent="-457200" algn="l" fontAlgn="auto">
              <a:lnSpc>
                <a:spcPct val="150000"/>
              </a:lnSpc>
              <a:spcAft>
                <a:spcPts val="0"/>
              </a:spcAft>
              <a:buSzPct val="100000"/>
              <a:buFont typeface="+mj-lt"/>
              <a:buAutoNum type="romanUcPeriod" startAt="2"/>
              <a:defRPr/>
            </a:pPr>
            <a:endParaRPr lang="es-CO" sz="1100" kern="1500" spc="130" dirty="0">
              <a:solidFill>
                <a:schemeClr val="tx1"/>
              </a:solidFill>
              <a:latin typeface="Futura Std Book"/>
            </a:endParaRPr>
          </a:p>
          <a:p>
            <a:pPr marL="514350" indent="-514350" algn="l" fontAlgn="auto">
              <a:lnSpc>
                <a:spcPct val="150000"/>
              </a:lnSpc>
              <a:spcAft>
                <a:spcPts val="0"/>
              </a:spcAft>
              <a:buFont typeface="Arial" pitchFamily="34" charset="0"/>
              <a:buAutoNum type="romanUcPeriod"/>
              <a:defRPr/>
            </a:pPr>
            <a:endParaRPr lang="es-CO" sz="1400" dirty="0">
              <a:solidFill>
                <a:schemeClr val="tx1"/>
              </a:solidFill>
              <a:latin typeface="Futura Std Book"/>
            </a:endParaRPr>
          </a:p>
        </p:txBody>
      </p:sp>
    </p:spTree>
    <p:extLst>
      <p:ext uri="{BB962C8B-B14F-4D97-AF65-F5344CB8AC3E}">
        <p14:creationId xmlns:p14="http://schemas.microsoft.com/office/powerpoint/2010/main" val="2453690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652120" y="6093296"/>
            <a:ext cx="3384376" cy="646331"/>
          </a:xfrm>
          <a:prstGeom prst="rect">
            <a:avLst/>
          </a:prstGeom>
          <a:solidFill>
            <a:schemeClr val="bg1"/>
          </a:solidFill>
        </p:spPr>
        <p:txBody>
          <a:bodyPr wrap="square" rtlCol="0">
            <a:spAutoFit/>
          </a:bodyPr>
          <a:lstStyle/>
          <a:p>
            <a:endParaRPr lang="es-CO" dirty="0">
              <a:latin typeface="Futura Std Book"/>
            </a:endParaRPr>
          </a:p>
          <a:p>
            <a:endParaRPr lang="es-CO" dirty="0">
              <a:latin typeface="Futura Std Book"/>
            </a:endParaRPr>
          </a:p>
        </p:txBody>
      </p:sp>
      <p:pic>
        <p:nvPicPr>
          <p:cNvPr id="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21774" y="-4842"/>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11 CuadroTexto"/>
          <p:cNvSpPr txBox="1"/>
          <p:nvPr/>
        </p:nvSpPr>
        <p:spPr>
          <a:xfrm>
            <a:off x="395536" y="673532"/>
            <a:ext cx="8297712" cy="523220"/>
          </a:xfrm>
          <a:prstGeom prst="rect">
            <a:avLst/>
          </a:prstGeom>
          <a:noFill/>
        </p:spPr>
        <p:txBody>
          <a:bodyPr wrap="square" rtlCol="0">
            <a:spAutoFit/>
          </a:bodyPr>
          <a:lstStyle/>
          <a:p>
            <a:pPr algn="ctr"/>
            <a:r>
              <a:rPr lang="es-CO" sz="2800" b="1" dirty="0">
                <a:solidFill>
                  <a:srgbClr val="002060"/>
                </a:solidFill>
                <a:latin typeface="Futura Std Book"/>
              </a:rPr>
              <a:t>Administración de los excedentes de Liquidez</a:t>
            </a:r>
          </a:p>
        </p:txBody>
      </p:sp>
      <p:pic>
        <p:nvPicPr>
          <p:cNvPr id="3" name="2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146" y="1628800"/>
            <a:ext cx="7165126" cy="4176464"/>
          </a:xfrm>
          <a:prstGeom prst="rect">
            <a:avLst/>
          </a:prstGeom>
        </p:spPr>
      </p:pic>
    </p:spTree>
    <p:extLst>
      <p:ext uri="{BB962C8B-B14F-4D97-AF65-F5344CB8AC3E}">
        <p14:creationId xmlns:p14="http://schemas.microsoft.com/office/powerpoint/2010/main" val="3753475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652120" y="6093296"/>
            <a:ext cx="3384376" cy="646331"/>
          </a:xfrm>
          <a:prstGeom prst="rect">
            <a:avLst/>
          </a:prstGeom>
          <a:solidFill>
            <a:schemeClr val="bg1"/>
          </a:solidFill>
        </p:spPr>
        <p:txBody>
          <a:bodyPr wrap="square" rtlCol="0">
            <a:spAutoFit/>
          </a:bodyPr>
          <a:lstStyle/>
          <a:p>
            <a:endParaRPr lang="es-CO" dirty="0">
              <a:latin typeface="Futura Std Book"/>
            </a:endParaRPr>
          </a:p>
          <a:p>
            <a:endParaRPr lang="es-CO" dirty="0">
              <a:latin typeface="Futura Std Book"/>
            </a:endParaRPr>
          </a:p>
        </p:txBody>
      </p:sp>
      <p:pic>
        <p:nvPicPr>
          <p:cNvPr id="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21774" y="-4842"/>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11 CuadroTexto"/>
          <p:cNvSpPr txBox="1"/>
          <p:nvPr/>
        </p:nvSpPr>
        <p:spPr>
          <a:xfrm>
            <a:off x="450752" y="611714"/>
            <a:ext cx="7913915" cy="523220"/>
          </a:xfrm>
          <a:prstGeom prst="rect">
            <a:avLst/>
          </a:prstGeom>
          <a:noFill/>
        </p:spPr>
        <p:txBody>
          <a:bodyPr wrap="square" rtlCol="0">
            <a:spAutoFit/>
          </a:bodyPr>
          <a:lstStyle/>
          <a:p>
            <a:pPr algn="ctr"/>
            <a:r>
              <a:rPr lang="es-CO" sz="2800" b="1" dirty="0">
                <a:solidFill>
                  <a:srgbClr val="002060"/>
                </a:solidFill>
                <a:latin typeface="Futura Std Book"/>
              </a:rPr>
              <a:t>El Programa Anal de Caja - PAC</a:t>
            </a:r>
          </a:p>
        </p:txBody>
      </p:sp>
      <p:sp>
        <p:nvSpPr>
          <p:cNvPr id="10" name="2 Subtítulo"/>
          <p:cNvSpPr txBox="1">
            <a:spLocks/>
          </p:cNvSpPr>
          <p:nvPr/>
        </p:nvSpPr>
        <p:spPr>
          <a:xfrm>
            <a:off x="489810" y="1556990"/>
            <a:ext cx="8137525" cy="4032250"/>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accent2">
                    <a:lumMod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defRPr/>
            </a:pPr>
            <a:r>
              <a:rPr lang="es-ES" sz="1800" dirty="0">
                <a:solidFill>
                  <a:schemeClr val="tx1"/>
                </a:solidFill>
                <a:latin typeface="Futura Std Book"/>
                <a:cs typeface="+mn-cs"/>
              </a:rPr>
              <a:t>Definir el monto máximo anual de pagos para el Presupuesto General de la Nación con el fin de atender las obligaciones exigibles de pago. Tiene como límite máximo el valor de las apropiaciones presupuestales</a:t>
            </a:r>
            <a:endParaRPr lang="es-CO" sz="1800" dirty="0">
              <a:solidFill>
                <a:schemeClr val="tx1"/>
              </a:solidFill>
              <a:latin typeface="Futura Std Book"/>
              <a:cs typeface="+mn-cs"/>
            </a:endParaRPr>
          </a:p>
          <a:p>
            <a:pPr algn="l">
              <a:lnSpc>
                <a:spcPct val="150000"/>
              </a:lnSpc>
              <a:defRPr/>
            </a:pPr>
            <a:endParaRPr lang="es-CO" sz="1800" dirty="0">
              <a:solidFill>
                <a:schemeClr val="tx1"/>
              </a:solidFill>
              <a:latin typeface="Futura Std Book"/>
              <a:cs typeface="+mn-cs"/>
            </a:endParaRPr>
          </a:p>
          <a:p>
            <a:pPr algn="just">
              <a:lnSpc>
                <a:spcPct val="150000"/>
              </a:lnSpc>
              <a:defRPr/>
            </a:pPr>
            <a:r>
              <a:rPr lang="es-CO" sz="1800" dirty="0">
                <a:solidFill>
                  <a:schemeClr val="tx1"/>
                </a:solidFill>
                <a:latin typeface="Futura Std Book"/>
                <a:cs typeface="+mn-cs"/>
              </a:rPr>
              <a:t>Los montos máximos de giro a las entidades se definen </a:t>
            </a:r>
            <a:r>
              <a:rPr lang="es-ES" sz="1800" dirty="0">
                <a:solidFill>
                  <a:schemeClr val="tx1"/>
                </a:solidFill>
                <a:latin typeface="Futura Std Book"/>
                <a:cs typeface="+mn-cs"/>
              </a:rPr>
              <a:t>teniendo en cuenta el monto global de PAC aprobado, las prioridades de gasto, el nivel de ejecución y las restricciones fiscales y financieras</a:t>
            </a:r>
            <a:endParaRPr lang="es-CO" sz="1800" dirty="0">
              <a:solidFill>
                <a:schemeClr val="tx1"/>
              </a:solidFill>
              <a:latin typeface="Futura Std Book"/>
              <a:cs typeface="+mn-cs"/>
            </a:endParaRPr>
          </a:p>
          <a:p>
            <a:pPr marL="914400" lvl="1" indent="-457200" algn="l" fontAlgn="auto">
              <a:lnSpc>
                <a:spcPct val="150000"/>
              </a:lnSpc>
              <a:spcAft>
                <a:spcPts val="0"/>
              </a:spcAft>
              <a:buSzPct val="100000"/>
              <a:buFont typeface="+mj-lt"/>
              <a:buAutoNum type="romanUcPeriod" startAt="2"/>
              <a:defRPr/>
            </a:pPr>
            <a:endParaRPr lang="es-CO" sz="1100" kern="1500" spc="130" dirty="0">
              <a:solidFill>
                <a:schemeClr val="tx1"/>
              </a:solidFill>
              <a:latin typeface="Futura Std Book"/>
            </a:endParaRPr>
          </a:p>
          <a:p>
            <a:pPr marL="914400" lvl="1" indent="-457200" algn="l" fontAlgn="auto">
              <a:lnSpc>
                <a:spcPct val="150000"/>
              </a:lnSpc>
              <a:spcAft>
                <a:spcPts val="0"/>
              </a:spcAft>
              <a:buSzPct val="100000"/>
              <a:buFont typeface="+mj-lt"/>
              <a:buAutoNum type="romanUcPeriod" startAt="2"/>
              <a:defRPr/>
            </a:pPr>
            <a:endParaRPr lang="es-CO" sz="1100" kern="1500" spc="130" dirty="0">
              <a:solidFill>
                <a:schemeClr val="tx1"/>
              </a:solidFill>
              <a:latin typeface="Futura Std Book"/>
            </a:endParaRPr>
          </a:p>
          <a:p>
            <a:pPr marL="514350" indent="-514350" algn="l" fontAlgn="auto">
              <a:lnSpc>
                <a:spcPct val="150000"/>
              </a:lnSpc>
              <a:spcAft>
                <a:spcPts val="0"/>
              </a:spcAft>
              <a:buFont typeface="Arial" pitchFamily="34" charset="0"/>
              <a:buAutoNum type="romanUcPeriod"/>
              <a:defRPr/>
            </a:pPr>
            <a:endParaRPr lang="es-CO" sz="1400" dirty="0">
              <a:solidFill>
                <a:schemeClr val="tx1"/>
              </a:solidFill>
              <a:latin typeface="Futura Std Book"/>
            </a:endParaRPr>
          </a:p>
        </p:txBody>
      </p:sp>
    </p:spTree>
    <p:extLst>
      <p:ext uri="{BB962C8B-B14F-4D97-AF65-F5344CB8AC3E}">
        <p14:creationId xmlns:p14="http://schemas.microsoft.com/office/powerpoint/2010/main" val="1605036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21774" y="-4842"/>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1 Título"/>
          <p:cNvSpPr txBox="1">
            <a:spLocks/>
          </p:cNvSpPr>
          <p:nvPr/>
        </p:nvSpPr>
        <p:spPr>
          <a:xfrm>
            <a:off x="760413" y="691356"/>
            <a:ext cx="7772400" cy="43338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altLang="es-CO" sz="2400" b="1" dirty="0">
                <a:solidFill>
                  <a:schemeClr val="accent1">
                    <a:lumMod val="50000"/>
                  </a:schemeClr>
                </a:solidFill>
                <a:latin typeface="Futura Std Book"/>
                <a:cs typeface="Arial" charset="0"/>
              </a:rPr>
              <a:t>CONTENIDO</a:t>
            </a:r>
          </a:p>
        </p:txBody>
      </p:sp>
      <p:sp>
        <p:nvSpPr>
          <p:cNvPr id="6" name="2 Subtítulo"/>
          <p:cNvSpPr txBox="1">
            <a:spLocks/>
          </p:cNvSpPr>
          <p:nvPr/>
        </p:nvSpPr>
        <p:spPr>
          <a:xfrm>
            <a:off x="489810" y="1484784"/>
            <a:ext cx="8137525" cy="4032250"/>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accent2">
                    <a:lumMod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fontAlgn="auto">
              <a:lnSpc>
                <a:spcPct val="150000"/>
              </a:lnSpc>
              <a:spcAft>
                <a:spcPts val="0"/>
              </a:spcAft>
              <a:buFont typeface="+mj-lt"/>
              <a:buAutoNum type="arabicPeriod"/>
              <a:defRPr/>
            </a:pPr>
            <a:r>
              <a:rPr lang="es-CO" sz="2000" kern="1500" spc="130" dirty="0">
                <a:solidFill>
                  <a:schemeClr val="accent1">
                    <a:lumMod val="50000"/>
                  </a:schemeClr>
                </a:solidFill>
                <a:latin typeface="Futura Std Book"/>
              </a:rPr>
              <a:t>Sostenibilidad y Regla Fiscal</a:t>
            </a:r>
          </a:p>
          <a:p>
            <a:pPr marL="457200" indent="-457200" algn="l" fontAlgn="auto">
              <a:lnSpc>
                <a:spcPct val="150000"/>
              </a:lnSpc>
              <a:spcAft>
                <a:spcPts val="0"/>
              </a:spcAft>
              <a:buFont typeface="+mj-lt"/>
              <a:buAutoNum type="arabicPeriod"/>
              <a:defRPr/>
            </a:pPr>
            <a:r>
              <a:rPr lang="es-CO" sz="2000" kern="1500" spc="130" dirty="0">
                <a:solidFill>
                  <a:schemeClr val="accent1">
                    <a:lumMod val="50000"/>
                  </a:schemeClr>
                </a:solidFill>
                <a:latin typeface="Futura Std Book"/>
              </a:rPr>
              <a:t>Instrumentos de la Regla Fiscal</a:t>
            </a:r>
          </a:p>
          <a:p>
            <a:pPr marL="457200" indent="-457200" algn="l">
              <a:lnSpc>
                <a:spcPct val="150000"/>
              </a:lnSpc>
              <a:buFont typeface="+mj-lt"/>
              <a:buAutoNum type="arabicPeriod"/>
              <a:defRPr/>
            </a:pPr>
            <a:r>
              <a:rPr lang="es-CO" sz="2000" kern="1500" spc="130" dirty="0">
                <a:solidFill>
                  <a:schemeClr val="accent1">
                    <a:lumMod val="50000"/>
                  </a:schemeClr>
                </a:solidFill>
                <a:latin typeface="Futura Std Book"/>
              </a:rPr>
              <a:t>La Tesorería en la programación Macro</a:t>
            </a:r>
          </a:p>
          <a:p>
            <a:pPr marL="457200" indent="-457200" algn="l">
              <a:lnSpc>
                <a:spcPct val="150000"/>
              </a:lnSpc>
              <a:buFont typeface="+mj-lt"/>
              <a:buAutoNum type="arabicPeriod"/>
              <a:defRPr/>
            </a:pPr>
            <a:r>
              <a:rPr lang="es-CO" sz="2000" b="1" kern="1500" spc="130" dirty="0">
                <a:solidFill>
                  <a:schemeClr val="accent1">
                    <a:lumMod val="50000"/>
                  </a:schemeClr>
                </a:solidFill>
                <a:latin typeface="Futura Std Book"/>
              </a:rPr>
              <a:t>Resultados y proyecciones</a:t>
            </a:r>
          </a:p>
          <a:p>
            <a:pPr marL="914400" lvl="1" indent="-457200" algn="l" fontAlgn="auto">
              <a:lnSpc>
                <a:spcPct val="150000"/>
              </a:lnSpc>
              <a:spcAft>
                <a:spcPts val="0"/>
              </a:spcAft>
              <a:buSzPct val="100000"/>
              <a:buFont typeface="+mj-lt"/>
              <a:buAutoNum type="romanUcPeriod" startAt="2"/>
              <a:defRPr/>
            </a:pPr>
            <a:endParaRPr lang="es-CO" sz="1100" kern="1500" spc="130" dirty="0">
              <a:solidFill>
                <a:schemeClr val="accent1">
                  <a:lumMod val="50000"/>
                </a:schemeClr>
              </a:solidFill>
              <a:latin typeface="Futura Std Book"/>
            </a:endParaRPr>
          </a:p>
          <a:p>
            <a:pPr marL="914400" lvl="1" indent="-457200" algn="l" fontAlgn="auto">
              <a:lnSpc>
                <a:spcPct val="150000"/>
              </a:lnSpc>
              <a:spcAft>
                <a:spcPts val="0"/>
              </a:spcAft>
              <a:buSzPct val="100000"/>
              <a:buFont typeface="+mj-lt"/>
              <a:buAutoNum type="romanUcPeriod" startAt="2"/>
              <a:defRPr/>
            </a:pPr>
            <a:endParaRPr lang="es-CO" sz="1100" kern="1500" spc="130" dirty="0">
              <a:solidFill>
                <a:schemeClr val="accent1">
                  <a:lumMod val="50000"/>
                </a:schemeClr>
              </a:solidFill>
              <a:latin typeface="Futura Std Book"/>
            </a:endParaRPr>
          </a:p>
          <a:p>
            <a:pPr marL="514350" indent="-514350" algn="l" fontAlgn="auto">
              <a:lnSpc>
                <a:spcPct val="150000"/>
              </a:lnSpc>
              <a:spcAft>
                <a:spcPts val="0"/>
              </a:spcAft>
              <a:buFont typeface="Arial" pitchFamily="34" charset="0"/>
              <a:buAutoNum type="romanUcPeriod"/>
              <a:defRPr/>
            </a:pPr>
            <a:endParaRPr lang="es-CO" sz="1400" dirty="0">
              <a:solidFill>
                <a:schemeClr val="accent1">
                  <a:lumMod val="50000"/>
                </a:schemeClr>
              </a:solidFill>
              <a:latin typeface="Futura Std Book"/>
            </a:endParaRPr>
          </a:p>
        </p:txBody>
      </p:sp>
    </p:spTree>
    <p:extLst>
      <p:ext uri="{BB962C8B-B14F-4D97-AF65-F5344CB8AC3E}">
        <p14:creationId xmlns:p14="http://schemas.microsoft.com/office/powerpoint/2010/main" val="3471395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uadroTexto 17"/>
          <p:cNvSpPr txBox="1"/>
          <p:nvPr/>
        </p:nvSpPr>
        <p:spPr>
          <a:xfrm>
            <a:off x="2296391" y="6229526"/>
            <a:ext cx="3250787" cy="430887"/>
          </a:xfrm>
          <a:prstGeom prst="rect">
            <a:avLst/>
          </a:prstGeom>
          <a:noFill/>
        </p:spPr>
        <p:txBody>
          <a:bodyPr wrap="square" rtlCol="0">
            <a:spAutoFit/>
          </a:bodyPr>
          <a:lstStyle/>
          <a:p>
            <a:r>
              <a:rPr lang="es-CO" sz="1100" dirty="0">
                <a:solidFill>
                  <a:schemeClr val="tx1">
                    <a:lumMod val="85000"/>
                    <a:lumOff val="15000"/>
                  </a:schemeClr>
                </a:solidFill>
                <a:latin typeface="Futura Std Book"/>
                <a:cs typeface="Futura Std Book"/>
              </a:rPr>
              <a:t>Fuente: Comité Consultivo de la Regla Fiscal; cálculos Ministerio de Hacienda</a:t>
            </a:r>
          </a:p>
        </p:txBody>
      </p:sp>
      <p:sp>
        <p:nvSpPr>
          <p:cNvPr id="13" name="CuadroTexto 12"/>
          <p:cNvSpPr txBox="1"/>
          <p:nvPr/>
        </p:nvSpPr>
        <p:spPr>
          <a:xfrm>
            <a:off x="995557" y="777420"/>
            <a:ext cx="7200800" cy="1231106"/>
          </a:xfrm>
          <a:prstGeom prst="rect">
            <a:avLst/>
          </a:prstGeom>
          <a:noFill/>
        </p:spPr>
        <p:txBody>
          <a:bodyPr wrap="square" rtlCol="0">
            <a:spAutoFit/>
          </a:bodyPr>
          <a:lstStyle/>
          <a:p>
            <a:pPr algn="ctr"/>
            <a:r>
              <a:rPr lang="es-ES" sz="2800" b="1" dirty="0">
                <a:solidFill>
                  <a:srgbClr val="002060"/>
                </a:solidFill>
                <a:latin typeface="Futura Std Book"/>
              </a:rPr>
              <a:t>Reducción Déficit GNC según Regla Fiscal </a:t>
            </a:r>
          </a:p>
          <a:p>
            <a:pPr algn="ctr"/>
            <a:r>
              <a:rPr lang="es-ES" dirty="0">
                <a:solidFill>
                  <a:schemeClr val="tx1">
                    <a:lumMod val="50000"/>
                    <a:lumOff val="50000"/>
                  </a:schemeClr>
                </a:solidFill>
                <a:latin typeface="Futura Std Book"/>
                <a:cs typeface="Futura Std Heavy"/>
              </a:rPr>
              <a:t>(% del PIB)</a:t>
            </a:r>
            <a:endParaRPr lang="es-ES" sz="1600" dirty="0">
              <a:solidFill>
                <a:schemeClr val="tx1">
                  <a:lumMod val="50000"/>
                  <a:lumOff val="50000"/>
                </a:schemeClr>
              </a:solidFill>
              <a:latin typeface="Futura Std Book"/>
              <a:cs typeface="Futura Std Heavy"/>
            </a:endParaRPr>
          </a:p>
        </p:txBody>
      </p:sp>
      <p:graphicFrame>
        <p:nvGraphicFramePr>
          <p:cNvPr id="6" name="Gráfico 5">
            <a:extLst>
              <a:ext uri="{FF2B5EF4-FFF2-40B4-BE49-F238E27FC236}">
                <a16:creationId xmlns:a16="http://schemas.microsoft.com/office/drawing/2014/main" xmlns="" id="{00000000-0008-0000-0800-000002000000}"/>
              </a:ext>
            </a:extLst>
          </p:cNvPr>
          <p:cNvGraphicFramePr>
            <a:graphicFrameLocks/>
          </p:cNvGraphicFramePr>
          <p:nvPr>
            <p:extLst>
              <p:ext uri="{D42A27DB-BD31-4B8C-83A1-F6EECF244321}">
                <p14:modId xmlns:p14="http://schemas.microsoft.com/office/powerpoint/2010/main" val="503609956"/>
              </p:ext>
            </p:extLst>
          </p:nvPr>
        </p:nvGraphicFramePr>
        <p:xfrm>
          <a:off x="595234" y="1146752"/>
          <a:ext cx="7499283" cy="4640983"/>
        </p:xfrm>
        <a:graphic>
          <a:graphicData uri="http://schemas.openxmlformats.org/drawingml/2006/chart">
            <c:chart xmlns:c="http://schemas.openxmlformats.org/drawingml/2006/chart" xmlns:r="http://schemas.openxmlformats.org/officeDocument/2006/relationships" r:id="rId3"/>
          </a:graphicData>
        </a:graphic>
      </p:graphicFrame>
      <p:sp>
        <p:nvSpPr>
          <p:cNvPr id="5" name="CuadroTexto 4"/>
          <p:cNvSpPr txBox="1"/>
          <p:nvPr/>
        </p:nvSpPr>
        <p:spPr>
          <a:xfrm>
            <a:off x="5547178" y="4601109"/>
            <a:ext cx="1582671" cy="523220"/>
          </a:xfrm>
          <a:prstGeom prst="rect">
            <a:avLst/>
          </a:prstGeom>
          <a:solidFill>
            <a:schemeClr val="bg1"/>
          </a:solidFill>
        </p:spPr>
        <p:txBody>
          <a:bodyPr wrap="square" rtlCol="0">
            <a:spAutoFit/>
          </a:bodyPr>
          <a:lstStyle/>
          <a:p>
            <a:r>
              <a:rPr lang="es-CO" sz="1400" dirty="0">
                <a:latin typeface="Futura Std Book"/>
              </a:rPr>
              <a:t>Balance Total </a:t>
            </a:r>
          </a:p>
          <a:p>
            <a:r>
              <a:rPr lang="es-CO" sz="1400" dirty="0">
                <a:latin typeface="Futura Std Book"/>
              </a:rPr>
              <a:t>MFMP 2016</a:t>
            </a:r>
          </a:p>
        </p:txBody>
      </p:sp>
      <p:sp>
        <p:nvSpPr>
          <p:cNvPr id="8" name="CuadroTexto 7"/>
          <p:cNvSpPr txBox="1"/>
          <p:nvPr/>
        </p:nvSpPr>
        <p:spPr>
          <a:xfrm>
            <a:off x="5547178" y="4031760"/>
            <a:ext cx="1582671" cy="523220"/>
          </a:xfrm>
          <a:prstGeom prst="rect">
            <a:avLst/>
          </a:prstGeom>
          <a:solidFill>
            <a:schemeClr val="bg1"/>
          </a:solidFill>
        </p:spPr>
        <p:txBody>
          <a:bodyPr wrap="square" rtlCol="0">
            <a:spAutoFit/>
          </a:bodyPr>
          <a:lstStyle/>
          <a:p>
            <a:r>
              <a:rPr lang="es-CO" sz="1400" dirty="0">
                <a:latin typeface="Futura Std Book"/>
              </a:rPr>
              <a:t>Balance Estructural</a:t>
            </a:r>
          </a:p>
        </p:txBody>
      </p:sp>
      <p:pic>
        <p:nvPicPr>
          <p:cNvPr id="7"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7433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12"/>
          <p:cNvSpPr txBox="1"/>
          <p:nvPr/>
        </p:nvSpPr>
        <p:spPr>
          <a:xfrm>
            <a:off x="1016165" y="684386"/>
            <a:ext cx="7200800" cy="830997"/>
          </a:xfrm>
          <a:prstGeom prst="rect">
            <a:avLst/>
          </a:prstGeom>
          <a:noFill/>
        </p:spPr>
        <p:txBody>
          <a:bodyPr wrap="square" rtlCol="0">
            <a:spAutoFit/>
          </a:bodyPr>
          <a:lstStyle/>
          <a:p>
            <a:pPr algn="ctr"/>
            <a:r>
              <a:rPr lang="es-CO" sz="2800" b="1" dirty="0">
                <a:solidFill>
                  <a:srgbClr val="002060"/>
                </a:solidFill>
                <a:latin typeface="Futura Std Book"/>
              </a:rPr>
              <a:t>Gastos GNC – Mediano Plazo </a:t>
            </a:r>
          </a:p>
          <a:p>
            <a:pPr algn="ctr"/>
            <a:r>
              <a:rPr lang="es-CO" sz="2000" dirty="0">
                <a:solidFill>
                  <a:schemeClr val="tx1">
                    <a:lumMod val="50000"/>
                    <a:lumOff val="50000"/>
                  </a:schemeClr>
                </a:solidFill>
                <a:latin typeface="Futura Std Book"/>
                <a:cs typeface="Futura Std Heavy"/>
              </a:rPr>
              <a:t>(% del PIB)</a:t>
            </a:r>
            <a:endParaRPr lang="es-CO" dirty="0">
              <a:solidFill>
                <a:schemeClr val="tx1">
                  <a:lumMod val="50000"/>
                  <a:lumOff val="50000"/>
                </a:schemeClr>
              </a:solidFill>
              <a:latin typeface="Futura Std Book"/>
              <a:cs typeface="Futura Std Heavy"/>
            </a:endParaRPr>
          </a:p>
        </p:txBody>
      </p:sp>
      <p:sp>
        <p:nvSpPr>
          <p:cNvPr id="7" name="CuadroTexto 6"/>
          <p:cNvSpPr txBox="1"/>
          <p:nvPr/>
        </p:nvSpPr>
        <p:spPr>
          <a:xfrm>
            <a:off x="415904" y="5855921"/>
            <a:ext cx="4925290" cy="577081"/>
          </a:xfrm>
          <a:prstGeom prst="rect">
            <a:avLst/>
          </a:prstGeom>
          <a:noFill/>
        </p:spPr>
        <p:txBody>
          <a:bodyPr wrap="square" rtlCol="0">
            <a:spAutoFit/>
          </a:bodyPr>
          <a:lstStyle/>
          <a:p>
            <a:r>
              <a:rPr lang="es-ES" sz="1050" dirty="0">
                <a:solidFill>
                  <a:srgbClr val="000000"/>
                </a:solidFill>
                <a:latin typeface="Futura Std Book"/>
                <a:cs typeface="Futura Std Book"/>
              </a:rPr>
              <a:t>Nota: Para el 2023 y 2024 se proyecta la reapertura del nuevo </a:t>
            </a:r>
            <a:r>
              <a:rPr lang="es-ES" sz="1050" dirty="0" err="1">
                <a:solidFill>
                  <a:srgbClr val="000000"/>
                </a:solidFill>
                <a:latin typeface="Futura Std Book"/>
                <a:cs typeface="Futura Std Book"/>
              </a:rPr>
              <a:t>benchmark</a:t>
            </a:r>
            <a:r>
              <a:rPr lang="es-ES" sz="1050" dirty="0">
                <a:solidFill>
                  <a:srgbClr val="000000"/>
                </a:solidFill>
                <a:latin typeface="Futura Std Book"/>
                <a:cs typeface="Futura Std Book"/>
              </a:rPr>
              <a:t> de 5 años de deuda interna a descuento. </a:t>
            </a:r>
            <a:endParaRPr lang="es-CO" sz="1050" dirty="0">
              <a:solidFill>
                <a:srgbClr val="000000"/>
              </a:solidFill>
              <a:latin typeface="Futura Std Book"/>
              <a:cs typeface="Futura Std Book"/>
            </a:endParaRPr>
          </a:p>
          <a:p>
            <a:pPr defTabSz="457200"/>
            <a:r>
              <a:rPr lang="es-CO" sz="1050" dirty="0">
                <a:solidFill>
                  <a:srgbClr val="000000"/>
                </a:solidFill>
                <a:latin typeface="Futura Std Book"/>
                <a:cs typeface="Futura Std Book"/>
              </a:rPr>
              <a:t>Fuente: Cálculos DGPM- Ministerio de Hacienda y Crédito Público</a:t>
            </a:r>
          </a:p>
        </p:txBody>
      </p:sp>
      <p:graphicFrame>
        <p:nvGraphicFramePr>
          <p:cNvPr id="5" name="Gráfico 4">
            <a:extLst>
              <a:ext uri="{FF2B5EF4-FFF2-40B4-BE49-F238E27FC236}">
                <a16:creationId xmlns:a16="http://schemas.microsoft.com/office/drawing/2014/main" xmlns="" id="{00000000-0008-0000-0000-00000E000000}"/>
              </a:ext>
            </a:extLst>
          </p:cNvPr>
          <p:cNvGraphicFramePr>
            <a:graphicFrameLocks/>
          </p:cNvGraphicFramePr>
          <p:nvPr>
            <p:extLst>
              <p:ext uri="{D42A27DB-BD31-4B8C-83A1-F6EECF244321}">
                <p14:modId xmlns:p14="http://schemas.microsoft.com/office/powerpoint/2010/main" val="2501669604"/>
              </p:ext>
            </p:extLst>
          </p:nvPr>
        </p:nvGraphicFramePr>
        <p:xfrm>
          <a:off x="790575" y="1257300"/>
          <a:ext cx="7562850" cy="4457700"/>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9889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o 2"/>
          <p:cNvGraphicFramePr>
            <a:graphicFrameLocks noChangeAspect="1"/>
          </p:cNvGraphicFramePr>
          <p:nvPr>
            <p:extLst>
              <p:ext uri="{D42A27DB-BD31-4B8C-83A1-F6EECF244321}">
                <p14:modId xmlns:p14="http://schemas.microsoft.com/office/powerpoint/2010/main" val="1258802590"/>
              </p:ext>
            </p:extLst>
          </p:nvPr>
        </p:nvGraphicFramePr>
        <p:xfrm>
          <a:off x="370944" y="1477169"/>
          <a:ext cx="8491242" cy="4583890"/>
        </p:xfrm>
        <a:graphic>
          <a:graphicData uri="http://schemas.openxmlformats.org/presentationml/2006/ole">
            <mc:AlternateContent xmlns:mc="http://schemas.openxmlformats.org/markup-compatibility/2006">
              <mc:Choice xmlns:v="urn:schemas-microsoft-com:vml" Requires="v">
                <p:oleObj spid="_x0000_s1056" name="Hoja de cálculo" r:id="rId5" imgW="7810500" imgH="4216400" progId="Excel.Sheet.12">
                  <p:embed/>
                </p:oleObj>
              </mc:Choice>
              <mc:Fallback>
                <p:oleObj name="Hoja de cálculo" r:id="rId5" imgW="7810500" imgH="4216400" progId="Excel.Sheet.12">
                  <p:embed/>
                  <p:pic>
                    <p:nvPicPr>
                      <p:cNvPr id="0" name=""/>
                      <p:cNvPicPr/>
                      <p:nvPr/>
                    </p:nvPicPr>
                    <p:blipFill>
                      <a:blip r:embed="rId6"/>
                      <a:stretch>
                        <a:fillRect/>
                      </a:stretch>
                    </p:blipFill>
                    <p:spPr>
                      <a:xfrm>
                        <a:off x="370944" y="1477169"/>
                        <a:ext cx="8491242" cy="4583890"/>
                      </a:xfrm>
                      <a:prstGeom prst="rect">
                        <a:avLst/>
                      </a:prstGeom>
                    </p:spPr>
                  </p:pic>
                </p:oleObj>
              </mc:Fallback>
            </mc:AlternateContent>
          </a:graphicData>
        </a:graphic>
      </p:graphicFrame>
      <p:sp>
        <p:nvSpPr>
          <p:cNvPr id="13" name="CuadroTexto 12"/>
          <p:cNvSpPr txBox="1"/>
          <p:nvPr/>
        </p:nvSpPr>
        <p:spPr>
          <a:xfrm>
            <a:off x="1004725" y="548680"/>
            <a:ext cx="7200800" cy="830997"/>
          </a:xfrm>
          <a:prstGeom prst="rect">
            <a:avLst/>
          </a:prstGeom>
          <a:noFill/>
        </p:spPr>
        <p:txBody>
          <a:bodyPr wrap="square" rtlCol="0">
            <a:spAutoFit/>
          </a:bodyPr>
          <a:lstStyle/>
          <a:p>
            <a:pPr algn="ctr"/>
            <a:r>
              <a:rPr lang="es-CO" sz="2800" b="1" dirty="0">
                <a:solidFill>
                  <a:srgbClr val="002060"/>
                </a:solidFill>
                <a:latin typeface="Futura Std Book"/>
              </a:rPr>
              <a:t>Ingresos GNC – Mediano Plazo </a:t>
            </a:r>
          </a:p>
          <a:p>
            <a:pPr algn="ctr"/>
            <a:r>
              <a:rPr lang="es-CO" sz="2000" dirty="0">
                <a:solidFill>
                  <a:schemeClr val="tx1">
                    <a:lumMod val="50000"/>
                    <a:lumOff val="50000"/>
                  </a:schemeClr>
                </a:solidFill>
                <a:latin typeface="Futura Std Book"/>
                <a:cs typeface="Futura Std Heavy"/>
              </a:rPr>
              <a:t>(% del PIB)</a:t>
            </a:r>
            <a:endParaRPr lang="es-CO" dirty="0">
              <a:solidFill>
                <a:schemeClr val="tx1">
                  <a:lumMod val="50000"/>
                  <a:lumOff val="50000"/>
                </a:schemeClr>
              </a:solidFill>
              <a:latin typeface="Futura Std Book"/>
              <a:cs typeface="Futura Std Heavy"/>
            </a:endParaRPr>
          </a:p>
        </p:txBody>
      </p:sp>
      <p:sp>
        <p:nvSpPr>
          <p:cNvPr id="7" name="CuadroTexto 6"/>
          <p:cNvSpPr txBox="1"/>
          <p:nvPr/>
        </p:nvSpPr>
        <p:spPr>
          <a:xfrm>
            <a:off x="449419" y="6061059"/>
            <a:ext cx="4946394" cy="261610"/>
          </a:xfrm>
          <a:prstGeom prst="rect">
            <a:avLst/>
          </a:prstGeom>
          <a:noFill/>
        </p:spPr>
        <p:txBody>
          <a:bodyPr wrap="square" rtlCol="0">
            <a:spAutoFit/>
          </a:bodyPr>
          <a:lstStyle/>
          <a:p>
            <a:pPr defTabSz="457200"/>
            <a:r>
              <a:rPr lang="es-CO" sz="1100" dirty="0">
                <a:solidFill>
                  <a:srgbClr val="000000"/>
                </a:solidFill>
                <a:latin typeface="Futura Std Book"/>
                <a:cs typeface="Futura Std Book"/>
              </a:rPr>
              <a:t>Fuente: Cálculos DGPM- Ministerio de Hacienda y Crédito Público</a:t>
            </a:r>
          </a:p>
        </p:txBody>
      </p:sp>
      <p:pic>
        <p:nvPicPr>
          <p:cNvPr id="5"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14761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3399692" y="2204864"/>
            <a:ext cx="4817273" cy="3305478"/>
          </a:xfrm>
          <a:prstGeom prst="rect">
            <a:avLst/>
          </a:prstGeom>
          <a:solidFill>
            <a:schemeClr val="bg2">
              <a:lumMod val="75000"/>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sz="1050">
              <a:latin typeface="Futura Std Book"/>
            </a:endParaRPr>
          </a:p>
        </p:txBody>
      </p:sp>
      <p:sp>
        <p:nvSpPr>
          <p:cNvPr id="13" name="CuadroTexto 12"/>
          <p:cNvSpPr txBox="1"/>
          <p:nvPr/>
        </p:nvSpPr>
        <p:spPr>
          <a:xfrm>
            <a:off x="560949" y="6027678"/>
            <a:ext cx="4946394" cy="246221"/>
          </a:xfrm>
          <a:prstGeom prst="rect">
            <a:avLst/>
          </a:prstGeom>
          <a:noFill/>
        </p:spPr>
        <p:txBody>
          <a:bodyPr wrap="square" rtlCol="0">
            <a:spAutoFit/>
          </a:bodyPr>
          <a:lstStyle/>
          <a:p>
            <a:pPr defTabSz="457200"/>
            <a:r>
              <a:rPr lang="es-CO" sz="1000" dirty="0">
                <a:solidFill>
                  <a:srgbClr val="000000"/>
                </a:solidFill>
                <a:latin typeface="Futura Std Book"/>
                <a:cs typeface="Futura Std Book"/>
              </a:rPr>
              <a:t>Fuente: Cálculos DGPM- Ministerio de Hacienda y Crédito Público</a:t>
            </a:r>
          </a:p>
        </p:txBody>
      </p:sp>
      <p:sp>
        <p:nvSpPr>
          <p:cNvPr id="14" name="CuadroTexto 13"/>
          <p:cNvSpPr txBox="1"/>
          <p:nvPr/>
        </p:nvSpPr>
        <p:spPr>
          <a:xfrm>
            <a:off x="3267543" y="1521176"/>
            <a:ext cx="2589398" cy="523220"/>
          </a:xfrm>
          <a:prstGeom prst="rect">
            <a:avLst/>
          </a:prstGeom>
          <a:noFill/>
        </p:spPr>
        <p:txBody>
          <a:bodyPr wrap="square" rtlCol="0">
            <a:spAutoFit/>
          </a:bodyPr>
          <a:lstStyle>
            <a:defPPr>
              <a:defRPr lang="es-ES"/>
            </a:defPPr>
            <a:lvl1pPr algn="ctr">
              <a:defRPr sz="1400" b="1">
                <a:latin typeface="Gill Sans MT" panose="020B0502020104020203" pitchFamily="34" charset="0"/>
                <a:cs typeface="Futura Std Heavy"/>
              </a:defRPr>
            </a:lvl1pPr>
          </a:lstStyle>
          <a:p>
            <a:r>
              <a:rPr lang="es-CO" dirty="0">
                <a:latin typeface="Futura Std Book"/>
              </a:rPr>
              <a:t>Balance Cuenta Corriente</a:t>
            </a:r>
          </a:p>
          <a:p>
            <a:r>
              <a:rPr lang="es-CO" dirty="0">
                <a:latin typeface="Futura Std Book"/>
              </a:rPr>
              <a:t>(% del PIB)</a:t>
            </a:r>
          </a:p>
        </p:txBody>
      </p:sp>
      <p:sp>
        <p:nvSpPr>
          <p:cNvPr id="8" name="CuadroTexto 7"/>
          <p:cNvSpPr txBox="1"/>
          <p:nvPr/>
        </p:nvSpPr>
        <p:spPr>
          <a:xfrm>
            <a:off x="548561" y="678706"/>
            <a:ext cx="7877908" cy="646331"/>
          </a:xfrm>
          <a:prstGeom prst="rect">
            <a:avLst/>
          </a:prstGeom>
          <a:solidFill>
            <a:schemeClr val="bg1">
              <a:lumMod val="95000"/>
            </a:schemeClr>
          </a:solidFill>
        </p:spPr>
        <p:txBody>
          <a:bodyPr wrap="square" rtlCol="0">
            <a:spAutoFit/>
          </a:bodyPr>
          <a:lstStyle/>
          <a:p>
            <a:pPr algn="ctr"/>
            <a:r>
              <a:rPr lang="es-CO" b="1" dirty="0">
                <a:solidFill>
                  <a:srgbClr val="002060"/>
                </a:solidFill>
                <a:latin typeface="Futura Std Book"/>
              </a:rPr>
              <a:t>Se espera una corrección ordenada del déficit en cuenta corriente que permita una desaceleración controlada del crecimiento económico</a:t>
            </a:r>
          </a:p>
        </p:txBody>
      </p:sp>
      <p:graphicFrame>
        <p:nvGraphicFramePr>
          <p:cNvPr id="10" name="Gráfico 9"/>
          <p:cNvGraphicFramePr>
            <a:graphicFrameLocks/>
          </p:cNvGraphicFramePr>
          <p:nvPr>
            <p:extLst>
              <p:ext uri="{D42A27DB-BD31-4B8C-83A1-F6EECF244321}">
                <p14:modId xmlns:p14="http://schemas.microsoft.com/office/powerpoint/2010/main" val="31036125"/>
              </p:ext>
            </p:extLst>
          </p:nvPr>
        </p:nvGraphicFramePr>
        <p:xfrm>
          <a:off x="560949" y="2076469"/>
          <a:ext cx="7656016" cy="3951209"/>
        </p:xfrm>
        <a:graphic>
          <a:graphicData uri="http://schemas.openxmlformats.org/drawingml/2006/chart">
            <c:chart xmlns:c="http://schemas.openxmlformats.org/drawingml/2006/chart" xmlns:r="http://schemas.openxmlformats.org/officeDocument/2006/relationships" r:id="rId2"/>
          </a:graphicData>
        </a:graphic>
      </p:graphicFrame>
      <p:sp>
        <p:nvSpPr>
          <p:cNvPr id="2" name="CuadroTexto 1"/>
          <p:cNvSpPr txBox="1"/>
          <p:nvPr/>
        </p:nvSpPr>
        <p:spPr>
          <a:xfrm>
            <a:off x="2800749" y="4604266"/>
            <a:ext cx="474810" cy="369332"/>
          </a:xfrm>
          <a:prstGeom prst="rect">
            <a:avLst/>
          </a:prstGeom>
          <a:noFill/>
        </p:spPr>
        <p:txBody>
          <a:bodyPr wrap="none" rtlCol="0">
            <a:spAutoFit/>
          </a:bodyPr>
          <a:lstStyle/>
          <a:p>
            <a:r>
              <a:rPr lang="es-CO" dirty="0">
                <a:latin typeface="Futura Std Book"/>
              </a:rPr>
              <a:t>-</a:t>
            </a:r>
            <a:r>
              <a:rPr lang="es-CO" sz="1200" b="1" dirty="0">
                <a:solidFill>
                  <a:srgbClr val="1F497D"/>
                </a:solidFill>
                <a:latin typeface="Futura Std Book"/>
              </a:rPr>
              <a:t>6,4</a:t>
            </a:r>
          </a:p>
        </p:txBody>
      </p:sp>
      <p:pic>
        <p:nvPicPr>
          <p:cNvPr id="11"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4858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21774" y="-4842"/>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1 Título"/>
          <p:cNvSpPr txBox="1">
            <a:spLocks/>
          </p:cNvSpPr>
          <p:nvPr/>
        </p:nvSpPr>
        <p:spPr>
          <a:xfrm>
            <a:off x="760413" y="691356"/>
            <a:ext cx="7772400" cy="43338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altLang="es-CO" sz="2400" b="1" dirty="0">
                <a:solidFill>
                  <a:schemeClr val="accent1">
                    <a:lumMod val="50000"/>
                  </a:schemeClr>
                </a:solidFill>
                <a:latin typeface="Futura Std Book"/>
                <a:cs typeface="Arial" charset="0"/>
              </a:rPr>
              <a:t>CONTENIDO</a:t>
            </a:r>
          </a:p>
        </p:txBody>
      </p:sp>
      <p:sp>
        <p:nvSpPr>
          <p:cNvPr id="6" name="2 Subtítulo"/>
          <p:cNvSpPr txBox="1">
            <a:spLocks/>
          </p:cNvSpPr>
          <p:nvPr/>
        </p:nvSpPr>
        <p:spPr>
          <a:xfrm>
            <a:off x="489810" y="1484784"/>
            <a:ext cx="8137525" cy="4032250"/>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accent2">
                    <a:lumMod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fontAlgn="auto">
              <a:lnSpc>
                <a:spcPct val="150000"/>
              </a:lnSpc>
              <a:spcAft>
                <a:spcPts val="0"/>
              </a:spcAft>
              <a:buFont typeface="+mj-lt"/>
              <a:buAutoNum type="arabicPeriod"/>
              <a:defRPr/>
            </a:pPr>
            <a:r>
              <a:rPr lang="es-CO" sz="2000" b="1" kern="1500" spc="130" dirty="0">
                <a:solidFill>
                  <a:schemeClr val="accent1">
                    <a:lumMod val="50000"/>
                  </a:schemeClr>
                </a:solidFill>
                <a:latin typeface="Futura Std Book"/>
              </a:rPr>
              <a:t>Sostenibilidad y Regla Fiscal</a:t>
            </a:r>
          </a:p>
          <a:p>
            <a:pPr marL="457200" indent="-457200" algn="l" fontAlgn="auto">
              <a:lnSpc>
                <a:spcPct val="150000"/>
              </a:lnSpc>
              <a:spcAft>
                <a:spcPts val="0"/>
              </a:spcAft>
              <a:buFont typeface="+mj-lt"/>
              <a:buAutoNum type="arabicPeriod"/>
              <a:defRPr/>
            </a:pPr>
            <a:r>
              <a:rPr lang="es-CO" sz="2000" kern="1500" spc="130" dirty="0">
                <a:solidFill>
                  <a:schemeClr val="accent1">
                    <a:lumMod val="50000"/>
                  </a:schemeClr>
                </a:solidFill>
                <a:latin typeface="Futura Std Book"/>
              </a:rPr>
              <a:t>Instrumentos de la Regla Fiscal</a:t>
            </a:r>
          </a:p>
          <a:p>
            <a:pPr marL="457200" indent="-457200" algn="l">
              <a:lnSpc>
                <a:spcPct val="150000"/>
              </a:lnSpc>
              <a:buFont typeface="+mj-lt"/>
              <a:buAutoNum type="arabicPeriod"/>
              <a:defRPr/>
            </a:pPr>
            <a:r>
              <a:rPr lang="es-CO" sz="2000" kern="1500" spc="130" dirty="0">
                <a:solidFill>
                  <a:schemeClr val="accent1">
                    <a:lumMod val="50000"/>
                  </a:schemeClr>
                </a:solidFill>
                <a:latin typeface="Futura Std Book"/>
              </a:rPr>
              <a:t>La Tesorería en la programación Macro</a:t>
            </a:r>
          </a:p>
          <a:p>
            <a:pPr marL="457200" indent="-457200" algn="l">
              <a:lnSpc>
                <a:spcPct val="150000"/>
              </a:lnSpc>
              <a:buFont typeface="+mj-lt"/>
              <a:buAutoNum type="arabicPeriod"/>
              <a:defRPr/>
            </a:pPr>
            <a:r>
              <a:rPr lang="es-CO" sz="2000" kern="1500" spc="130" dirty="0">
                <a:solidFill>
                  <a:schemeClr val="accent1">
                    <a:lumMod val="50000"/>
                  </a:schemeClr>
                </a:solidFill>
                <a:latin typeface="Futura Std Book"/>
              </a:rPr>
              <a:t>Resultados y proyecciones</a:t>
            </a:r>
          </a:p>
          <a:p>
            <a:pPr marL="914400" lvl="1" indent="-457200" algn="l" fontAlgn="auto">
              <a:lnSpc>
                <a:spcPct val="150000"/>
              </a:lnSpc>
              <a:spcAft>
                <a:spcPts val="0"/>
              </a:spcAft>
              <a:buSzPct val="100000"/>
              <a:buFont typeface="+mj-lt"/>
              <a:buAutoNum type="romanUcPeriod" startAt="2"/>
              <a:defRPr/>
            </a:pPr>
            <a:endParaRPr lang="es-CO" sz="1100" kern="1500" spc="130" dirty="0">
              <a:solidFill>
                <a:schemeClr val="accent1">
                  <a:lumMod val="50000"/>
                </a:schemeClr>
              </a:solidFill>
              <a:latin typeface="Futura Std Book"/>
            </a:endParaRPr>
          </a:p>
          <a:p>
            <a:pPr marL="914400" lvl="1" indent="-457200" algn="l" fontAlgn="auto">
              <a:lnSpc>
                <a:spcPct val="150000"/>
              </a:lnSpc>
              <a:spcAft>
                <a:spcPts val="0"/>
              </a:spcAft>
              <a:buSzPct val="100000"/>
              <a:buFont typeface="+mj-lt"/>
              <a:buAutoNum type="romanUcPeriod" startAt="2"/>
              <a:defRPr/>
            </a:pPr>
            <a:endParaRPr lang="es-CO" sz="1100" kern="1500" spc="130" dirty="0">
              <a:solidFill>
                <a:schemeClr val="accent1">
                  <a:lumMod val="50000"/>
                </a:schemeClr>
              </a:solidFill>
              <a:latin typeface="Futura Std Book"/>
            </a:endParaRPr>
          </a:p>
          <a:p>
            <a:pPr marL="514350" indent="-514350" algn="l" fontAlgn="auto">
              <a:lnSpc>
                <a:spcPct val="150000"/>
              </a:lnSpc>
              <a:spcAft>
                <a:spcPts val="0"/>
              </a:spcAft>
              <a:buFont typeface="Arial" pitchFamily="34" charset="0"/>
              <a:buAutoNum type="romanUcPeriod"/>
              <a:defRPr/>
            </a:pPr>
            <a:endParaRPr lang="es-CO" sz="1400" dirty="0">
              <a:solidFill>
                <a:schemeClr val="accent1">
                  <a:lumMod val="50000"/>
                </a:schemeClr>
              </a:solidFill>
              <a:latin typeface="Futura Std Book"/>
            </a:endParaRPr>
          </a:p>
        </p:txBody>
      </p:sp>
    </p:spTree>
    <p:extLst>
      <p:ext uri="{BB962C8B-B14F-4D97-AF65-F5344CB8AC3E}">
        <p14:creationId xmlns:p14="http://schemas.microsoft.com/office/powerpoint/2010/main" val="4024632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32040" y="5638877"/>
            <a:ext cx="4069724" cy="1205444"/>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sz="1600">
              <a:latin typeface="Futura Std Book"/>
            </a:endParaRPr>
          </a:p>
        </p:txBody>
      </p:sp>
      <p:graphicFrame>
        <p:nvGraphicFramePr>
          <p:cNvPr id="9" name="Diagrama 8"/>
          <p:cNvGraphicFramePr/>
          <p:nvPr>
            <p:extLst>
              <p:ext uri="{D42A27DB-BD31-4B8C-83A1-F6EECF244321}">
                <p14:modId xmlns:p14="http://schemas.microsoft.com/office/powerpoint/2010/main" val="708737804"/>
              </p:ext>
            </p:extLst>
          </p:nvPr>
        </p:nvGraphicFramePr>
        <p:xfrm>
          <a:off x="463638" y="980703"/>
          <a:ext cx="8178085" cy="2736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p:cNvSpPr txBox="1"/>
          <p:nvPr/>
        </p:nvSpPr>
        <p:spPr>
          <a:xfrm>
            <a:off x="463639" y="3501008"/>
            <a:ext cx="8297016" cy="2800767"/>
          </a:xfrm>
          <a:prstGeom prst="rect">
            <a:avLst/>
          </a:prstGeom>
          <a:noFill/>
        </p:spPr>
        <p:txBody>
          <a:bodyPr wrap="square" rtlCol="0">
            <a:spAutoFit/>
          </a:bodyPr>
          <a:lstStyle/>
          <a:p>
            <a:r>
              <a:rPr lang="es-CO" sz="1600" dirty="0">
                <a:latin typeface="Futura Std Book"/>
              </a:rPr>
              <a:t>Distribuye el peso del ajuste entre las políticas disponibles para enfrentar los choques y la desaceleración, sin sobrecargar ninguno de los frentes: impuestos, gasto público y deuda.</a:t>
            </a:r>
          </a:p>
          <a:p>
            <a:endParaRPr lang="es-CO" sz="1600" dirty="0">
              <a:latin typeface="Futura Std Book"/>
            </a:endParaRPr>
          </a:p>
          <a:p>
            <a:pPr marL="742950" lvl="1" indent="-285750">
              <a:buFont typeface="Arial" panose="020B0604020202020204" pitchFamily="34" charset="0"/>
              <a:buChar char="•"/>
            </a:pPr>
            <a:r>
              <a:rPr lang="es-CO" sz="1600" dirty="0">
                <a:latin typeface="Futura Std Book"/>
              </a:rPr>
              <a:t>Reducción en gasto de funcionamiento y gasto de poco impacto sin tocar programas sociales, ajuste de 1,2% del PIB desde 2013.</a:t>
            </a:r>
          </a:p>
          <a:p>
            <a:pPr marL="742950" lvl="1" indent="-285750">
              <a:buFont typeface="Arial" panose="020B0604020202020204" pitchFamily="34" charset="0"/>
              <a:buChar char="•"/>
            </a:pPr>
            <a:r>
              <a:rPr lang="es-CO" sz="1600" dirty="0">
                <a:latin typeface="Futura Std Book"/>
              </a:rPr>
              <a:t>Déficit moderado acorde a regla fiscal y aumento leve y pasajero en deuda pública.</a:t>
            </a:r>
          </a:p>
          <a:p>
            <a:pPr marL="742950" lvl="1" indent="-285750">
              <a:buFont typeface="Arial" panose="020B0604020202020204" pitchFamily="34" charset="0"/>
              <a:buChar char="•"/>
            </a:pPr>
            <a:r>
              <a:rPr lang="es-CO" sz="1600" dirty="0">
                <a:latin typeface="Futura Std Book"/>
              </a:rPr>
              <a:t>Mayor recaudo de ingresos no petroleros mediante lucha contra la evasión</a:t>
            </a:r>
          </a:p>
          <a:p>
            <a:pPr marL="742950" lvl="1" indent="-285750">
              <a:buFont typeface="Arial" panose="020B0604020202020204" pitchFamily="34" charset="0"/>
              <a:buChar char="•"/>
            </a:pPr>
            <a:r>
              <a:rPr lang="es-CO" sz="1600" dirty="0">
                <a:latin typeface="Futura Std Book"/>
              </a:rPr>
              <a:t>Priorización de la inversión de alto impacto en empleo y actividad económica, infraestructura, interconectividad, educación, vivienda y capital humano.</a:t>
            </a:r>
          </a:p>
        </p:txBody>
      </p:sp>
      <p:sp>
        <p:nvSpPr>
          <p:cNvPr id="7" name="CuadroTexto 6"/>
          <p:cNvSpPr txBox="1"/>
          <p:nvPr/>
        </p:nvSpPr>
        <p:spPr>
          <a:xfrm>
            <a:off x="632817" y="632882"/>
            <a:ext cx="7725615" cy="646331"/>
          </a:xfrm>
          <a:prstGeom prst="rect">
            <a:avLst/>
          </a:prstGeom>
          <a:solidFill>
            <a:schemeClr val="bg1">
              <a:lumMod val="95000"/>
            </a:schemeClr>
          </a:solidFill>
        </p:spPr>
        <p:txBody>
          <a:bodyPr wrap="square" rtlCol="0">
            <a:spAutoFit/>
          </a:bodyPr>
          <a:lstStyle/>
          <a:p>
            <a:pPr algn="ctr"/>
            <a:r>
              <a:rPr lang="es-CO" b="1" dirty="0">
                <a:solidFill>
                  <a:srgbClr val="002060"/>
                </a:solidFill>
                <a:latin typeface="Futura Std Book"/>
              </a:rPr>
              <a:t>El Gobierno ha respondido a los choques externos con Austeridad Inteligente que consiste en:</a:t>
            </a:r>
          </a:p>
        </p:txBody>
      </p:sp>
      <p:pic>
        <p:nvPicPr>
          <p:cNvPr id="8"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55927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Portad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565"/>
            <a:ext cx="9144000" cy="7113912"/>
          </a:xfrm>
          <a:prstGeom prst="rect">
            <a:avLst/>
          </a:prstGeom>
        </p:spPr>
      </p:pic>
      <p:sp>
        <p:nvSpPr>
          <p:cNvPr id="4" name="CuadroTexto 3"/>
          <p:cNvSpPr txBox="1"/>
          <p:nvPr/>
        </p:nvSpPr>
        <p:spPr>
          <a:xfrm>
            <a:off x="5220072" y="3789040"/>
            <a:ext cx="3257615" cy="961448"/>
          </a:xfrm>
          <a:prstGeom prst="rect">
            <a:avLst/>
          </a:prstGeom>
          <a:solidFill>
            <a:schemeClr val="bg1"/>
          </a:solidFill>
        </p:spPr>
        <p:txBody>
          <a:bodyPr wrap="square" rtlCol="0">
            <a:noAutofit/>
          </a:bodyPr>
          <a:lstStyle/>
          <a:p>
            <a:r>
              <a:rPr lang="es-CO" sz="1600" b="1" dirty="0">
                <a:solidFill>
                  <a:schemeClr val="tx1">
                    <a:lumMod val="75000"/>
                    <a:lumOff val="25000"/>
                  </a:schemeClr>
                </a:solidFill>
                <a:latin typeface="Futura Std Medium" panose="020B0502020204020303"/>
              </a:rPr>
              <a:t>FRANCISCO MANUEL LUCERO</a:t>
            </a:r>
          </a:p>
          <a:p>
            <a:r>
              <a:rPr lang="es-CO" sz="1400" b="1" dirty="0">
                <a:solidFill>
                  <a:schemeClr val="tx1">
                    <a:lumMod val="75000"/>
                    <a:lumOff val="25000"/>
                  </a:schemeClr>
                </a:solidFill>
                <a:latin typeface="Futura Std Medium" panose="020B0502020204020303"/>
              </a:rPr>
              <a:t>Ministerio de Hacienda y Crédito Público</a:t>
            </a:r>
            <a:endParaRPr lang="es-CO" sz="2000" b="1" dirty="0">
              <a:solidFill>
                <a:schemeClr val="tx1">
                  <a:lumMod val="75000"/>
                  <a:lumOff val="25000"/>
                </a:schemeClr>
              </a:solidFill>
              <a:latin typeface="Futura Std Medium" panose="020B0502020204020303"/>
            </a:endParaRPr>
          </a:p>
          <a:p>
            <a:endParaRPr lang="es-CO" sz="1600" dirty="0">
              <a:solidFill>
                <a:schemeClr val="tx1">
                  <a:lumMod val="75000"/>
                  <a:lumOff val="25000"/>
                </a:schemeClr>
              </a:solidFill>
              <a:latin typeface="Futura Std Medium" panose="020B0502020204020303"/>
            </a:endParaRPr>
          </a:p>
          <a:p>
            <a:r>
              <a:rPr lang="es-CO" sz="1600" dirty="0">
                <a:solidFill>
                  <a:schemeClr val="tx1">
                    <a:lumMod val="75000"/>
                    <a:lumOff val="25000"/>
                  </a:schemeClr>
                </a:solidFill>
                <a:latin typeface="Futura Std Medium" panose="020B0502020204020303"/>
              </a:rPr>
              <a:t>Julio 2016</a:t>
            </a:r>
            <a:endParaRPr lang="es-CO" sz="1200" dirty="0">
              <a:solidFill>
                <a:schemeClr val="tx1">
                  <a:lumMod val="75000"/>
                  <a:lumOff val="25000"/>
                </a:schemeClr>
              </a:solidFill>
              <a:latin typeface="Futura Std Medium" panose="020B0502020204020303"/>
            </a:endParaRPr>
          </a:p>
        </p:txBody>
      </p:sp>
      <p:sp>
        <p:nvSpPr>
          <p:cNvPr id="5" name="4 Rectángulo"/>
          <p:cNvSpPr/>
          <p:nvPr/>
        </p:nvSpPr>
        <p:spPr>
          <a:xfrm>
            <a:off x="5220072" y="1988840"/>
            <a:ext cx="3384376" cy="31683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altLang="es-CO" dirty="0">
                <a:solidFill>
                  <a:schemeClr val="tx1"/>
                </a:solidFill>
                <a:latin typeface="Arial" pitchFamily="34" charset="0"/>
              </a:rPr>
              <a:t>Gracias</a:t>
            </a:r>
          </a:p>
          <a:p>
            <a:pPr algn="ctr">
              <a:spcBef>
                <a:spcPts val="600"/>
              </a:spcBef>
            </a:pPr>
            <a:endParaRPr lang="en-US" altLang="es-CO" dirty="0">
              <a:solidFill>
                <a:schemeClr val="tx1"/>
              </a:solidFill>
              <a:latin typeface="Arial" pitchFamily="34" charset="0"/>
            </a:endParaRPr>
          </a:p>
          <a:p>
            <a:pPr algn="ctr">
              <a:spcBef>
                <a:spcPts val="600"/>
              </a:spcBef>
            </a:pPr>
            <a:r>
              <a:rPr lang="es-CO" altLang="es-CO" dirty="0">
                <a:solidFill>
                  <a:schemeClr val="tx1"/>
                </a:solidFill>
                <a:latin typeface="Arial" pitchFamily="34" charset="0"/>
              </a:rPr>
              <a:t>Lo invitamos a visitar el portal de Relaciones con Inversionistas Colombia </a:t>
            </a:r>
            <a:r>
              <a:rPr lang="en-US" altLang="es-CO" dirty="0">
                <a:solidFill>
                  <a:schemeClr val="tx1"/>
                </a:solidFill>
                <a:latin typeface="Arial" pitchFamily="34" charset="0"/>
              </a:rPr>
              <a:t/>
            </a:r>
            <a:br>
              <a:rPr lang="en-US" altLang="es-CO" dirty="0">
                <a:solidFill>
                  <a:schemeClr val="tx1"/>
                </a:solidFill>
                <a:latin typeface="Arial" pitchFamily="34" charset="0"/>
              </a:rPr>
            </a:br>
            <a:endParaRPr lang="en-US" altLang="es-CO" dirty="0">
              <a:solidFill>
                <a:schemeClr val="tx1"/>
              </a:solidFill>
              <a:latin typeface="Arial" pitchFamily="34" charset="0"/>
            </a:endParaRPr>
          </a:p>
          <a:p>
            <a:pPr algn="ctr">
              <a:spcBef>
                <a:spcPts val="600"/>
              </a:spcBef>
            </a:pPr>
            <a:r>
              <a:rPr lang="en-US" altLang="es-CO" dirty="0">
                <a:solidFill>
                  <a:schemeClr val="tx1"/>
                </a:solidFill>
                <a:latin typeface="Arial" pitchFamily="34" charset="0"/>
              </a:rPr>
              <a:t>www.irc.gov.co</a:t>
            </a:r>
          </a:p>
        </p:txBody>
      </p:sp>
      <p:sp>
        <p:nvSpPr>
          <p:cNvPr id="6" name="Text Box 3"/>
          <p:cNvSpPr txBox="1">
            <a:spLocks noChangeArrowheads="1"/>
          </p:cNvSpPr>
          <p:nvPr/>
        </p:nvSpPr>
        <p:spPr bwMode="auto">
          <a:xfrm>
            <a:off x="357188" y="1285875"/>
            <a:ext cx="8640762" cy="461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prstDash val="lgDash"/>
                <a:miter lim="800000"/>
                <a:headEnd/>
                <a:tailEnd/>
              </a14:hiddenLine>
            </a:ext>
          </a:extLst>
        </p:spPr>
        <p:txBody>
          <a:bodyPr lIns="45714" tIns="45714" rIns="45714" bIns="45714">
            <a:spAutoFit/>
          </a:bodyPr>
          <a:lstStyle>
            <a:lvl1pPr defTabSz="820738" eaLnBrk="0" hangingPunct="0">
              <a:defRPr>
                <a:solidFill>
                  <a:schemeClr val="tx1"/>
                </a:solidFill>
                <a:latin typeface="Calibri" pitchFamily="34" charset="0"/>
                <a:cs typeface="Arial" pitchFamily="34" charset="0"/>
              </a:defRPr>
            </a:lvl1pPr>
            <a:lvl2pPr marL="742950" indent="-285750" defTabSz="820738" eaLnBrk="0" hangingPunct="0">
              <a:defRPr>
                <a:solidFill>
                  <a:schemeClr val="tx1"/>
                </a:solidFill>
                <a:latin typeface="Calibri" pitchFamily="34" charset="0"/>
                <a:cs typeface="Arial" pitchFamily="34" charset="0"/>
              </a:defRPr>
            </a:lvl2pPr>
            <a:lvl3pPr marL="1143000" indent="-228600" defTabSz="820738" eaLnBrk="0" hangingPunct="0">
              <a:defRPr>
                <a:solidFill>
                  <a:schemeClr val="tx1"/>
                </a:solidFill>
                <a:latin typeface="Calibri" pitchFamily="34" charset="0"/>
                <a:cs typeface="Arial" pitchFamily="34" charset="0"/>
              </a:defRPr>
            </a:lvl3pPr>
            <a:lvl4pPr marL="1600200" indent="-228600" defTabSz="820738" eaLnBrk="0" hangingPunct="0">
              <a:defRPr>
                <a:solidFill>
                  <a:schemeClr val="tx1"/>
                </a:solidFill>
                <a:latin typeface="Calibri" pitchFamily="34" charset="0"/>
                <a:cs typeface="Arial" pitchFamily="34" charset="0"/>
              </a:defRPr>
            </a:lvl4pPr>
            <a:lvl5pPr marL="2057400" indent="-228600" defTabSz="820738" eaLnBrk="0" hangingPunct="0">
              <a:defRPr>
                <a:solidFill>
                  <a:schemeClr val="tx1"/>
                </a:solidFill>
                <a:latin typeface="Calibri" pitchFamily="34" charset="0"/>
                <a:cs typeface="Arial" pitchFamily="34" charset="0"/>
              </a:defRPr>
            </a:lvl5pPr>
            <a:lvl6pPr marL="2514600" indent="-228600" defTabSz="82073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82073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82073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820738" eaLnBrk="0" fontAlgn="base" hangingPunct="0">
              <a:spcBef>
                <a:spcPct val="0"/>
              </a:spcBef>
              <a:spcAft>
                <a:spcPct val="0"/>
              </a:spcAft>
              <a:defRPr>
                <a:solidFill>
                  <a:schemeClr val="tx1"/>
                </a:solidFill>
                <a:latin typeface="Calibri" pitchFamily="34" charset="0"/>
                <a:cs typeface="Arial" pitchFamily="34" charset="0"/>
              </a:defRPr>
            </a:lvl9pPr>
          </a:lstStyle>
          <a:p>
            <a:pPr algn="ctr">
              <a:spcBef>
                <a:spcPts val="600"/>
              </a:spcBef>
            </a:pPr>
            <a:endParaRPr lang="en-US" altLang="es-CO" sz="2400" dirty="0">
              <a:latin typeface="Arial" pitchFamily="34" charset="0"/>
            </a:endParaRPr>
          </a:p>
        </p:txBody>
      </p:sp>
      <p:pic>
        <p:nvPicPr>
          <p:cNvPr id="7" name="5 Imagen" descr="IRC Logo png.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837" y="5517231"/>
            <a:ext cx="2609850"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5250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57 Rectángulo"/>
          <p:cNvSpPr/>
          <p:nvPr/>
        </p:nvSpPr>
        <p:spPr>
          <a:xfrm>
            <a:off x="539552" y="4329100"/>
            <a:ext cx="3168352" cy="1044116"/>
          </a:xfrm>
          <a:prstGeom prst="rect">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s-CO" sz="2400" b="1" kern="0" dirty="0">
                <a:solidFill>
                  <a:srgbClr val="FFFFFF"/>
                </a:solidFill>
                <a:latin typeface="Futura Std Book"/>
              </a:rPr>
              <a:t>Sostenibilidad y estabilidad fiscal (Art. 7)</a:t>
            </a:r>
          </a:p>
        </p:txBody>
      </p:sp>
      <p:sp>
        <p:nvSpPr>
          <p:cNvPr id="59" name="58 Rectángulo"/>
          <p:cNvSpPr/>
          <p:nvPr/>
        </p:nvSpPr>
        <p:spPr>
          <a:xfrm>
            <a:off x="4427984" y="1268760"/>
            <a:ext cx="4176464" cy="1944216"/>
          </a:xfrm>
          <a:prstGeom prst="rect">
            <a:avLst/>
          </a:prstGeom>
          <a:noFill/>
          <a:ln w="38100" cap="flat" cmpd="sng" algn="ctr">
            <a:noFill/>
            <a:prstDash val="solid"/>
          </a:ln>
          <a:effectLst/>
        </p:spPr>
        <p:txBody>
          <a:bodyPr anchor="ctr"/>
          <a:lstStyle/>
          <a:p>
            <a:pPr marL="342900" marR="0" lvl="0" indent="-342900" algn="just" defTabSz="914400" eaLnBrk="1" fontAlgn="auto" latinLnBrk="0" hangingPunct="1">
              <a:lnSpc>
                <a:spcPct val="100000"/>
              </a:lnSpc>
              <a:spcBef>
                <a:spcPts val="0"/>
              </a:spcBef>
              <a:spcAft>
                <a:spcPts val="0"/>
              </a:spcAft>
              <a:buClrTx/>
              <a:buSzTx/>
              <a:buFont typeface="Wingdings" pitchFamily="2" charset="2"/>
              <a:buChar char="q"/>
              <a:tabLst/>
              <a:defRPr/>
            </a:pPr>
            <a:r>
              <a:rPr lang="es-CO" sz="2000" kern="0" dirty="0">
                <a:latin typeface="Futura Std Book"/>
              </a:rPr>
              <a:t>Marco Fiscal de Mediano Plazo</a:t>
            </a:r>
          </a:p>
          <a:p>
            <a:pPr marL="342900" indent="-342900" algn="just">
              <a:buFont typeface="Wingdings" pitchFamily="2" charset="2"/>
              <a:buChar char="q"/>
              <a:defRPr/>
            </a:pPr>
            <a:r>
              <a:rPr lang="es-CO" sz="2000" kern="0" dirty="0">
                <a:latin typeface="Futura Std Book"/>
              </a:rPr>
              <a:t>Plan Financiero</a:t>
            </a:r>
          </a:p>
          <a:p>
            <a:pPr marL="342900" marR="0" lvl="0" indent="-342900" algn="just" defTabSz="914400" eaLnBrk="1" fontAlgn="auto" latinLnBrk="0" hangingPunct="1">
              <a:lnSpc>
                <a:spcPct val="100000"/>
              </a:lnSpc>
              <a:spcBef>
                <a:spcPts val="0"/>
              </a:spcBef>
              <a:spcAft>
                <a:spcPts val="0"/>
              </a:spcAft>
              <a:buClrTx/>
              <a:buSzTx/>
              <a:buFont typeface="Wingdings" pitchFamily="2" charset="2"/>
              <a:buChar char="q"/>
              <a:tabLst/>
              <a:defRPr/>
            </a:pPr>
            <a:r>
              <a:rPr lang="es-CO" sz="2000" kern="0" dirty="0">
                <a:latin typeface="Futura Std Book"/>
              </a:rPr>
              <a:t>Marco de Gasto de Mediano Plazo</a:t>
            </a:r>
          </a:p>
          <a:p>
            <a:pPr marL="342900" marR="0" lvl="0" indent="-342900" algn="just" defTabSz="914400" eaLnBrk="1" fontAlgn="auto" latinLnBrk="0" hangingPunct="1">
              <a:lnSpc>
                <a:spcPct val="100000"/>
              </a:lnSpc>
              <a:spcBef>
                <a:spcPts val="0"/>
              </a:spcBef>
              <a:spcAft>
                <a:spcPts val="0"/>
              </a:spcAft>
              <a:buClrTx/>
              <a:buSzTx/>
              <a:buFont typeface="Wingdings" pitchFamily="2" charset="2"/>
              <a:buChar char="q"/>
              <a:tabLst/>
              <a:defRPr/>
            </a:pPr>
            <a:r>
              <a:rPr lang="es-CO" sz="2000" kern="0" dirty="0">
                <a:latin typeface="Futura Std Book"/>
              </a:rPr>
              <a:t>Presupuesto General de la Nación </a:t>
            </a:r>
          </a:p>
        </p:txBody>
      </p:sp>
      <p:sp>
        <p:nvSpPr>
          <p:cNvPr id="60" name="59 Rectángulo"/>
          <p:cNvSpPr/>
          <p:nvPr/>
        </p:nvSpPr>
        <p:spPr>
          <a:xfrm>
            <a:off x="3851920" y="3573016"/>
            <a:ext cx="5081469" cy="2196244"/>
          </a:xfrm>
          <a:prstGeom prst="rect">
            <a:avLst/>
          </a:prstGeom>
          <a:noFill/>
          <a:ln w="38100" cap="flat" cmpd="sng" algn="ctr">
            <a:solidFill>
              <a:srgbClr val="C6D9F0">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s-CO" b="1" u="sng" kern="0" dirty="0">
                <a:latin typeface="Futura Std Book"/>
              </a:rPr>
              <a:t>NUEVO PRINCIPIO PRESUPUESTAL</a:t>
            </a:r>
          </a:p>
          <a:p>
            <a:pPr marL="0" marR="0" lvl="0" indent="0" algn="ctr" defTabSz="914400" eaLnBrk="1" fontAlgn="auto" latinLnBrk="0" hangingPunct="1">
              <a:lnSpc>
                <a:spcPct val="100000"/>
              </a:lnSpc>
              <a:spcBef>
                <a:spcPts val="0"/>
              </a:spcBef>
              <a:spcAft>
                <a:spcPts val="0"/>
              </a:spcAft>
              <a:buClrTx/>
              <a:buSzTx/>
              <a:buFontTx/>
              <a:buNone/>
              <a:tabLst/>
              <a:defRPr/>
            </a:pPr>
            <a:endParaRPr lang="es-CO" b="1" u="sng" kern="0" dirty="0">
              <a:latin typeface="Futura Std Book"/>
            </a:endParaRPr>
          </a:p>
          <a:p>
            <a:pPr marL="0" marR="0" lvl="0" indent="0" algn="just" defTabSz="914400" eaLnBrk="1" fontAlgn="auto" latinLnBrk="0" hangingPunct="1">
              <a:lnSpc>
                <a:spcPct val="100000"/>
              </a:lnSpc>
              <a:spcBef>
                <a:spcPts val="0"/>
              </a:spcBef>
              <a:spcAft>
                <a:spcPts val="0"/>
              </a:spcAft>
              <a:buClrTx/>
              <a:buSzTx/>
              <a:buFontTx/>
              <a:buNone/>
              <a:tabLst/>
              <a:defRPr/>
            </a:pPr>
            <a:r>
              <a:rPr lang="es-CO" b="1" kern="0" dirty="0">
                <a:latin typeface="Futura Std Book"/>
              </a:rPr>
              <a:t>ANTES: </a:t>
            </a:r>
            <a:r>
              <a:rPr lang="es-CO" b="1" i="1" u="sng" kern="0" dirty="0">
                <a:latin typeface="Futura Std Book"/>
              </a:rPr>
              <a:t>Homeóstasis presupuestal. </a:t>
            </a:r>
            <a:r>
              <a:rPr lang="es-CO" b="1" i="1" kern="0" dirty="0">
                <a:latin typeface="Futura Std Book"/>
              </a:rPr>
              <a:t> </a:t>
            </a:r>
            <a:r>
              <a:rPr lang="es-CO" kern="0" dirty="0">
                <a:latin typeface="Futura Std Book"/>
              </a:rPr>
              <a:t>El gasto debe crecer conforme lo hace la economía – PROCÍCLICO</a:t>
            </a:r>
          </a:p>
          <a:p>
            <a:pPr marL="0" marR="0" lvl="0" indent="0" algn="just" defTabSz="914400" eaLnBrk="1" fontAlgn="auto" latinLnBrk="0" hangingPunct="1">
              <a:lnSpc>
                <a:spcPct val="100000"/>
              </a:lnSpc>
              <a:spcBef>
                <a:spcPts val="0"/>
              </a:spcBef>
              <a:spcAft>
                <a:spcPts val="0"/>
              </a:spcAft>
              <a:buClrTx/>
              <a:buSzTx/>
              <a:buFontTx/>
              <a:buNone/>
              <a:tabLst/>
              <a:defRPr/>
            </a:pPr>
            <a:r>
              <a:rPr lang="es-CO" b="1" kern="0" dirty="0">
                <a:latin typeface="Futura Std Book"/>
              </a:rPr>
              <a:t>AHORA: </a:t>
            </a:r>
            <a:r>
              <a:rPr lang="es-CO" b="1" i="1" u="sng" kern="0" dirty="0">
                <a:latin typeface="Futura Std Book"/>
              </a:rPr>
              <a:t>Sostenibilidad y Estabilidad.</a:t>
            </a:r>
            <a:r>
              <a:rPr lang="es-CO" b="1" kern="0" dirty="0">
                <a:latin typeface="Futura Std Book"/>
              </a:rPr>
              <a:t> </a:t>
            </a:r>
            <a:r>
              <a:rPr lang="es-CO" kern="0" dirty="0">
                <a:latin typeface="Futura Std Book"/>
              </a:rPr>
              <a:t>El gasto debe crecer conforme crece el ingreso estructural – CONTRACÍCLICO</a:t>
            </a:r>
          </a:p>
        </p:txBody>
      </p:sp>
      <p:sp>
        <p:nvSpPr>
          <p:cNvPr id="61" name="60 Abrir llave"/>
          <p:cNvSpPr/>
          <p:nvPr/>
        </p:nvSpPr>
        <p:spPr>
          <a:xfrm>
            <a:off x="3955026" y="1376772"/>
            <a:ext cx="432048" cy="1836204"/>
          </a:xfrm>
          <a:prstGeom prst="leftBrace">
            <a:avLst/>
          </a:prstGeom>
          <a:ln w="25400">
            <a:solidFill>
              <a:srgbClr val="7A512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b="1" dirty="0">
              <a:latin typeface="Futura Std Book"/>
            </a:endParaRPr>
          </a:p>
        </p:txBody>
      </p:sp>
      <p:sp>
        <p:nvSpPr>
          <p:cNvPr id="62" name="61 Rectángulo"/>
          <p:cNvSpPr/>
          <p:nvPr/>
        </p:nvSpPr>
        <p:spPr>
          <a:xfrm>
            <a:off x="562432" y="1808820"/>
            <a:ext cx="3168352" cy="864096"/>
          </a:xfrm>
          <a:prstGeom prst="rect">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s-ES" sz="2400" b="1" kern="0" noProof="0" dirty="0">
                <a:solidFill>
                  <a:srgbClr val="FFFFFF"/>
                </a:solidFill>
                <a:latin typeface="Futura Std Book"/>
              </a:rPr>
              <a:t>Coherencia (Art 4)</a:t>
            </a:r>
            <a:endParaRPr kumimoji="0" lang="es-ES" sz="2400" b="1" i="0" u="none" strike="noStrike" kern="0" cap="none" spc="0" normalizeH="0" baseline="0" noProof="0" dirty="0">
              <a:ln>
                <a:noFill/>
              </a:ln>
              <a:solidFill>
                <a:srgbClr val="FFFFFF"/>
              </a:solidFill>
              <a:effectLst/>
              <a:uLnTx/>
              <a:uFillTx/>
              <a:latin typeface="Futura Std Book"/>
            </a:endParaRPr>
          </a:p>
        </p:txBody>
      </p:sp>
      <p:sp>
        <p:nvSpPr>
          <p:cNvPr id="10" name="CuadroTexto 5"/>
          <p:cNvSpPr txBox="1"/>
          <p:nvPr/>
        </p:nvSpPr>
        <p:spPr>
          <a:xfrm>
            <a:off x="879085" y="612378"/>
            <a:ext cx="7488832" cy="512366"/>
          </a:xfrm>
          <a:prstGeom prst="rect">
            <a:avLst/>
          </a:prstGeom>
          <a:solidFill>
            <a:schemeClr val="bg1"/>
          </a:solidFill>
        </p:spPr>
        <p:txBody>
          <a:bodyPr wrap="square" rtlCol="0">
            <a:noAutofit/>
          </a:bodyPr>
          <a:lstStyle/>
          <a:p>
            <a:pPr algn="ctr"/>
            <a:r>
              <a:rPr lang="es-CO" sz="2800" b="1" dirty="0">
                <a:solidFill>
                  <a:srgbClr val="002060"/>
                </a:solidFill>
                <a:latin typeface="Futura Std Book"/>
              </a:rPr>
              <a:t>Regla Fiscal Ley 1473 de 2011</a:t>
            </a:r>
          </a:p>
          <a:p>
            <a:pPr lvl="0" algn="ctr"/>
            <a:endParaRPr lang="es-CO" sz="4000" b="1"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p:txBody>
      </p:sp>
      <p:pic>
        <p:nvPicPr>
          <p:cNvPr id="1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0358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54 CuadroTexto"/>
          <p:cNvSpPr txBox="1"/>
          <p:nvPr/>
        </p:nvSpPr>
        <p:spPr>
          <a:xfrm>
            <a:off x="-108520" y="4974323"/>
            <a:ext cx="3672408" cy="338554"/>
          </a:xfrm>
          <a:prstGeom prst="rect">
            <a:avLst/>
          </a:prstGeom>
          <a:noFill/>
        </p:spPr>
        <p:txBody>
          <a:bodyPr wrap="square" rtlCol="0">
            <a:spAutoFit/>
          </a:bodyPr>
          <a:lstStyle/>
          <a:p>
            <a:pPr algn="r"/>
            <a:r>
              <a:rPr lang="es-CO" sz="1600" b="1" u="sng" dirty="0">
                <a:latin typeface="Futura Std Book"/>
              </a:rPr>
              <a:t>Mayor o igual a -2,3% del PIB en</a:t>
            </a:r>
          </a:p>
        </p:txBody>
      </p:sp>
      <p:cxnSp>
        <p:nvCxnSpPr>
          <p:cNvPr id="68" name="67 Conector recto"/>
          <p:cNvCxnSpPr/>
          <p:nvPr/>
        </p:nvCxnSpPr>
        <p:spPr>
          <a:xfrm flipH="1">
            <a:off x="5985343" y="2256240"/>
            <a:ext cx="29280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51 Conector recto"/>
          <p:cNvCxnSpPr>
            <a:stCxn id="48" idx="2"/>
            <a:endCxn id="50" idx="0"/>
          </p:cNvCxnSpPr>
          <p:nvPr/>
        </p:nvCxnSpPr>
        <p:spPr>
          <a:xfrm>
            <a:off x="3998464" y="5366874"/>
            <a:ext cx="0" cy="557884"/>
          </a:xfrm>
          <a:prstGeom prst="line">
            <a:avLst/>
          </a:prstGeom>
          <a:ln/>
        </p:spPr>
        <p:style>
          <a:lnRef idx="2">
            <a:schemeClr val="dk1"/>
          </a:lnRef>
          <a:fillRef idx="0">
            <a:schemeClr val="dk1"/>
          </a:fillRef>
          <a:effectRef idx="1">
            <a:schemeClr val="dk1"/>
          </a:effectRef>
          <a:fontRef idx="minor">
            <a:schemeClr val="tx1"/>
          </a:fontRef>
        </p:style>
      </p:cxnSp>
      <p:sp>
        <p:nvSpPr>
          <p:cNvPr id="4" name="3 CuadroTexto"/>
          <p:cNvSpPr txBox="1"/>
          <p:nvPr/>
        </p:nvSpPr>
        <p:spPr>
          <a:xfrm>
            <a:off x="820160" y="1931473"/>
            <a:ext cx="1076417" cy="615553"/>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s-CO" sz="1700" b="1" dirty="0">
                <a:latin typeface="Futura Std Book"/>
              </a:rPr>
              <a:t>Ingreso Total</a:t>
            </a:r>
          </a:p>
        </p:txBody>
      </p:sp>
      <p:sp>
        <p:nvSpPr>
          <p:cNvPr id="5" name="4 CuadroTexto"/>
          <p:cNvSpPr txBox="1"/>
          <p:nvPr/>
        </p:nvSpPr>
        <p:spPr>
          <a:xfrm>
            <a:off x="1976698" y="1987954"/>
            <a:ext cx="1052719" cy="353943"/>
          </a:xfrm>
          <a:prstGeom prst="rect">
            <a:avLst/>
          </a:prstGeom>
          <a:noFill/>
        </p:spPr>
        <p:txBody>
          <a:bodyPr wrap="square" rtlCol="0">
            <a:spAutoFit/>
          </a:bodyPr>
          <a:lstStyle/>
          <a:p>
            <a:r>
              <a:rPr lang="es-CO" sz="1700" dirty="0">
                <a:latin typeface="Futura Std Book"/>
              </a:rPr>
              <a:t>=</a:t>
            </a:r>
          </a:p>
        </p:txBody>
      </p:sp>
      <p:sp>
        <p:nvSpPr>
          <p:cNvPr id="6" name="5 CuadroTexto"/>
          <p:cNvSpPr txBox="1"/>
          <p:nvPr/>
        </p:nvSpPr>
        <p:spPr>
          <a:xfrm>
            <a:off x="2470667" y="1947543"/>
            <a:ext cx="1430244" cy="615553"/>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s-CO" sz="1700" b="1" dirty="0">
                <a:latin typeface="Futura Std Book"/>
              </a:rPr>
              <a:t>Ingreso Estructural</a:t>
            </a:r>
          </a:p>
        </p:txBody>
      </p:sp>
      <p:sp>
        <p:nvSpPr>
          <p:cNvPr id="7" name="6 CuadroTexto"/>
          <p:cNvSpPr txBox="1"/>
          <p:nvPr/>
        </p:nvSpPr>
        <p:spPr>
          <a:xfrm>
            <a:off x="3977651" y="1959713"/>
            <a:ext cx="1052719" cy="353943"/>
          </a:xfrm>
          <a:prstGeom prst="rect">
            <a:avLst/>
          </a:prstGeom>
          <a:noFill/>
        </p:spPr>
        <p:txBody>
          <a:bodyPr wrap="square" rtlCol="0">
            <a:spAutoFit/>
          </a:bodyPr>
          <a:lstStyle/>
          <a:p>
            <a:r>
              <a:rPr lang="es-CO" sz="1700" dirty="0">
                <a:latin typeface="Futura Std Book"/>
              </a:rPr>
              <a:t>+ </a:t>
            </a:r>
          </a:p>
        </p:txBody>
      </p:sp>
      <p:sp>
        <p:nvSpPr>
          <p:cNvPr id="8" name="7 CuadroTexto"/>
          <p:cNvSpPr txBox="1"/>
          <p:nvPr/>
        </p:nvSpPr>
        <p:spPr>
          <a:xfrm>
            <a:off x="4623501" y="1931473"/>
            <a:ext cx="1398532" cy="615553"/>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s-CO" sz="1700" b="1" dirty="0">
                <a:latin typeface="Futura Std Book"/>
              </a:rPr>
              <a:t>Ingreso Cíclico</a:t>
            </a:r>
          </a:p>
        </p:txBody>
      </p:sp>
      <p:sp>
        <p:nvSpPr>
          <p:cNvPr id="9" name="8 CuadroTexto"/>
          <p:cNvSpPr txBox="1"/>
          <p:nvPr/>
        </p:nvSpPr>
        <p:spPr>
          <a:xfrm>
            <a:off x="817671" y="2900001"/>
            <a:ext cx="1007146" cy="61555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CO" sz="1700" b="1" dirty="0">
                <a:latin typeface="Futura Std Book"/>
              </a:rPr>
              <a:t>Gasto</a:t>
            </a:r>
          </a:p>
          <a:p>
            <a:pPr algn="ctr"/>
            <a:r>
              <a:rPr lang="es-CO" sz="1700" b="1" dirty="0">
                <a:latin typeface="Futura Std Book"/>
              </a:rPr>
              <a:t>Total</a:t>
            </a:r>
          </a:p>
        </p:txBody>
      </p:sp>
      <p:sp>
        <p:nvSpPr>
          <p:cNvPr id="10" name="9 CuadroTexto"/>
          <p:cNvSpPr txBox="1"/>
          <p:nvPr/>
        </p:nvSpPr>
        <p:spPr>
          <a:xfrm>
            <a:off x="1976698" y="2930583"/>
            <a:ext cx="1052719" cy="353943"/>
          </a:xfrm>
          <a:prstGeom prst="rect">
            <a:avLst/>
          </a:prstGeom>
          <a:noFill/>
        </p:spPr>
        <p:txBody>
          <a:bodyPr wrap="square" rtlCol="0">
            <a:spAutoFit/>
          </a:bodyPr>
          <a:lstStyle/>
          <a:p>
            <a:r>
              <a:rPr lang="es-CO" sz="1700" dirty="0">
                <a:latin typeface="Futura Std Book"/>
              </a:rPr>
              <a:t>=</a:t>
            </a:r>
          </a:p>
        </p:txBody>
      </p:sp>
      <p:sp>
        <p:nvSpPr>
          <p:cNvPr id="11" name="10 CuadroTexto"/>
          <p:cNvSpPr txBox="1"/>
          <p:nvPr/>
        </p:nvSpPr>
        <p:spPr>
          <a:xfrm>
            <a:off x="2470667" y="2940174"/>
            <a:ext cx="1349364" cy="61555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CO" sz="1700" b="1" dirty="0">
                <a:latin typeface="Futura Std Book"/>
              </a:rPr>
              <a:t>Gasto Estructural</a:t>
            </a:r>
          </a:p>
        </p:txBody>
      </p:sp>
      <p:sp>
        <p:nvSpPr>
          <p:cNvPr id="12" name="11 CuadroTexto"/>
          <p:cNvSpPr txBox="1"/>
          <p:nvPr/>
        </p:nvSpPr>
        <p:spPr>
          <a:xfrm>
            <a:off x="3977651" y="3025133"/>
            <a:ext cx="1052719" cy="353943"/>
          </a:xfrm>
          <a:prstGeom prst="rect">
            <a:avLst/>
          </a:prstGeom>
          <a:noFill/>
        </p:spPr>
        <p:txBody>
          <a:bodyPr wrap="square" rtlCol="0">
            <a:spAutoFit/>
          </a:bodyPr>
          <a:lstStyle/>
          <a:p>
            <a:r>
              <a:rPr lang="es-CO" sz="1700" dirty="0">
                <a:latin typeface="Futura Std Book"/>
              </a:rPr>
              <a:t>+ </a:t>
            </a:r>
          </a:p>
        </p:txBody>
      </p:sp>
      <p:sp>
        <p:nvSpPr>
          <p:cNvPr id="17" name="16 CuadroTexto"/>
          <p:cNvSpPr txBox="1"/>
          <p:nvPr/>
        </p:nvSpPr>
        <p:spPr>
          <a:xfrm>
            <a:off x="772947" y="3892951"/>
            <a:ext cx="1050229" cy="615553"/>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s-CO" sz="1700" b="1" dirty="0">
                <a:latin typeface="Futura Std Book"/>
              </a:rPr>
              <a:t>Balance Total</a:t>
            </a:r>
          </a:p>
        </p:txBody>
      </p:sp>
      <p:sp>
        <p:nvSpPr>
          <p:cNvPr id="18" name="17 CuadroTexto"/>
          <p:cNvSpPr txBox="1"/>
          <p:nvPr/>
        </p:nvSpPr>
        <p:spPr>
          <a:xfrm>
            <a:off x="1918636" y="3893567"/>
            <a:ext cx="1052719" cy="353943"/>
          </a:xfrm>
          <a:prstGeom prst="rect">
            <a:avLst/>
          </a:prstGeom>
          <a:noFill/>
        </p:spPr>
        <p:txBody>
          <a:bodyPr wrap="square" rtlCol="0">
            <a:spAutoFit/>
          </a:bodyPr>
          <a:lstStyle/>
          <a:p>
            <a:r>
              <a:rPr lang="es-CO" sz="1700" dirty="0">
                <a:latin typeface="Futura Std Book"/>
              </a:rPr>
              <a:t>=</a:t>
            </a:r>
          </a:p>
        </p:txBody>
      </p:sp>
      <p:sp>
        <p:nvSpPr>
          <p:cNvPr id="19" name="18 CuadroTexto"/>
          <p:cNvSpPr txBox="1"/>
          <p:nvPr/>
        </p:nvSpPr>
        <p:spPr>
          <a:xfrm>
            <a:off x="2483465" y="3893567"/>
            <a:ext cx="1418546" cy="615553"/>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s-CO" sz="1700" b="1" dirty="0">
                <a:latin typeface="Futura Std Book"/>
              </a:rPr>
              <a:t>Balance</a:t>
            </a:r>
          </a:p>
          <a:p>
            <a:pPr algn="ctr"/>
            <a:r>
              <a:rPr lang="es-CO" sz="1700" b="1" dirty="0">
                <a:latin typeface="Futura Std Book"/>
              </a:rPr>
              <a:t>Estructural</a:t>
            </a:r>
          </a:p>
        </p:txBody>
      </p:sp>
      <p:sp>
        <p:nvSpPr>
          <p:cNvPr id="20" name="19 CuadroTexto"/>
          <p:cNvSpPr txBox="1"/>
          <p:nvPr/>
        </p:nvSpPr>
        <p:spPr>
          <a:xfrm>
            <a:off x="3993452" y="3944712"/>
            <a:ext cx="1052719" cy="353943"/>
          </a:xfrm>
          <a:prstGeom prst="rect">
            <a:avLst/>
          </a:prstGeom>
          <a:noFill/>
        </p:spPr>
        <p:txBody>
          <a:bodyPr wrap="square" rtlCol="0">
            <a:spAutoFit/>
          </a:bodyPr>
          <a:lstStyle/>
          <a:p>
            <a:r>
              <a:rPr lang="es-CO" sz="1700" dirty="0">
                <a:latin typeface="Futura Std Book"/>
              </a:rPr>
              <a:t>+ </a:t>
            </a:r>
          </a:p>
        </p:txBody>
      </p:sp>
      <p:sp>
        <p:nvSpPr>
          <p:cNvPr id="21" name="20 CuadroTexto"/>
          <p:cNvSpPr txBox="1"/>
          <p:nvPr/>
        </p:nvSpPr>
        <p:spPr>
          <a:xfrm>
            <a:off x="4479979" y="4054400"/>
            <a:ext cx="2189942" cy="367128"/>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s-CO" sz="1700" b="1" dirty="0">
                <a:latin typeface="Futura Std Book"/>
              </a:rPr>
              <a:t>Balance Cíclico</a:t>
            </a:r>
          </a:p>
        </p:txBody>
      </p:sp>
      <p:sp>
        <p:nvSpPr>
          <p:cNvPr id="22" name="21 CuadroTexto"/>
          <p:cNvSpPr txBox="1"/>
          <p:nvPr/>
        </p:nvSpPr>
        <p:spPr>
          <a:xfrm>
            <a:off x="817671" y="2336695"/>
            <a:ext cx="1052719" cy="353943"/>
          </a:xfrm>
          <a:prstGeom prst="rect">
            <a:avLst/>
          </a:prstGeom>
          <a:noFill/>
        </p:spPr>
        <p:txBody>
          <a:bodyPr wrap="square" rtlCol="0">
            <a:spAutoFit/>
          </a:bodyPr>
          <a:lstStyle/>
          <a:p>
            <a:pPr algn="ctr"/>
            <a:r>
              <a:rPr lang="es-CO" sz="1700" dirty="0">
                <a:latin typeface="Futura Std Book"/>
              </a:rPr>
              <a:t>-</a:t>
            </a:r>
          </a:p>
        </p:txBody>
      </p:sp>
      <p:sp>
        <p:nvSpPr>
          <p:cNvPr id="23" name="22 CuadroTexto"/>
          <p:cNvSpPr txBox="1"/>
          <p:nvPr/>
        </p:nvSpPr>
        <p:spPr>
          <a:xfrm>
            <a:off x="2683461" y="2362813"/>
            <a:ext cx="1052719" cy="353943"/>
          </a:xfrm>
          <a:prstGeom prst="rect">
            <a:avLst/>
          </a:prstGeom>
          <a:noFill/>
        </p:spPr>
        <p:txBody>
          <a:bodyPr wrap="square" rtlCol="0">
            <a:spAutoFit/>
          </a:bodyPr>
          <a:lstStyle/>
          <a:p>
            <a:pPr algn="ctr"/>
            <a:r>
              <a:rPr lang="es-CO" sz="1700" dirty="0">
                <a:latin typeface="Futura Std Book"/>
              </a:rPr>
              <a:t>-</a:t>
            </a:r>
          </a:p>
        </p:txBody>
      </p:sp>
      <p:sp>
        <p:nvSpPr>
          <p:cNvPr id="24" name="23 CuadroTexto"/>
          <p:cNvSpPr txBox="1"/>
          <p:nvPr/>
        </p:nvSpPr>
        <p:spPr>
          <a:xfrm>
            <a:off x="4862483" y="2362813"/>
            <a:ext cx="1052719" cy="353943"/>
          </a:xfrm>
          <a:prstGeom prst="rect">
            <a:avLst/>
          </a:prstGeom>
          <a:noFill/>
        </p:spPr>
        <p:txBody>
          <a:bodyPr wrap="square" rtlCol="0">
            <a:spAutoFit/>
          </a:bodyPr>
          <a:lstStyle/>
          <a:p>
            <a:pPr algn="ctr"/>
            <a:r>
              <a:rPr lang="es-CO" sz="1700" dirty="0">
                <a:latin typeface="Futura Std Book"/>
              </a:rPr>
              <a:t>-</a:t>
            </a:r>
          </a:p>
        </p:txBody>
      </p:sp>
      <p:cxnSp>
        <p:nvCxnSpPr>
          <p:cNvPr id="29" name="28 Conector recto"/>
          <p:cNvCxnSpPr/>
          <p:nvPr/>
        </p:nvCxnSpPr>
        <p:spPr>
          <a:xfrm>
            <a:off x="604877" y="3789040"/>
            <a:ext cx="713023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35 CuadroTexto"/>
          <p:cNvSpPr txBox="1"/>
          <p:nvPr/>
        </p:nvSpPr>
        <p:spPr>
          <a:xfrm>
            <a:off x="6576338" y="1854212"/>
            <a:ext cx="2316142" cy="367128"/>
          </a:xfrm>
          <a:prstGeom prst="rect">
            <a:avLst/>
          </a:prstGeom>
          <a:solidFill>
            <a:schemeClr val="bg1">
              <a:lumMod val="50000"/>
            </a:schemeClr>
          </a:solidFill>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s-CO" sz="1700" b="1" dirty="0">
                <a:latin typeface="Futura Std Book"/>
              </a:rPr>
              <a:t>Ciclo Económico</a:t>
            </a:r>
          </a:p>
        </p:txBody>
      </p:sp>
      <p:sp>
        <p:nvSpPr>
          <p:cNvPr id="37" name="36 CuadroTexto"/>
          <p:cNvSpPr txBox="1"/>
          <p:nvPr/>
        </p:nvSpPr>
        <p:spPr>
          <a:xfrm>
            <a:off x="6576337" y="2362094"/>
            <a:ext cx="2307383" cy="353943"/>
          </a:xfrm>
          <a:prstGeom prst="rect">
            <a:avLst/>
          </a:prstGeom>
          <a:solidFill>
            <a:schemeClr val="bg1">
              <a:lumMod val="50000"/>
            </a:schemeClr>
          </a:solidFill>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s-CO" sz="1700" b="1" dirty="0">
                <a:latin typeface="Futura Std Book"/>
              </a:rPr>
              <a:t>Energético</a:t>
            </a:r>
          </a:p>
        </p:txBody>
      </p:sp>
      <p:cxnSp>
        <p:nvCxnSpPr>
          <p:cNvPr id="39" name="38 Conector recto"/>
          <p:cNvCxnSpPr/>
          <p:nvPr/>
        </p:nvCxnSpPr>
        <p:spPr>
          <a:xfrm>
            <a:off x="6267773" y="2003627"/>
            <a:ext cx="0" cy="5451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6263194" y="2544901"/>
            <a:ext cx="30856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40 Conector recto"/>
          <p:cNvCxnSpPr/>
          <p:nvPr/>
        </p:nvCxnSpPr>
        <p:spPr>
          <a:xfrm>
            <a:off x="6267773" y="2006334"/>
            <a:ext cx="30856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3029417" y="4509120"/>
            <a:ext cx="37397" cy="424554"/>
          </a:xfrm>
          <a:prstGeom prst="straightConnector1">
            <a:avLst/>
          </a:prstGeom>
          <a:ln w="381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8" name="47 CuadroTexto"/>
          <p:cNvSpPr txBox="1"/>
          <p:nvPr/>
        </p:nvSpPr>
        <p:spPr>
          <a:xfrm>
            <a:off x="3638414" y="4999746"/>
            <a:ext cx="720101" cy="367128"/>
          </a:xfrm>
          <a:prstGeom prst="rect">
            <a:avLst/>
          </a:prstGeom>
          <a:solidFill>
            <a:schemeClr val="bg1">
              <a:lumMod val="50000"/>
            </a:schemeClr>
          </a:solidFill>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s-CO" sz="1700" b="1" dirty="0">
                <a:latin typeface="Futura Std Book"/>
              </a:rPr>
              <a:t>2014</a:t>
            </a:r>
          </a:p>
        </p:txBody>
      </p:sp>
      <p:sp>
        <p:nvSpPr>
          <p:cNvPr id="49" name="48 CuadroTexto"/>
          <p:cNvSpPr txBox="1"/>
          <p:nvPr/>
        </p:nvSpPr>
        <p:spPr>
          <a:xfrm>
            <a:off x="3640903" y="5445200"/>
            <a:ext cx="720101" cy="367128"/>
          </a:xfrm>
          <a:prstGeom prst="rect">
            <a:avLst/>
          </a:prstGeom>
          <a:solidFill>
            <a:schemeClr val="bg1">
              <a:lumMod val="50000"/>
            </a:schemeClr>
          </a:solidFill>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s-CO" sz="1700" b="1" dirty="0">
                <a:latin typeface="Futura Std Book"/>
              </a:rPr>
              <a:t>2018</a:t>
            </a:r>
          </a:p>
        </p:txBody>
      </p:sp>
      <p:sp>
        <p:nvSpPr>
          <p:cNvPr id="50" name="49 CuadroTexto"/>
          <p:cNvSpPr txBox="1"/>
          <p:nvPr/>
        </p:nvSpPr>
        <p:spPr>
          <a:xfrm>
            <a:off x="3638414" y="5924758"/>
            <a:ext cx="720101" cy="367128"/>
          </a:xfrm>
          <a:prstGeom prst="rect">
            <a:avLst/>
          </a:prstGeom>
          <a:solidFill>
            <a:schemeClr val="bg1">
              <a:lumMod val="50000"/>
            </a:schemeClr>
          </a:solidFill>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s-CO" sz="1700" b="1" dirty="0">
                <a:latin typeface="Futura Std Book"/>
              </a:rPr>
              <a:t>2022</a:t>
            </a:r>
          </a:p>
        </p:txBody>
      </p:sp>
      <p:sp>
        <p:nvSpPr>
          <p:cNvPr id="56" name="55 CuadroTexto"/>
          <p:cNvSpPr txBox="1"/>
          <p:nvPr/>
        </p:nvSpPr>
        <p:spPr>
          <a:xfrm>
            <a:off x="251521" y="5416852"/>
            <a:ext cx="3478662" cy="338554"/>
          </a:xfrm>
          <a:prstGeom prst="rect">
            <a:avLst/>
          </a:prstGeom>
          <a:noFill/>
        </p:spPr>
        <p:txBody>
          <a:bodyPr wrap="square" rtlCol="0">
            <a:spAutoFit/>
          </a:bodyPr>
          <a:lstStyle/>
          <a:p>
            <a:r>
              <a:rPr lang="es-CO" sz="1600" b="1" u="sng" dirty="0">
                <a:latin typeface="Futura Std Book"/>
              </a:rPr>
              <a:t>Mayor o igual a -1,9% del PIB en</a:t>
            </a:r>
          </a:p>
        </p:txBody>
      </p:sp>
      <p:sp>
        <p:nvSpPr>
          <p:cNvPr id="57" name="56 CuadroTexto"/>
          <p:cNvSpPr txBox="1"/>
          <p:nvPr/>
        </p:nvSpPr>
        <p:spPr>
          <a:xfrm>
            <a:off x="251521" y="5879358"/>
            <a:ext cx="3869652" cy="338554"/>
          </a:xfrm>
          <a:prstGeom prst="rect">
            <a:avLst/>
          </a:prstGeom>
          <a:noFill/>
        </p:spPr>
        <p:txBody>
          <a:bodyPr wrap="square" rtlCol="0">
            <a:spAutoFit/>
          </a:bodyPr>
          <a:lstStyle/>
          <a:p>
            <a:r>
              <a:rPr lang="es-CO" sz="1600" b="1" u="sng" dirty="0">
                <a:latin typeface="Futura Std Book"/>
              </a:rPr>
              <a:t>Mayor o igual a -1,0% del PIB en</a:t>
            </a:r>
          </a:p>
        </p:txBody>
      </p:sp>
      <p:sp>
        <p:nvSpPr>
          <p:cNvPr id="70" name="69 Cerrar llave"/>
          <p:cNvSpPr/>
          <p:nvPr/>
        </p:nvSpPr>
        <p:spPr>
          <a:xfrm>
            <a:off x="4394795" y="4867601"/>
            <a:ext cx="325015" cy="1585735"/>
          </a:xfrm>
          <a:prstGeom prst="rightBrace">
            <a:avLst/>
          </a:prstGeom>
          <a:noFill/>
          <a:ln w="381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1700">
              <a:latin typeface="Futura Std Book"/>
            </a:endParaRPr>
          </a:p>
        </p:txBody>
      </p:sp>
      <p:sp>
        <p:nvSpPr>
          <p:cNvPr id="74" name="73 CuadroTexto"/>
          <p:cNvSpPr txBox="1"/>
          <p:nvPr/>
        </p:nvSpPr>
        <p:spPr>
          <a:xfrm>
            <a:off x="4843330" y="5216709"/>
            <a:ext cx="3617102" cy="877163"/>
          </a:xfrm>
          <a:prstGeom prst="rect">
            <a:avLst/>
          </a:prstGeom>
          <a:solidFill>
            <a:schemeClr val="tx2">
              <a:lumMod val="60000"/>
              <a:lumOff val="40000"/>
            </a:schemeClr>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s-CO" sz="1700" b="1" dirty="0">
                <a:solidFill>
                  <a:schemeClr val="tx1"/>
                </a:solidFill>
                <a:latin typeface="Futura Std Book"/>
              </a:rPr>
              <a:t>REGLA FISCAL PARA COLOMBIA</a:t>
            </a:r>
          </a:p>
          <a:p>
            <a:pPr algn="ctr"/>
            <a:r>
              <a:rPr lang="es-CO" sz="1700" b="1" dirty="0">
                <a:solidFill>
                  <a:schemeClr val="tx1"/>
                </a:solidFill>
                <a:latin typeface="Futura Std Book"/>
              </a:rPr>
              <a:t>(Déficit Estructural - GNC)</a:t>
            </a:r>
          </a:p>
        </p:txBody>
      </p:sp>
      <p:sp>
        <p:nvSpPr>
          <p:cNvPr id="45" name="44 CuadroTexto"/>
          <p:cNvSpPr txBox="1"/>
          <p:nvPr/>
        </p:nvSpPr>
        <p:spPr>
          <a:xfrm>
            <a:off x="4501476" y="2957463"/>
            <a:ext cx="1700771" cy="61555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CO" sz="1700" b="1" dirty="0">
                <a:latin typeface="Futura Std Book"/>
              </a:rPr>
              <a:t>Gasto </a:t>
            </a:r>
          </a:p>
          <a:p>
            <a:pPr algn="ctr"/>
            <a:r>
              <a:rPr lang="es-CO" sz="1700" b="1" dirty="0" err="1">
                <a:latin typeface="Futura Std Book"/>
              </a:rPr>
              <a:t>Contracíclico</a:t>
            </a:r>
            <a:endParaRPr lang="es-CO" sz="1700" b="1" dirty="0">
              <a:latin typeface="Futura Std Book"/>
            </a:endParaRPr>
          </a:p>
        </p:txBody>
      </p:sp>
      <p:sp>
        <p:nvSpPr>
          <p:cNvPr id="38" name="CuadroTexto 5"/>
          <p:cNvSpPr txBox="1"/>
          <p:nvPr/>
        </p:nvSpPr>
        <p:spPr>
          <a:xfrm>
            <a:off x="879085" y="612378"/>
            <a:ext cx="7488832" cy="512366"/>
          </a:xfrm>
          <a:prstGeom prst="rect">
            <a:avLst/>
          </a:prstGeom>
          <a:solidFill>
            <a:schemeClr val="bg1"/>
          </a:solidFill>
        </p:spPr>
        <p:txBody>
          <a:bodyPr wrap="square" rtlCol="0">
            <a:noAutofit/>
          </a:bodyPr>
          <a:lstStyle/>
          <a:p>
            <a:pPr algn="ctr"/>
            <a:r>
              <a:rPr lang="es-CO" sz="2800" b="1" dirty="0">
                <a:solidFill>
                  <a:srgbClr val="002060"/>
                </a:solidFill>
                <a:latin typeface="Futura Std Book"/>
              </a:rPr>
              <a:t>Regla Fiscal Ley 1473 de 2011</a:t>
            </a:r>
          </a:p>
          <a:p>
            <a:pPr lvl="0" algn="ctr"/>
            <a:r>
              <a:rPr lang="es-CO" altLang="es-CO" sz="1600" b="1" dirty="0">
                <a:solidFill>
                  <a:srgbClr val="002060"/>
                </a:solidFill>
                <a:latin typeface="Futura Std Book"/>
              </a:rPr>
              <a:t>El gasto estructural no podrá superar al ingreso estructural, en un monto que exceda la meta anual de balance estructural establecido</a:t>
            </a:r>
          </a:p>
          <a:p>
            <a:pPr algn="ctr"/>
            <a:endParaRPr lang="es-CO" sz="4000" b="1"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p:txBody>
      </p:sp>
      <p:pic>
        <p:nvPicPr>
          <p:cNvPr id="5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1952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827584" y="684386"/>
            <a:ext cx="7488832" cy="3824734"/>
          </a:xfrm>
          <a:prstGeom prst="rect">
            <a:avLst/>
          </a:prstGeom>
          <a:solidFill>
            <a:schemeClr val="bg1"/>
          </a:solidFill>
        </p:spPr>
        <p:txBody>
          <a:bodyPr wrap="square" rtlCol="0">
            <a:noAutofit/>
          </a:bodyPr>
          <a:lstStyle/>
          <a:p>
            <a:pPr algn="ctr"/>
            <a:r>
              <a:rPr lang="es-CO" sz="2800" b="1" dirty="0">
                <a:solidFill>
                  <a:srgbClr val="002060"/>
                </a:solidFill>
                <a:latin typeface="Futura Std Book"/>
              </a:rPr>
              <a:t>Regla Fiscal Ley 1473 de 2011</a:t>
            </a:r>
          </a:p>
          <a:p>
            <a:pPr algn="ctr"/>
            <a:endParaRPr lang="es-CO" sz="4000" b="1"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p:txBody>
      </p:sp>
      <p:sp>
        <p:nvSpPr>
          <p:cNvPr id="9" name="Rectangle 3"/>
          <p:cNvSpPr>
            <a:spLocks noChangeArrowheads="1"/>
          </p:cNvSpPr>
          <p:nvPr/>
        </p:nvSpPr>
        <p:spPr bwMode="auto">
          <a:xfrm>
            <a:off x="613387" y="3188332"/>
            <a:ext cx="806489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50000"/>
              </a:lnSpc>
              <a:spcBef>
                <a:spcPct val="0"/>
              </a:spcBef>
              <a:spcAft>
                <a:spcPct val="0"/>
              </a:spcAft>
              <a:buClrTx/>
              <a:buSzTx/>
              <a:buFont typeface="Arial" panose="020B0604020202020204" pitchFamily="34" charset="0"/>
              <a:buChar char="•"/>
              <a:tabLst/>
            </a:pPr>
            <a:endParaRPr lang="es-CO" altLang="es-CO" sz="2000" dirty="0">
              <a:latin typeface="Futura Std Book"/>
              <a:cs typeface="Arial" panose="020B0604020202020204" pitchFamily="34" charset="0"/>
            </a:endParaRPr>
          </a:p>
          <a:p>
            <a:pPr marL="342900" marR="0" lvl="0" indent="-342900" algn="just" defTabSz="914400" rtl="0" eaLnBrk="0" fontAlgn="base" latinLnBrk="0" hangingPunct="0">
              <a:lnSpc>
                <a:spcPct val="150000"/>
              </a:lnSpc>
              <a:spcBef>
                <a:spcPct val="0"/>
              </a:spcBef>
              <a:spcAft>
                <a:spcPct val="0"/>
              </a:spcAft>
              <a:buClrTx/>
              <a:buSzTx/>
              <a:buFont typeface="Arial" panose="020B0604020202020204" pitchFamily="34" charset="0"/>
              <a:buChar char="•"/>
              <a:tabLst/>
            </a:pPr>
            <a:endParaRPr lang="es-CO" altLang="es-CO" sz="2000" b="1" dirty="0">
              <a:latin typeface="Futura Std Book"/>
              <a:cs typeface="Arial" panose="020B0604020202020204" pitchFamily="34" charset="0"/>
            </a:endParaRPr>
          </a:p>
        </p:txBody>
      </p:sp>
      <p:graphicFrame>
        <p:nvGraphicFramePr>
          <p:cNvPr id="8" name="7 Diagrama"/>
          <p:cNvGraphicFramePr/>
          <p:nvPr>
            <p:extLst>
              <p:ext uri="{D42A27DB-BD31-4B8C-83A1-F6EECF244321}">
                <p14:modId xmlns:p14="http://schemas.microsoft.com/office/powerpoint/2010/main" val="3256249184"/>
              </p:ext>
            </p:extLst>
          </p:nvPr>
        </p:nvGraphicFramePr>
        <p:xfrm>
          <a:off x="439887" y="1268760"/>
          <a:ext cx="828092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7920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Gráfico 19"/>
          <p:cNvGraphicFramePr>
            <a:graphicFrameLocks/>
          </p:cNvGraphicFramePr>
          <p:nvPr>
            <p:extLst>
              <p:ext uri="{D42A27DB-BD31-4B8C-83A1-F6EECF244321}">
                <p14:modId xmlns:p14="http://schemas.microsoft.com/office/powerpoint/2010/main" val="2403721138"/>
              </p:ext>
            </p:extLst>
          </p:nvPr>
        </p:nvGraphicFramePr>
        <p:xfrm>
          <a:off x="216836" y="1911212"/>
          <a:ext cx="8459620" cy="3534012"/>
        </p:xfrm>
        <a:graphic>
          <a:graphicData uri="http://schemas.openxmlformats.org/drawingml/2006/chart">
            <c:chart xmlns:c="http://schemas.openxmlformats.org/drawingml/2006/chart" xmlns:r="http://schemas.openxmlformats.org/officeDocument/2006/relationships" r:id="rId2"/>
          </a:graphicData>
        </a:graphic>
      </p:graphicFrame>
      <p:sp>
        <p:nvSpPr>
          <p:cNvPr id="7" name="7 Marcador de texto"/>
          <p:cNvSpPr txBox="1">
            <a:spLocks/>
          </p:cNvSpPr>
          <p:nvPr/>
        </p:nvSpPr>
        <p:spPr>
          <a:xfrm>
            <a:off x="0" y="620688"/>
            <a:ext cx="9144000" cy="47339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a:buNone/>
            </a:pPr>
            <a:r>
              <a:rPr lang="es-US" sz="2800" b="1" dirty="0">
                <a:solidFill>
                  <a:srgbClr val="002060"/>
                </a:solidFill>
                <a:latin typeface="Futura Std Book"/>
              </a:rPr>
              <a:t>Senda de Regla Fiscal</a:t>
            </a:r>
          </a:p>
        </p:txBody>
      </p:sp>
      <p:grpSp>
        <p:nvGrpSpPr>
          <p:cNvPr id="9" name="15 Grupo"/>
          <p:cNvGrpSpPr/>
          <p:nvPr/>
        </p:nvGrpSpPr>
        <p:grpSpPr>
          <a:xfrm>
            <a:off x="1043608" y="3573016"/>
            <a:ext cx="6984776" cy="1656184"/>
            <a:chOff x="1187624" y="3398273"/>
            <a:chExt cx="7588744" cy="1686911"/>
          </a:xfrm>
        </p:grpSpPr>
        <p:cxnSp>
          <p:nvCxnSpPr>
            <p:cNvPr id="10" name="Straight Connector 2"/>
            <p:cNvCxnSpPr/>
            <p:nvPr/>
          </p:nvCxnSpPr>
          <p:spPr>
            <a:xfrm flipV="1">
              <a:off x="1187624" y="3429000"/>
              <a:ext cx="7560840" cy="1656184"/>
            </a:xfrm>
            <a:prstGeom prst="line">
              <a:avLst/>
            </a:prstGeom>
            <a:ln w="25400">
              <a:solidFill>
                <a:schemeClr val="tx2">
                  <a:lumMod val="5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flipV="1">
              <a:off x="1735222" y="4868023"/>
              <a:ext cx="288032" cy="102735"/>
            </a:xfrm>
            <a:prstGeom prst="straightConnector1">
              <a:avLst/>
            </a:prstGeom>
            <a:ln w="25400">
              <a:solidFill>
                <a:schemeClr val="tx2">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flipV="1">
              <a:off x="3147478" y="4566614"/>
              <a:ext cx="288032" cy="102735"/>
            </a:xfrm>
            <a:prstGeom prst="straightConnector1">
              <a:avLst/>
            </a:prstGeom>
            <a:ln w="25400">
              <a:solidFill>
                <a:schemeClr val="tx2">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flipV="1">
              <a:off x="4572000" y="4262369"/>
              <a:ext cx="288032" cy="102735"/>
            </a:xfrm>
            <a:prstGeom prst="straightConnector1">
              <a:avLst/>
            </a:prstGeom>
            <a:ln w="25400">
              <a:solidFill>
                <a:schemeClr val="tx2">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flipV="1">
              <a:off x="6170690" y="3904590"/>
              <a:ext cx="288032" cy="102735"/>
            </a:xfrm>
            <a:prstGeom prst="straightConnector1">
              <a:avLst/>
            </a:prstGeom>
            <a:ln w="25400">
              <a:solidFill>
                <a:schemeClr val="tx2">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flipV="1">
              <a:off x="7524328" y="3616558"/>
              <a:ext cx="288032" cy="102735"/>
            </a:xfrm>
            <a:prstGeom prst="straightConnector1">
              <a:avLst/>
            </a:prstGeom>
            <a:ln w="25400">
              <a:solidFill>
                <a:schemeClr val="tx2">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flipV="1">
              <a:off x="8488336" y="3398273"/>
              <a:ext cx="288032" cy="102735"/>
            </a:xfrm>
            <a:prstGeom prst="straightConnector1">
              <a:avLst/>
            </a:prstGeom>
            <a:ln w="25400">
              <a:solidFill>
                <a:schemeClr val="tx2">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17" name="1 Marcador de texto"/>
          <p:cNvSpPr txBox="1">
            <a:spLocks/>
          </p:cNvSpPr>
          <p:nvPr/>
        </p:nvSpPr>
        <p:spPr>
          <a:xfrm>
            <a:off x="216836" y="1324166"/>
            <a:ext cx="8950136" cy="442799"/>
          </a:xfrm>
          <a:prstGeom prst="rect">
            <a:avLst/>
          </a:prstGeom>
          <a:noFill/>
        </p:spPr>
        <p:txBody>
          <a:bodyPr vert="horz" lIns="91440" tIns="45720" rIns="91440" bIns="45720" rtlCol="0" anchor="ctr">
            <a:noAutofit/>
          </a:bodyPr>
          <a:lstStyle>
            <a:lvl1pPr indent="0" algn="ctr">
              <a:spcBef>
                <a:spcPct val="20000"/>
              </a:spcBef>
              <a:buFont typeface="Arial" pitchFamily="34" charset="0"/>
              <a:buNone/>
              <a:defRPr sz="2000" b="1">
                <a:solidFill>
                  <a:schemeClr val="tx1">
                    <a:lumMod val="85000"/>
                    <a:lumOff val="15000"/>
                  </a:schemeClr>
                </a:solidFill>
                <a:latin typeface="Arial Narrow" pitchFamily="34" charset="0"/>
              </a:defRPr>
            </a:lvl1pPr>
            <a:lvl2pPr indent="0">
              <a:spcBef>
                <a:spcPct val="20000"/>
              </a:spcBef>
              <a:buFont typeface="Arial" pitchFamily="34" charset="0"/>
              <a:buNone/>
              <a:defRPr sz="2000" b="1">
                <a:latin typeface="Arial Narrow" pitchFamily="34" charset="0"/>
              </a:defRPr>
            </a:lvl2pPr>
            <a:lvl3pPr indent="0">
              <a:spcBef>
                <a:spcPct val="20000"/>
              </a:spcBef>
              <a:buFont typeface="Arial" pitchFamily="34" charset="0"/>
              <a:buNone/>
              <a:defRPr b="1">
                <a:latin typeface="Arial Narrow" pitchFamily="34" charset="0"/>
              </a:defRPr>
            </a:lvl3pPr>
            <a:lvl4pPr indent="0">
              <a:spcBef>
                <a:spcPct val="20000"/>
              </a:spcBef>
              <a:buFont typeface="Arial" pitchFamily="34" charset="0"/>
              <a:buNone/>
              <a:defRPr sz="1600" b="1">
                <a:latin typeface="Arial Narrow" pitchFamily="34" charset="0"/>
              </a:defRPr>
            </a:lvl4pPr>
            <a:lvl5pPr indent="0">
              <a:spcBef>
                <a:spcPct val="20000"/>
              </a:spcBef>
              <a:buFont typeface="Arial" pitchFamily="34" charset="0"/>
              <a:buNone/>
              <a:defRPr sz="1600" b="1">
                <a:latin typeface="Arial Narrow" pitchFamily="34" charset="0"/>
              </a:defRPr>
            </a:lvl5pPr>
            <a:lvl6pPr indent="0">
              <a:spcBef>
                <a:spcPct val="20000"/>
              </a:spcBef>
              <a:buFont typeface="Arial" pitchFamily="34" charset="0"/>
              <a:buNone/>
              <a:defRPr sz="1600" b="1"/>
            </a:lvl6pPr>
            <a:lvl7pPr indent="0">
              <a:spcBef>
                <a:spcPct val="20000"/>
              </a:spcBef>
              <a:buFont typeface="Arial" pitchFamily="34" charset="0"/>
              <a:buNone/>
              <a:defRPr sz="1600" b="1"/>
            </a:lvl7pPr>
            <a:lvl8pPr indent="0">
              <a:spcBef>
                <a:spcPct val="20000"/>
              </a:spcBef>
              <a:buFont typeface="Arial" pitchFamily="34" charset="0"/>
              <a:buNone/>
              <a:defRPr sz="1600" b="1"/>
            </a:lvl8pPr>
            <a:lvl9pPr indent="0">
              <a:spcBef>
                <a:spcPct val="20000"/>
              </a:spcBef>
              <a:buFont typeface="Arial" pitchFamily="34" charset="0"/>
              <a:buNone/>
              <a:defRPr sz="1600" b="1"/>
            </a:lvl9pPr>
          </a:lstStyle>
          <a:p>
            <a:r>
              <a:rPr lang="es-CO" sz="1800" dirty="0">
                <a:latin typeface="Futura Std Book"/>
              </a:rPr>
              <a:t>Balance estructural GNC (% del PIB)</a:t>
            </a:r>
            <a:endParaRPr lang="en-US" sz="1800" dirty="0">
              <a:latin typeface="Futura Std Book"/>
            </a:endParaRPr>
          </a:p>
        </p:txBody>
      </p:sp>
      <p:sp>
        <p:nvSpPr>
          <p:cNvPr id="18" name="17 CuadroTexto"/>
          <p:cNvSpPr txBox="1"/>
          <p:nvPr/>
        </p:nvSpPr>
        <p:spPr>
          <a:xfrm>
            <a:off x="3635896" y="5098991"/>
            <a:ext cx="5328592" cy="1200329"/>
          </a:xfrm>
          <a:prstGeom prst="rect">
            <a:avLst/>
          </a:prstGeom>
          <a:noFill/>
        </p:spPr>
        <p:txBody>
          <a:bodyPr wrap="square" rtlCol="0">
            <a:spAutoFit/>
          </a:bodyPr>
          <a:lstStyle/>
          <a:p>
            <a:pPr algn="just"/>
            <a:r>
              <a:rPr lang="es-CO" i="1" dirty="0">
                <a:latin typeface="Futura Std Book"/>
              </a:rPr>
              <a:t>“Artículo 5° Regla Fiscal. (…) el Gobierno Nacional seguirá una senda decreciente anual del déficit en el balance fiscal estructural” Ley 1473 de 2011</a:t>
            </a:r>
          </a:p>
        </p:txBody>
      </p:sp>
      <p:pic>
        <p:nvPicPr>
          <p:cNvPr id="2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395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6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448" t="44368" r="9224" b="48114"/>
          <a:stretch/>
        </p:blipFill>
        <p:spPr bwMode="auto">
          <a:xfrm>
            <a:off x="-21774" y="-4842"/>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1 Título"/>
          <p:cNvSpPr txBox="1">
            <a:spLocks/>
          </p:cNvSpPr>
          <p:nvPr/>
        </p:nvSpPr>
        <p:spPr>
          <a:xfrm>
            <a:off x="760413" y="691356"/>
            <a:ext cx="7772400" cy="43338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altLang="es-CO" sz="2400" b="1" dirty="0">
                <a:solidFill>
                  <a:schemeClr val="accent1">
                    <a:lumMod val="50000"/>
                  </a:schemeClr>
                </a:solidFill>
                <a:latin typeface="Futura Std Book"/>
                <a:cs typeface="Arial" charset="0"/>
              </a:rPr>
              <a:t>CONTENIDO</a:t>
            </a:r>
          </a:p>
        </p:txBody>
      </p:sp>
      <p:sp>
        <p:nvSpPr>
          <p:cNvPr id="6" name="2 Subtítulo"/>
          <p:cNvSpPr txBox="1">
            <a:spLocks/>
          </p:cNvSpPr>
          <p:nvPr/>
        </p:nvSpPr>
        <p:spPr>
          <a:xfrm>
            <a:off x="489810" y="1484784"/>
            <a:ext cx="8137525" cy="4032250"/>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accent2">
                    <a:lumMod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fontAlgn="auto">
              <a:lnSpc>
                <a:spcPct val="150000"/>
              </a:lnSpc>
              <a:spcAft>
                <a:spcPts val="0"/>
              </a:spcAft>
              <a:buFont typeface="+mj-lt"/>
              <a:buAutoNum type="arabicPeriod"/>
              <a:defRPr/>
            </a:pPr>
            <a:r>
              <a:rPr lang="es-CO" sz="2000" kern="1500" spc="130" dirty="0">
                <a:solidFill>
                  <a:schemeClr val="accent1">
                    <a:lumMod val="50000"/>
                  </a:schemeClr>
                </a:solidFill>
                <a:latin typeface="Futura Std Book"/>
              </a:rPr>
              <a:t>Sostenibilidad y Regla Fiscal</a:t>
            </a:r>
          </a:p>
          <a:p>
            <a:pPr marL="457200" indent="-457200" algn="l" fontAlgn="auto">
              <a:lnSpc>
                <a:spcPct val="150000"/>
              </a:lnSpc>
              <a:spcAft>
                <a:spcPts val="0"/>
              </a:spcAft>
              <a:buFont typeface="+mj-lt"/>
              <a:buAutoNum type="arabicPeriod"/>
              <a:defRPr/>
            </a:pPr>
            <a:r>
              <a:rPr lang="es-CO" sz="2000" b="1" kern="1500" spc="130" dirty="0">
                <a:solidFill>
                  <a:schemeClr val="accent1">
                    <a:lumMod val="50000"/>
                  </a:schemeClr>
                </a:solidFill>
                <a:latin typeface="Futura Std Book"/>
              </a:rPr>
              <a:t>Instrumentos de la Regla Fiscal</a:t>
            </a:r>
          </a:p>
          <a:p>
            <a:pPr marL="457200" indent="-457200" algn="l">
              <a:lnSpc>
                <a:spcPct val="150000"/>
              </a:lnSpc>
              <a:buFont typeface="+mj-lt"/>
              <a:buAutoNum type="arabicPeriod"/>
              <a:defRPr/>
            </a:pPr>
            <a:r>
              <a:rPr lang="es-CO" sz="2000" kern="1500" spc="130" dirty="0">
                <a:solidFill>
                  <a:schemeClr val="accent1">
                    <a:lumMod val="50000"/>
                  </a:schemeClr>
                </a:solidFill>
                <a:latin typeface="Futura Std Book"/>
              </a:rPr>
              <a:t>La Tesorería en la programación Macro</a:t>
            </a:r>
          </a:p>
          <a:p>
            <a:pPr marL="457200" indent="-457200" algn="l">
              <a:lnSpc>
                <a:spcPct val="150000"/>
              </a:lnSpc>
              <a:buFont typeface="+mj-lt"/>
              <a:buAutoNum type="arabicPeriod"/>
              <a:defRPr/>
            </a:pPr>
            <a:r>
              <a:rPr lang="es-CO" sz="2000" kern="1500" spc="130" dirty="0">
                <a:solidFill>
                  <a:schemeClr val="accent1">
                    <a:lumMod val="50000"/>
                  </a:schemeClr>
                </a:solidFill>
                <a:latin typeface="Futura Std Book"/>
              </a:rPr>
              <a:t>Resultados y proyecciones</a:t>
            </a:r>
          </a:p>
          <a:p>
            <a:pPr marL="914400" lvl="1" indent="-457200" algn="l" fontAlgn="auto">
              <a:lnSpc>
                <a:spcPct val="150000"/>
              </a:lnSpc>
              <a:spcAft>
                <a:spcPts val="0"/>
              </a:spcAft>
              <a:buSzPct val="100000"/>
              <a:buFont typeface="+mj-lt"/>
              <a:buAutoNum type="romanUcPeriod" startAt="2"/>
              <a:defRPr/>
            </a:pPr>
            <a:endParaRPr lang="es-CO" sz="1100" kern="1500" spc="130" dirty="0">
              <a:solidFill>
                <a:schemeClr val="accent1">
                  <a:lumMod val="50000"/>
                </a:schemeClr>
              </a:solidFill>
              <a:latin typeface="Futura Std Book"/>
            </a:endParaRPr>
          </a:p>
          <a:p>
            <a:pPr marL="914400" lvl="1" indent="-457200" algn="l" fontAlgn="auto">
              <a:lnSpc>
                <a:spcPct val="150000"/>
              </a:lnSpc>
              <a:spcAft>
                <a:spcPts val="0"/>
              </a:spcAft>
              <a:buSzPct val="100000"/>
              <a:buFont typeface="+mj-lt"/>
              <a:buAutoNum type="romanUcPeriod" startAt="2"/>
              <a:defRPr/>
            </a:pPr>
            <a:endParaRPr lang="es-CO" sz="1100" kern="1500" spc="130" dirty="0">
              <a:solidFill>
                <a:schemeClr val="accent1">
                  <a:lumMod val="50000"/>
                </a:schemeClr>
              </a:solidFill>
              <a:latin typeface="Futura Std Book"/>
            </a:endParaRPr>
          </a:p>
          <a:p>
            <a:pPr marL="514350" indent="-514350" algn="l" fontAlgn="auto">
              <a:lnSpc>
                <a:spcPct val="150000"/>
              </a:lnSpc>
              <a:spcAft>
                <a:spcPts val="0"/>
              </a:spcAft>
              <a:buFont typeface="Arial" pitchFamily="34" charset="0"/>
              <a:buAutoNum type="romanUcPeriod"/>
              <a:defRPr/>
            </a:pPr>
            <a:endParaRPr lang="es-CO" sz="1400" dirty="0">
              <a:solidFill>
                <a:schemeClr val="accent1">
                  <a:lumMod val="50000"/>
                </a:schemeClr>
              </a:solidFill>
              <a:latin typeface="Futura Std Book"/>
            </a:endParaRPr>
          </a:p>
        </p:txBody>
      </p:sp>
    </p:spTree>
    <p:extLst>
      <p:ext uri="{BB962C8B-B14F-4D97-AF65-F5344CB8AC3E}">
        <p14:creationId xmlns:p14="http://schemas.microsoft.com/office/powerpoint/2010/main" val="2398559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179512" y="3645024"/>
            <a:ext cx="8856984" cy="2520280"/>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Futura Std Book"/>
            </a:endParaRPr>
          </a:p>
        </p:txBody>
      </p:sp>
      <p:sp>
        <p:nvSpPr>
          <p:cNvPr id="6" name="CuadroTexto 5"/>
          <p:cNvSpPr txBox="1"/>
          <p:nvPr/>
        </p:nvSpPr>
        <p:spPr>
          <a:xfrm>
            <a:off x="323528" y="612378"/>
            <a:ext cx="8352928" cy="3824734"/>
          </a:xfrm>
          <a:prstGeom prst="rect">
            <a:avLst/>
          </a:prstGeom>
          <a:solidFill>
            <a:schemeClr val="bg1"/>
          </a:solidFill>
        </p:spPr>
        <p:txBody>
          <a:bodyPr wrap="square" rtlCol="0">
            <a:noAutofit/>
          </a:bodyPr>
          <a:lstStyle/>
          <a:p>
            <a:pPr algn="ctr"/>
            <a:r>
              <a:rPr lang="es-CO" sz="2800" b="1" dirty="0">
                <a:solidFill>
                  <a:srgbClr val="002060"/>
                </a:solidFill>
                <a:latin typeface="Futura Std Book"/>
              </a:rPr>
              <a:t>Instrumentos de la Regla Fiscal</a:t>
            </a: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a:p>
            <a:pPr algn="ctr"/>
            <a:endParaRPr lang="es-CO" sz="1600" dirty="0">
              <a:solidFill>
                <a:schemeClr val="tx1">
                  <a:lumMod val="75000"/>
                  <a:lumOff val="25000"/>
                </a:schemeClr>
              </a:solidFill>
              <a:latin typeface="Futura Std Book"/>
            </a:endParaRPr>
          </a:p>
        </p:txBody>
      </p:sp>
      <p:graphicFrame>
        <p:nvGraphicFramePr>
          <p:cNvPr id="2" name="1 Diagrama"/>
          <p:cNvGraphicFramePr/>
          <p:nvPr>
            <p:extLst>
              <p:ext uri="{D42A27DB-BD31-4B8C-83A1-F6EECF244321}">
                <p14:modId xmlns:p14="http://schemas.microsoft.com/office/powerpoint/2010/main" val="3628436094"/>
              </p:ext>
            </p:extLst>
          </p:nvPr>
        </p:nvGraphicFramePr>
        <p:xfrm>
          <a:off x="611560" y="1124744"/>
          <a:ext cx="8064896"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1" name="10 Conector recto"/>
          <p:cNvCxnSpPr/>
          <p:nvPr/>
        </p:nvCxnSpPr>
        <p:spPr>
          <a:xfrm>
            <a:off x="179512" y="3645024"/>
            <a:ext cx="8856984" cy="0"/>
          </a:xfrm>
          <a:prstGeom prst="line">
            <a:avLst/>
          </a:prstGeom>
          <a:ln w="19050">
            <a:solidFill>
              <a:srgbClr val="003399"/>
            </a:solidFill>
            <a:prstDash val="dash"/>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323528" y="6309320"/>
            <a:ext cx="5040560" cy="338554"/>
          </a:xfrm>
          <a:prstGeom prst="rect">
            <a:avLst/>
          </a:prstGeom>
          <a:noFill/>
        </p:spPr>
        <p:txBody>
          <a:bodyPr wrap="square" rtlCol="0">
            <a:spAutoFit/>
          </a:bodyPr>
          <a:lstStyle/>
          <a:p>
            <a:r>
              <a:rPr lang="es-CO" sz="1600" dirty="0">
                <a:latin typeface="Futura Std Book"/>
              </a:rPr>
              <a:t> Sistema Presupuestal Colombiano</a:t>
            </a:r>
          </a:p>
        </p:txBody>
      </p:sp>
      <p:sp>
        <p:nvSpPr>
          <p:cNvPr id="13" name="12 Rectángulo"/>
          <p:cNvSpPr/>
          <p:nvPr/>
        </p:nvSpPr>
        <p:spPr>
          <a:xfrm>
            <a:off x="163568" y="6381328"/>
            <a:ext cx="216024" cy="225212"/>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Futura Std Book"/>
            </a:endParaRPr>
          </a:p>
        </p:txBody>
      </p:sp>
      <p:pic>
        <p:nvPicPr>
          <p:cNvPr id="14"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l="13448" t="44368" r="9224" b="48114"/>
          <a:stretch/>
        </p:blipFill>
        <p:spPr bwMode="auto">
          <a:xfrm>
            <a:off x="0" y="-27384"/>
            <a:ext cx="9160694" cy="711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276706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o" ma:contentTypeID="0x01010084C9ADB8B30D0C428EB90BAD02695755" ma:contentTypeVersion="2" ma:contentTypeDescription="Crear nuevo documento." ma:contentTypeScope="" ma:versionID="8f427e7d64eeff7f62b2d8ce0247c007">
  <xsd:schema xmlns:xsd="http://www.w3.org/2001/XMLSchema" xmlns:xs="http://www.w3.org/2001/XMLSchema" xmlns:p="http://schemas.microsoft.com/office/2006/metadata/properties" xmlns:ns2="9b439fa8-e993-4352-b14e-36bd4af4dd6d" xmlns:ns3="68aa4d9b-49e9-4141-85be-49b88062f9db" targetNamespace="http://schemas.microsoft.com/office/2006/metadata/properties" ma:root="true" ma:fieldsID="0aa6ddb5e47afd631c08966bde719e9f" ns2:_="" ns3:_="">
    <xsd:import namespace="9b439fa8-e993-4352-b14e-36bd4af4dd6d"/>
    <xsd:import namespace="68aa4d9b-49e9-4141-85be-49b88062f9db"/>
    <xsd:element name="properties">
      <xsd:complexType>
        <xsd:sequence>
          <xsd:element name="documentManagement">
            <xsd:complexType>
              <xsd:all>
                <xsd:element ref="ns2:_dlc_DocId" minOccurs="0"/>
                <xsd:element ref="ns2:_dlc_DocIdUrl" minOccurs="0"/>
                <xsd:element ref="ns2:_dlc_DocIdPersistId" minOccurs="0"/>
                <xsd:element ref="ns3:Fecha_x0020_Publicaci_x00f3_n" minOccurs="0"/>
                <xsd:element ref="ns3:Ni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439fa8-e993-4352-b14e-36bd4af4dd6d"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8aa4d9b-49e9-4141-85be-49b88062f9db" elementFormDefault="qualified">
    <xsd:import namespace="http://schemas.microsoft.com/office/2006/documentManagement/types"/>
    <xsd:import namespace="http://schemas.microsoft.com/office/infopath/2007/PartnerControls"/>
    <xsd:element name="Fecha_x0020_Publicaci_x00f3_n" ma:index="11" nillable="true" ma:displayName="Fecha Publicación" ma:format="DateTime" ma:internalName="Fecha_x0020_Publicaci_x00f3_n">
      <xsd:simpleType>
        <xsd:restriction base="dms:DateTime"/>
      </xsd:simpleType>
    </xsd:element>
    <xsd:element name="Nivel" ma:index="12" nillable="true" ma:displayName="Nivel" ma:decimals="0" ma:internalName="Nivel">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Nivel xmlns="68aa4d9b-49e9-4141-85be-49b88062f9db" xsi:nil="true"/>
    <Fecha_x0020_Publicaci_x00f3_n xmlns="68aa4d9b-49e9-4141-85be-49b88062f9db" xsi:nil="true"/>
    <_dlc_DocId xmlns="9b439fa8-e993-4352-b14e-36bd4af4dd6d">KR33XJ2DTYQK-29-159</_dlc_DocId>
    <_dlc_DocIdUrl xmlns="9b439fa8-e993-4352-b14e-36bd4af4dd6d">
      <Url>http://mintranet/_layouts/DocIdRedir.aspx?ID=KR33XJ2DTYQK-29-159</Url>
      <Description>KR33XJ2DTYQK-29-159</Description>
    </_dlc_DocIdUrl>
  </documentManagement>
</p:properties>
</file>

<file path=customXml/itemProps1.xml><?xml version="1.0" encoding="utf-8"?>
<ds:datastoreItem xmlns:ds="http://schemas.openxmlformats.org/officeDocument/2006/customXml" ds:itemID="{F42C81CD-5C28-420A-9B76-C302409B86DA}">
  <ds:schemaRefs>
    <ds:schemaRef ds:uri="http://schemas.microsoft.com/sharepoint/v3/contenttype/forms"/>
  </ds:schemaRefs>
</ds:datastoreItem>
</file>

<file path=customXml/itemProps2.xml><?xml version="1.0" encoding="utf-8"?>
<ds:datastoreItem xmlns:ds="http://schemas.openxmlformats.org/officeDocument/2006/customXml" ds:itemID="{CBCBB94A-F6F9-4AA7-A0FD-8C406ACCDDA3}">
  <ds:schemaRefs>
    <ds:schemaRef ds:uri="http://schemas.microsoft.com/sharepoint/events"/>
  </ds:schemaRefs>
</ds:datastoreItem>
</file>

<file path=customXml/itemProps3.xml><?xml version="1.0" encoding="utf-8"?>
<ds:datastoreItem xmlns:ds="http://schemas.openxmlformats.org/officeDocument/2006/customXml" ds:itemID="{D3D75107-B25F-4148-8673-12A53E3ED6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439fa8-e993-4352-b14e-36bd4af4dd6d"/>
    <ds:schemaRef ds:uri="68aa4d9b-49e9-4141-85be-49b88062f9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C70AB53-CEAE-42D6-888C-5166F05B62E8}">
  <ds:schemaRefs>
    <ds:schemaRef ds:uri="http://www.w3.org/XML/1998/namespace"/>
    <ds:schemaRef ds:uri="http://schemas.microsoft.com/office/2006/metadata/properties"/>
    <ds:schemaRef ds:uri="http://schemas.microsoft.com/office/infopath/2007/PartnerControls"/>
    <ds:schemaRef ds:uri="http://purl.org/dc/terms/"/>
    <ds:schemaRef ds:uri="http://schemas.microsoft.com/office/2006/documentManagement/types"/>
    <ds:schemaRef ds:uri="http://purl.org/dc/elements/1.1/"/>
    <ds:schemaRef ds:uri="68aa4d9b-49e9-4141-85be-49b88062f9db"/>
    <ds:schemaRef ds:uri="http://purl.org/dc/dcmitype/"/>
    <ds:schemaRef ds:uri="http://schemas.openxmlformats.org/package/2006/metadata/core-properties"/>
    <ds:schemaRef ds:uri="9b439fa8-e993-4352-b14e-36bd4af4dd6d"/>
  </ds:schemaRefs>
</ds:datastoreItem>
</file>

<file path=docProps/app.xml><?xml version="1.0" encoding="utf-8"?>
<Properties xmlns="http://schemas.openxmlformats.org/officeDocument/2006/extended-properties" xmlns:vt="http://schemas.openxmlformats.org/officeDocument/2006/docPropsVTypes">
  <TotalTime>8224</TotalTime>
  <Words>1684</Words>
  <Application>Microsoft Office PowerPoint</Application>
  <PresentationFormat>Presentación en pantalla (4:3)</PresentationFormat>
  <Paragraphs>254</Paragraphs>
  <Slides>31</Slides>
  <Notes>3</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31</vt:i4>
      </vt:variant>
    </vt:vector>
  </HeadingPairs>
  <TitlesOfParts>
    <vt:vector size="33" baseType="lpstr">
      <vt:lpstr>Tema de Office</vt:lpstr>
      <vt:lpstr>Hoja de cálculo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Entidades que intervienen en el proceso presupuestal Colombiano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Carolina Acosta Gutierrez</dc:creator>
  <cp:lastModifiedBy>Jorge Delgado</cp:lastModifiedBy>
  <cp:revision>210</cp:revision>
  <cp:lastPrinted>2016-06-07T16:11:17Z</cp:lastPrinted>
  <dcterms:created xsi:type="dcterms:W3CDTF">2014-10-09T14:27:44Z</dcterms:created>
  <dcterms:modified xsi:type="dcterms:W3CDTF">2016-07-26T00:20:12Z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0ccc88b4-eef5-4860-8f49-35b0785646fb</vt:lpwstr>
  </property>
  <property fmtid="{D5CDD505-2E9C-101B-9397-08002B2CF9AE}" pid="3" name="ContentTypeId">
    <vt:lpwstr>0x01010084C9ADB8B30D0C428EB90BAD02695755</vt:lpwstr>
  </property>
</Properties>
</file>