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6" r:id="rId2"/>
    <p:sldId id="277" r:id="rId3"/>
    <p:sldId id="263" r:id="rId4"/>
    <p:sldId id="270" r:id="rId5"/>
    <p:sldId id="271" r:id="rId6"/>
    <p:sldId id="272" r:id="rId7"/>
    <p:sldId id="273" r:id="rId8"/>
    <p:sldId id="264" r:id="rId9"/>
    <p:sldId id="267" r:id="rId10"/>
    <p:sldId id="268" r:id="rId11"/>
    <p:sldId id="274" r:id="rId12"/>
    <p:sldId id="275" r:id="rId13"/>
    <p:sldId id="278" r:id="rId14"/>
  </p:sldIdLst>
  <p:sldSz cx="9144000" cy="6858000" type="screen4x3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72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8C8F64-FFB2-4F2B-871E-3339F9AB1342}" type="doc">
      <dgm:prSet loTypeId="urn:microsoft.com/office/officeart/2009/3/layout/StepUpProcess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F2E473BF-C90B-463B-BC24-3801DBE3839B}">
      <dgm:prSet phldrT="[Texto]" custT="1"/>
      <dgm:spPr/>
      <dgm:t>
        <a:bodyPr/>
        <a:lstStyle/>
        <a:p>
          <a:r>
            <a:rPr lang="es-CR" sz="1400" b="1" dirty="0" smtClean="0"/>
            <a:t>Programación macroeconómica, MH, BCCR, MIDEPLAN </a:t>
          </a:r>
          <a:endParaRPr lang="es-CR" sz="1400" b="1" dirty="0"/>
        </a:p>
      </dgm:t>
    </dgm:pt>
    <dgm:pt modelId="{5D17E749-3907-4359-94C8-392740EAB172}" type="parTrans" cxnId="{AAB798E6-E6DE-4D59-B124-013A59B0BA6C}">
      <dgm:prSet/>
      <dgm:spPr/>
      <dgm:t>
        <a:bodyPr/>
        <a:lstStyle/>
        <a:p>
          <a:endParaRPr lang="es-CR"/>
        </a:p>
      </dgm:t>
    </dgm:pt>
    <dgm:pt modelId="{1CC3A039-AA31-48B2-8DF3-448EF2C874F2}" type="sibTrans" cxnId="{AAB798E6-E6DE-4D59-B124-013A59B0BA6C}">
      <dgm:prSet/>
      <dgm:spPr/>
      <dgm:t>
        <a:bodyPr/>
        <a:lstStyle/>
        <a:p>
          <a:endParaRPr lang="es-CR"/>
        </a:p>
      </dgm:t>
    </dgm:pt>
    <dgm:pt modelId="{58D4C0D9-E176-48F8-AF6F-6CEF21FB4D55}">
      <dgm:prSet phldrT="[Texto]" custT="1"/>
      <dgm:spPr/>
      <dgm:t>
        <a:bodyPr/>
        <a:lstStyle/>
        <a:p>
          <a:r>
            <a:rPr lang="es-CR" sz="1400" b="1" dirty="0" smtClean="0"/>
            <a:t>DGPN realiza estimados de ingresos y remite a CGR para discusión, </a:t>
          </a:r>
        </a:p>
        <a:p>
          <a:r>
            <a:rPr lang="es-CR" sz="1400" b="1" dirty="0" smtClean="0"/>
            <a:t>CGR certifica estimaciones </a:t>
          </a:r>
          <a:endParaRPr lang="es-CR" sz="1400" b="1" dirty="0"/>
        </a:p>
      </dgm:t>
    </dgm:pt>
    <dgm:pt modelId="{7ABBCB03-F5AF-4518-986C-A580192CA62B}" type="parTrans" cxnId="{E869EBB1-DDD5-45C3-84FD-AAB5F4C5C9D2}">
      <dgm:prSet/>
      <dgm:spPr/>
      <dgm:t>
        <a:bodyPr/>
        <a:lstStyle/>
        <a:p>
          <a:endParaRPr lang="es-CR"/>
        </a:p>
      </dgm:t>
    </dgm:pt>
    <dgm:pt modelId="{0DD50CD5-3500-44F1-8F72-36D737F2C83B}" type="sibTrans" cxnId="{E869EBB1-DDD5-45C3-84FD-AAB5F4C5C9D2}">
      <dgm:prSet/>
      <dgm:spPr/>
      <dgm:t>
        <a:bodyPr/>
        <a:lstStyle/>
        <a:p>
          <a:endParaRPr lang="es-CR"/>
        </a:p>
      </dgm:t>
    </dgm:pt>
    <dgm:pt modelId="{4975A079-DC0B-415D-86D8-62A346D42E87}">
      <dgm:prSet phldrT="[Texto]" custT="1"/>
      <dgm:spPr/>
      <dgm:t>
        <a:bodyPr/>
        <a:lstStyle/>
        <a:p>
          <a:r>
            <a:rPr lang="es-CR" sz="1400" b="1" dirty="0" smtClean="0"/>
            <a:t>Presentación de anteproyecto de presupuesto a la Asamblea Legislativa, inicia proceso de discusión </a:t>
          </a:r>
          <a:endParaRPr lang="es-CR" sz="1400" b="1" dirty="0"/>
        </a:p>
      </dgm:t>
    </dgm:pt>
    <dgm:pt modelId="{46ED86B3-BE30-4408-B4CD-640A6C4E35D4}" type="parTrans" cxnId="{E2C9C32E-37AE-4CD2-A903-963FAAD2D7C4}">
      <dgm:prSet/>
      <dgm:spPr/>
      <dgm:t>
        <a:bodyPr/>
        <a:lstStyle/>
        <a:p>
          <a:endParaRPr lang="es-CR"/>
        </a:p>
      </dgm:t>
    </dgm:pt>
    <dgm:pt modelId="{FE27D9E7-6EBE-40C2-A28C-7AD306BB9E80}" type="sibTrans" cxnId="{E2C9C32E-37AE-4CD2-A903-963FAAD2D7C4}">
      <dgm:prSet/>
      <dgm:spPr/>
      <dgm:t>
        <a:bodyPr/>
        <a:lstStyle/>
        <a:p>
          <a:endParaRPr lang="es-CR"/>
        </a:p>
      </dgm:t>
    </dgm:pt>
    <dgm:pt modelId="{92EEA620-667B-499F-AC08-A28516928B89}" type="pres">
      <dgm:prSet presAssocID="{E98C8F64-FFB2-4F2B-871E-3339F9AB134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R"/>
        </a:p>
      </dgm:t>
    </dgm:pt>
    <dgm:pt modelId="{76D8007A-086A-4044-9167-B055DD52B36D}" type="pres">
      <dgm:prSet presAssocID="{F2E473BF-C90B-463B-BC24-3801DBE3839B}" presName="composite" presStyleCnt="0"/>
      <dgm:spPr/>
    </dgm:pt>
    <dgm:pt modelId="{274407E4-F53A-40B4-B922-83FCE90AA9F2}" type="pres">
      <dgm:prSet presAssocID="{F2E473BF-C90B-463B-BC24-3801DBE3839B}" presName="LShape" presStyleLbl="alignNode1" presStyleIdx="0" presStyleCnt="5"/>
      <dgm:spPr/>
    </dgm:pt>
    <dgm:pt modelId="{2CB04817-A324-49D6-9094-A55AA941D9BD}" type="pres">
      <dgm:prSet presAssocID="{F2E473BF-C90B-463B-BC24-3801DBE3839B}" presName="ParentText" presStyleLbl="revTx" presStyleIdx="0" presStyleCnt="3" custScaleY="39380" custLinFactNeighborX="3630" custLinFactNeighborY="-243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744F4A79-2258-46EA-96FF-EE3C0EEFFD61}" type="pres">
      <dgm:prSet presAssocID="{F2E473BF-C90B-463B-BC24-3801DBE3839B}" presName="Triangle" presStyleLbl="alignNode1" presStyleIdx="1" presStyleCnt="5"/>
      <dgm:spPr/>
    </dgm:pt>
    <dgm:pt modelId="{F056916E-7805-4776-AF32-D7ADEFF9C395}" type="pres">
      <dgm:prSet presAssocID="{1CC3A039-AA31-48B2-8DF3-448EF2C874F2}" presName="sibTrans" presStyleCnt="0"/>
      <dgm:spPr/>
    </dgm:pt>
    <dgm:pt modelId="{95E5E7C6-C8B2-412F-BAC0-B91ADEF48FAC}" type="pres">
      <dgm:prSet presAssocID="{1CC3A039-AA31-48B2-8DF3-448EF2C874F2}" presName="space" presStyleCnt="0"/>
      <dgm:spPr/>
    </dgm:pt>
    <dgm:pt modelId="{746C25D9-DC28-497F-8D5E-0510C8D52D42}" type="pres">
      <dgm:prSet presAssocID="{58D4C0D9-E176-48F8-AF6F-6CEF21FB4D55}" presName="composite" presStyleCnt="0"/>
      <dgm:spPr/>
    </dgm:pt>
    <dgm:pt modelId="{8621A554-24C0-4EBF-8ECA-6A4789A80EB6}" type="pres">
      <dgm:prSet presAssocID="{58D4C0D9-E176-48F8-AF6F-6CEF21FB4D55}" presName="LShape" presStyleLbl="alignNode1" presStyleIdx="2" presStyleCnt="5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CR"/>
        </a:p>
      </dgm:t>
    </dgm:pt>
    <dgm:pt modelId="{7ACC641B-1CAE-40B3-B403-9713F9A20FC7}" type="pres">
      <dgm:prSet presAssocID="{58D4C0D9-E176-48F8-AF6F-6CEF21FB4D55}" presName="ParentText" presStyleLbl="revTx" presStyleIdx="1" presStyleCnt="3" custScaleY="80322" custLinFactNeighborY="-109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9398722F-21DF-4EFC-9C1E-BFBC9676F42E}" type="pres">
      <dgm:prSet presAssocID="{58D4C0D9-E176-48F8-AF6F-6CEF21FB4D55}" presName="Triangle" presStyleLbl="alignNode1" presStyleIdx="3" presStyleCnt="5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CR"/>
        </a:p>
      </dgm:t>
    </dgm:pt>
    <dgm:pt modelId="{99B613CF-B858-45EA-AD3B-FE98D4F95D40}" type="pres">
      <dgm:prSet presAssocID="{0DD50CD5-3500-44F1-8F72-36D737F2C83B}" presName="sibTrans" presStyleCnt="0"/>
      <dgm:spPr/>
    </dgm:pt>
    <dgm:pt modelId="{2DB165E4-7CE9-4753-9B13-587C1F823B87}" type="pres">
      <dgm:prSet presAssocID="{0DD50CD5-3500-44F1-8F72-36D737F2C83B}" presName="space" presStyleCnt="0"/>
      <dgm:spPr/>
    </dgm:pt>
    <dgm:pt modelId="{D2DD4E97-6098-4462-84AB-52A5EED90707}" type="pres">
      <dgm:prSet presAssocID="{4975A079-DC0B-415D-86D8-62A346D42E87}" presName="composite" presStyleCnt="0"/>
      <dgm:spPr/>
    </dgm:pt>
    <dgm:pt modelId="{4CB3AE70-42CA-4BE6-8673-2FBF8A13FFE5}" type="pres">
      <dgm:prSet presAssocID="{4975A079-DC0B-415D-86D8-62A346D42E87}" presName="LShape" presStyleLbl="alignNode1" presStyleIdx="4" presStyleCnt="5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</dgm:pt>
    <dgm:pt modelId="{61976795-8CD2-40BD-9EA4-9D5FA27ECBF2}" type="pres">
      <dgm:prSet presAssocID="{4975A079-DC0B-415D-86D8-62A346D42E87}" presName="ParentText" presStyleLbl="revTx" presStyleIdx="2" presStyleCnt="3" custScaleY="64622" custLinFactNeighborX="3629" custLinFactNeighborY="-155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53378723-8549-4246-BDBE-BB66E084FD7B}" type="presOf" srcId="{E98C8F64-FFB2-4F2B-871E-3339F9AB1342}" destId="{92EEA620-667B-499F-AC08-A28516928B89}" srcOrd="0" destOrd="0" presId="urn:microsoft.com/office/officeart/2009/3/layout/StepUpProcess"/>
    <dgm:cxn modelId="{E2C9C32E-37AE-4CD2-A903-963FAAD2D7C4}" srcId="{E98C8F64-FFB2-4F2B-871E-3339F9AB1342}" destId="{4975A079-DC0B-415D-86D8-62A346D42E87}" srcOrd="2" destOrd="0" parTransId="{46ED86B3-BE30-4408-B4CD-640A6C4E35D4}" sibTransId="{FE27D9E7-6EBE-40C2-A28C-7AD306BB9E80}"/>
    <dgm:cxn modelId="{869110D0-2943-43C2-B7E2-E755F8BA8089}" type="presOf" srcId="{F2E473BF-C90B-463B-BC24-3801DBE3839B}" destId="{2CB04817-A324-49D6-9094-A55AA941D9BD}" srcOrd="0" destOrd="0" presId="urn:microsoft.com/office/officeart/2009/3/layout/StepUpProcess"/>
    <dgm:cxn modelId="{65626296-6140-4AE5-90A5-23B457B5B08F}" type="presOf" srcId="{58D4C0D9-E176-48F8-AF6F-6CEF21FB4D55}" destId="{7ACC641B-1CAE-40B3-B403-9713F9A20FC7}" srcOrd="0" destOrd="0" presId="urn:microsoft.com/office/officeart/2009/3/layout/StepUpProcess"/>
    <dgm:cxn modelId="{E869EBB1-DDD5-45C3-84FD-AAB5F4C5C9D2}" srcId="{E98C8F64-FFB2-4F2B-871E-3339F9AB1342}" destId="{58D4C0D9-E176-48F8-AF6F-6CEF21FB4D55}" srcOrd="1" destOrd="0" parTransId="{7ABBCB03-F5AF-4518-986C-A580192CA62B}" sibTransId="{0DD50CD5-3500-44F1-8F72-36D737F2C83B}"/>
    <dgm:cxn modelId="{8E7C29EE-953A-4C96-BDFC-618A0259BBC6}" type="presOf" srcId="{4975A079-DC0B-415D-86D8-62A346D42E87}" destId="{61976795-8CD2-40BD-9EA4-9D5FA27ECBF2}" srcOrd="0" destOrd="0" presId="urn:microsoft.com/office/officeart/2009/3/layout/StepUpProcess"/>
    <dgm:cxn modelId="{AAB798E6-E6DE-4D59-B124-013A59B0BA6C}" srcId="{E98C8F64-FFB2-4F2B-871E-3339F9AB1342}" destId="{F2E473BF-C90B-463B-BC24-3801DBE3839B}" srcOrd="0" destOrd="0" parTransId="{5D17E749-3907-4359-94C8-392740EAB172}" sibTransId="{1CC3A039-AA31-48B2-8DF3-448EF2C874F2}"/>
    <dgm:cxn modelId="{FA804BF3-6654-4BE1-9128-3C052CFC5897}" type="presParOf" srcId="{92EEA620-667B-499F-AC08-A28516928B89}" destId="{76D8007A-086A-4044-9167-B055DD52B36D}" srcOrd="0" destOrd="0" presId="urn:microsoft.com/office/officeart/2009/3/layout/StepUpProcess"/>
    <dgm:cxn modelId="{455B8BDA-FA7A-476A-8BD0-855DA3D95801}" type="presParOf" srcId="{76D8007A-086A-4044-9167-B055DD52B36D}" destId="{274407E4-F53A-40B4-B922-83FCE90AA9F2}" srcOrd="0" destOrd="0" presId="urn:microsoft.com/office/officeart/2009/3/layout/StepUpProcess"/>
    <dgm:cxn modelId="{A2A85320-7560-4B70-8954-BA94E1E4FB4A}" type="presParOf" srcId="{76D8007A-086A-4044-9167-B055DD52B36D}" destId="{2CB04817-A324-49D6-9094-A55AA941D9BD}" srcOrd="1" destOrd="0" presId="urn:microsoft.com/office/officeart/2009/3/layout/StepUpProcess"/>
    <dgm:cxn modelId="{6A96428B-A509-4873-82DF-D3CBBA8C2680}" type="presParOf" srcId="{76D8007A-086A-4044-9167-B055DD52B36D}" destId="{744F4A79-2258-46EA-96FF-EE3C0EEFFD61}" srcOrd="2" destOrd="0" presId="urn:microsoft.com/office/officeart/2009/3/layout/StepUpProcess"/>
    <dgm:cxn modelId="{EC244EE1-EE5A-452F-8CB4-E3FC9AEAABC2}" type="presParOf" srcId="{92EEA620-667B-499F-AC08-A28516928B89}" destId="{F056916E-7805-4776-AF32-D7ADEFF9C395}" srcOrd="1" destOrd="0" presId="urn:microsoft.com/office/officeart/2009/3/layout/StepUpProcess"/>
    <dgm:cxn modelId="{82FD47C8-39BD-49A7-ABC4-D4595210FCE8}" type="presParOf" srcId="{F056916E-7805-4776-AF32-D7ADEFF9C395}" destId="{95E5E7C6-C8B2-412F-BAC0-B91ADEF48FAC}" srcOrd="0" destOrd="0" presId="urn:microsoft.com/office/officeart/2009/3/layout/StepUpProcess"/>
    <dgm:cxn modelId="{F0AF77D3-F515-4A63-AF5A-5031A2203E0A}" type="presParOf" srcId="{92EEA620-667B-499F-AC08-A28516928B89}" destId="{746C25D9-DC28-497F-8D5E-0510C8D52D42}" srcOrd="2" destOrd="0" presId="urn:microsoft.com/office/officeart/2009/3/layout/StepUpProcess"/>
    <dgm:cxn modelId="{87386D63-357E-4717-B2A2-C5EE70059897}" type="presParOf" srcId="{746C25D9-DC28-497F-8D5E-0510C8D52D42}" destId="{8621A554-24C0-4EBF-8ECA-6A4789A80EB6}" srcOrd="0" destOrd="0" presId="urn:microsoft.com/office/officeart/2009/3/layout/StepUpProcess"/>
    <dgm:cxn modelId="{D9FB8B3E-A461-468F-9F98-37D70BA90797}" type="presParOf" srcId="{746C25D9-DC28-497F-8D5E-0510C8D52D42}" destId="{7ACC641B-1CAE-40B3-B403-9713F9A20FC7}" srcOrd="1" destOrd="0" presId="urn:microsoft.com/office/officeart/2009/3/layout/StepUpProcess"/>
    <dgm:cxn modelId="{41CCC5CA-7499-4496-9473-F190CAD806BF}" type="presParOf" srcId="{746C25D9-DC28-497F-8D5E-0510C8D52D42}" destId="{9398722F-21DF-4EFC-9C1E-BFBC9676F42E}" srcOrd="2" destOrd="0" presId="urn:microsoft.com/office/officeart/2009/3/layout/StepUpProcess"/>
    <dgm:cxn modelId="{71D73D58-131E-43C6-BEF7-1A9CB4A374F9}" type="presParOf" srcId="{92EEA620-667B-499F-AC08-A28516928B89}" destId="{99B613CF-B858-45EA-AD3B-FE98D4F95D40}" srcOrd="3" destOrd="0" presId="urn:microsoft.com/office/officeart/2009/3/layout/StepUpProcess"/>
    <dgm:cxn modelId="{6490A917-1D72-42C0-BDAD-337A47643B5D}" type="presParOf" srcId="{99B613CF-B858-45EA-AD3B-FE98D4F95D40}" destId="{2DB165E4-7CE9-4753-9B13-587C1F823B87}" srcOrd="0" destOrd="0" presId="urn:microsoft.com/office/officeart/2009/3/layout/StepUpProcess"/>
    <dgm:cxn modelId="{7ADA30C9-2905-4AE6-91CE-7E3A66337057}" type="presParOf" srcId="{92EEA620-667B-499F-AC08-A28516928B89}" destId="{D2DD4E97-6098-4462-84AB-52A5EED90707}" srcOrd="4" destOrd="0" presId="urn:microsoft.com/office/officeart/2009/3/layout/StepUpProcess"/>
    <dgm:cxn modelId="{CD8BE1CB-2B45-4F24-940F-796624346825}" type="presParOf" srcId="{D2DD4E97-6098-4462-84AB-52A5EED90707}" destId="{4CB3AE70-42CA-4BE6-8673-2FBF8A13FFE5}" srcOrd="0" destOrd="0" presId="urn:microsoft.com/office/officeart/2009/3/layout/StepUpProcess"/>
    <dgm:cxn modelId="{766D79E9-FA7C-426F-AFE1-E1165E4E7D53}" type="presParOf" srcId="{D2DD4E97-6098-4462-84AB-52A5EED90707}" destId="{61976795-8CD2-40BD-9EA4-9D5FA27ECBF2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8C8F64-FFB2-4F2B-871E-3339F9AB1342}" type="doc">
      <dgm:prSet loTypeId="urn:microsoft.com/office/officeart/2009/3/layout/StepUpProcess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F2E473BF-C90B-463B-BC24-3801DBE3839B}">
      <dgm:prSet phldrT="[Texto]" custT="1"/>
      <dgm:spPr/>
      <dgm:t>
        <a:bodyPr/>
        <a:lstStyle/>
        <a:p>
          <a:r>
            <a:rPr lang="es-CR" sz="1000" b="1" dirty="0" smtClean="0"/>
            <a:t>Programación macroeconómica, MH, BCCR, MIDEPLAN </a:t>
          </a:r>
          <a:endParaRPr lang="es-CR" sz="1000" b="1" dirty="0"/>
        </a:p>
      </dgm:t>
    </dgm:pt>
    <dgm:pt modelId="{5D17E749-3907-4359-94C8-392740EAB172}" type="parTrans" cxnId="{AAB798E6-E6DE-4D59-B124-013A59B0BA6C}">
      <dgm:prSet/>
      <dgm:spPr/>
      <dgm:t>
        <a:bodyPr/>
        <a:lstStyle/>
        <a:p>
          <a:endParaRPr lang="es-CR"/>
        </a:p>
      </dgm:t>
    </dgm:pt>
    <dgm:pt modelId="{1CC3A039-AA31-48B2-8DF3-448EF2C874F2}" type="sibTrans" cxnId="{AAB798E6-E6DE-4D59-B124-013A59B0BA6C}">
      <dgm:prSet/>
      <dgm:spPr/>
      <dgm:t>
        <a:bodyPr/>
        <a:lstStyle/>
        <a:p>
          <a:endParaRPr lang="es-CR"/>
        </a:p>
      </dgm:t>
    </dgm:pt>
    <dgm:pt modelId="{6F66336A-7273-4F2A-BE83-9B69AA9F5382}">
      <dgm:prSet phldrT="[Texto]" custT="1"/>
      <dgm:spPr/>
      <dgm:t>
        <a:bodyPr/>
        <a:lstStyle/>
        <a:p>
          <a:r>
            <a:rPr lang="es-CR" sz="1200" b="1" dirty="0" smtClean="0"/>
            <a:t>MH-STAP publican lineamientos de política presupuestaria </a:t>
          </a:r>
          <a:endParaRPr lang="es-CR" sz="1200" b="1" dirty="0"/>
        </a:p>
      </dgm:t>
    </dgm:pt>
    <dgm:pt modelId="{6F332940-F4A7-44EC-8286-CEDE21792466}" type="parTrans" cxnId="{E095CB63-271A-4A9B-AB9C-D00FE86FE3E2}">
      <dgm:prSet/>
      <dgm:spPr/>
      <dgm:t>
        <a:bodyPr/>
        <a:lstStyle/>
        <a:p>
          <a:endParaRPr lang="es-CR"/>
        </a:p>
      </dgm:t>
    </dgm:pt>
    <dgm:pt modelId="{53AE81DF-527F-4481-BA66-83C5617F5B5E}" type="sibTrans" cxnId="{E095CB63-271A-4A9B-AB9C-D00FE86FE3E2}">
      <dgm:prSet/>
      <dgm:spPr/>
      <dgm:t>
        <a:bodyPr/>
        <a:lstStyle/>
        <a:p>
          <a:endParaRPr lang="es-CR"/>
        </a:p>
      </dgm:t>
    </dgm:pt>
    <dgm:pt modelId="{40E3D70D-5CA5-413A-8289-8617A846C3B5}">
      <dgm:prSet phldrT="[Texto]"/>
      <dgm:spPr/>
      <dgm:t>
        <a:bodyPr/>
        <a:lstStyle/>
        <a:p>
          <a:r>
            <a:rPr lang="es-CR" dirty="0" smtClean="0"/>
            <a:t>Entidades presentan ante el MH, anteproyectos de presupuesto </a:t>
          </a:r>
          <a:endParaRPr lang="es-CR" dirty="0"/>
        </a:p>
      </dgm:t>
    </dgm:pt>
    <dgm:pt modelId="{B220F42C-DD20-470C-9CDA-81FB75C54781}" type="parTrans" cxnId="{C3CD0963-F394-4267-86A7-DD461468200D}">
      <dgm:prSet/>
      <dgm:spPr/>
      <dgm:t>
        <a:bodyPr/>
        <a:lstStyle/>
        <a:p>
          <a:endParaRPr lang="es-CR"/>
        </a:p>
      </dgm:t>
    </dgm:pt>
    <dgm:pt modelId="{BD150FB4-25E6-43B4-A7F9-7FD9F17B0D8D}" type="sibTrans" cxnId="{C3CD0963-F394-4267-86A7-DD461468200D}">
      <dgm:prSet/>
      <dgm:spPr/>
      <dgm:t>
        <a:bodyPr/>
        <a:lstStyle/>
        <a:p>
          <a:endParaRPr lang="es-CR"/>
        </a:p>
      </dgm:t>
    </dgm:pt>
    <dgm:pt modelId="{58D4C0D9-E176-48F8-AF6F-6CEF21FB4D55}">
      <dgm:prSet phldrT="[Texto]"/>
      <dgm:spPr/>
      <dgm:t>
        <a:bodyPr/>
        <a:lstStyle/>
        <a:p>
          <a:r>
            <a:rPr lang="es-CR" dirty="0" smtClean="0"/>
            <a:t>MH, prepara anteproyecto de presupuesto</a:t>
          </a:r>
          <a:endParaRPr lang="es-CR" dirty="0"/>
        </a:p>
      </dgm:t>
    </dgm:pt>
    <dgm:pt modelId="{7ABBCB03-F5AF-4518-986C-A580192CA62B}" type="parTrans" cxnId="{E869EBB1-DDD5-45C3-84FD-AAB5F4C5C9D2}">
      <dgm:prSet/>
      <dgm:spPr/>
      <dgm:t>
        <a:bodyPr/>
        <a:lstStyle/>
        <a:p>
          <a:endParaRPr lang="es-CR"/>
        </a:p>
      </dgm:t>
    </dgm:pt>
    <dgm:pt modelId="{0DD50CD5-3500-44F1-8F72-36D737F2C83B}" type="sibTrans" cxnId="{E869EBB1-DDD5-45C3-84FD-AAB5F4C5C9D2}">
      <dgm:prSet/>
      <dgm:spPr/>
      <dgm:t>
        <a:bodyPr/>
        <a:lstStyle/>
        <a:p>
          <a:endParaRPr lang="es-CR"/>
        </a:p>
      </dgm:t>
    </dgm:pt>
    <dgm:pt modelId="{4975A079-DC0B-415D-86D8-62A346D42E87}">
      <dgm:prSet phldrT="[Texto]"/>
      <dgm:spPr/>
      <dgm:t>
        <a:bodyPr/>
        <a:lstStyle/>
        <a:p>
          <a:r>
            <a:rPr lang="es-CR" dirty="0" smtClean="0"/>
            <a:t>Presentación de anteproyecto de presupuesto a la Asamblea Legislativa, inicia proceso de discusión </a:t>
          </a:r>
          <a:endParaRPr lang="es-CR" dirty="0"/>
        </a:p>
      </dgm:t>
    </dgm:pt>
    <dgm:pt modelId="{46ED86B3-BE30-4408-B4CD-640A6C4E35D4}" type="parTrans" cxnId="{E2C9C32E-37AE-4CD2-A903-963FAAD2D7C4}">
      <dgm:prSet/>
      <dgm:spPr/>
      <dgm:t>
        <a:bodyPr/>
        <a:lstStyle/>
        <a:p>
          <a:endParaRPr lang="es-CR"/>
        </a:p>
      </dgm:t>
    </dgm:pt>
    <dgm:pt modelId="{FE27D9E7-6EBE-40C2-A28C-7AD306BB9E80}" type="sibTrans" cxnId="{E2C9C32E-37AE-4CD2-A903-963FAAD2D7C4}">
      <dgm:prSet/>
      <dgm:spPr/>
      <dgm:t>
        <a:bodyPr/>
        <a:lstStyle/>
        <a:p>
          <a:endParaRPr lang="es-CR"/>
        </a:p>
      </dgm:t>
    </dgm:pt>
    <dgm:pt modelId="{CA635ED8-53E1-494C-849B-90319FAEF3C0}">
      <dgm:prSet phldrT="[Texto]"/>
      <dgm:spPr/>
      <dgm:t>
        <a:bodyPr/>
        <a:lstStyle/>
        <a:p>
          <a:r>
            <a:rPr lang="es-CR" dirty="0" smtClean="0"/>
            <a:t>Entidades presentan Programación de la ejecución presupuestaria </a:t>
          </a:r>
          <a:endParaRPr lang="es-CR" dirty="0"/>
        </a:p>
      </dgm:t>
    </dgm:pt>
    <dgm:pt modelId="{0CEF686C-C2C4-4778-8C87-7661A5E556DC}" type="parTrans" cxnId="{A471DBCC-6442-48A8-84D5-00A4B3A71EEB}">
      <dgm:prSet/>
      <dgm:spPr/>
      <dgm:t>
        <a:bodyPr/>
        <a:lstStyle/>
        <a:p>
          <a:endParaRPr lang="es-CR"/>
        </a:p>
      </dgm:t>
    </dgm:pt>
    <dgm:pt modelId="{8D91C9D9-71B1-4CEC-BCDF-89DE6D4C8147}" type="sibTrans" cxnId="{A471DBCC-6442-48A8-84D5-00A4B3A71EEB}">
      <dgm:prSet/>
      <dgm:spPr/>
      <dgm:t>
        <a:bodyPr/>
        <a:lstStyle/>
        <a:p>
          <a:endParaRPr lang="es-CR"/>
        </a:p>
      </dgm:t>
    </dgm:pt>
    <dgm:pt modelId="{92EEA620-667B-499F-AC08-A28516928B89}" type="pres">
      <dgm:prSet presAssocID="{E98C8F64-FFB2-4F2B-871E-3339F9AB134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R"/>
        </a:p>
      </dgm:t>
    </dgm:pt>
    <dgm:pt modelId="{76D8007A-086A-4044-9167-B055DD52B36D}" type="pres">
      <dgm:prSet presAssocID="{F2E473BF-C90B-463B-BC24-3801DBE3839B}" presName="composite" presStyleCnt="0"/>
      <dgm:spPr/>
    </dgm:pt>
    <dgm:pt modelId="{274407E4-F53A-40B4-B922-83FCE90AA9F2}" type="pres">
      <dgm:prSet presAssocID="{F2E473BF-C90B-463B-BC24-3801DBE3839B}" presName="LShape" presStyleLbl="alignNode1" presStyleIdx="0" presStyleCnt="11"/>
      <dgm:spPr/>
    </dgm:pt>
    <dgm:pt modelId="{2CB04817-A324-49D6-9094-A55AA941D9BD}" type="pres">
      <dgm:prSet presAssocID="{F2E473BF-C90B-463B-BC24-3801DBE3839B}" presName="ParentText" presStyleLbl="revTx" presStyleIdx="0" presStyleCnt="6" custScaleY="39380" custLinFactNeighborX="3630" custLinFactNeighborY="-243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744F4A79-2258-46EA-96FF-EE3C0EEFFD61}" type="pres">
      <dgm:prSet presAssocID="{F2E473BF-C90B-463B-BC24-3801DBE3839B}" presName="Triangle" presStyleLbl="alignNode1" presStyleIdx="1" presStyleCnt="11"/>
      <dgm:spPr/>
    </dgm:pt>
    <dgm:pt modelId="{F056916E-7805-4776-AF32-D7ADEFF9C395}" type="pres">
      <dgm:prSet presAssocID="{1CC3A039-AA31-48B2-8DF3-448EF2C874F2}" presName="sibTrans" presStyleCnt="0"/>
      <dgm:spPr/>
    </dgm:pt>
    <dgm:pt modelId="{95E5E7C6-C8B2-412F-BAC0-B91ADEF48FAC}" type="pres">
      <dgm:prSet presAssocID="{1CC3A039-AA31-48B2-8DF3-448EF2C874F2}" presName="space" presStyleCnt="0"/>
      <dgm:spPr/>
    </dgm:pt>
    <dgm:pt modelId="{BF96B070-37B3-4B2F-B086-7BC9C513B017}" type="pres">
      <dgm:prSet presAssocID="{6F66336A-7273-4F2A-BE83-9B69AA9F5382}" presName="composite" presStyleCnt="0"/>
      <dgm:spPr/>
    </dgm:pt>
    <dgm:pt modelId="{6169FADB-2858-4709-B3EB-80D03330AA88}" type="pres">
      <dgm:prSet presAssocID="{6F66336A-7273-4F2A-BE83-9B69AA9F5382}" presName="LShape" presStyleLbl="alignNode1" presStyleIdx="2" presStyleCnt="11"/>
      <dgm:spPr>
        <a:gradFill flip="none" rotWithShape="0">
          <a:gsLst>
            <a:gs pos="0">
              <a:srgbClr val="C00000">
                <a:shade val="30000"/>
                <a:satMod val="115000"/>
              </a:srgbClr>
            </a:gs>
            <a:gs pos="50000">
              <a:srgbClr val="C00000">
                <a:shade val="67500"/>
                <a:satMod val="115000"/>
              </a:srgbClr>
            </a:gs>
            <a:gs pos="100000">
              <a:srgbClr val="C00000">
                <a:shade val="100000"/>
                <a:satMod val="115000"/>
              </a:srgbClr>
            </a:gs>
          </a:gsLst>
          <a:lin ang="13500000" scaled="1"/>
          <a:tileRect/>
        </a:gradFill>
      </dgm:spPr>
    </dgm:pt>
    <dgm:pt modelId="{6A570043-230B-41C0-A088-642B032D206A}" type="pres">
      <dgm:prSet presAssocID="{6F66336A-7273-4F2A-BE83-9B69AA9F5382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8B394A06-E3CE-40E8-B359-1732EAD3C062}" type="pres">
      <dgm:prSet presAssocID="{6F66336A-7273-4F2A-BE83-9B69AA9F5382}" presName="Triangle" presStyleLbl="alignNode1" presStyleIdx="3" presStyleCnt="11"/>
      <dgm:spPr>
        <a:solidFill>
          <a:srgbClr val="C00000"/>
        </a:solidFill>
        <a:ln>
          <a:solidFill>
            <a:srgbClr val="C00000"/>
          </a:solidFill>
        </a:ln>
      </dgm:spPr>
    </dgm:pt>
    <dgm:pt modelId="{9ACFB2CC-54E6-40F2-9025-A236EF26EDB1}" type="pres">
      <dgm:prSet presAssocID="{53AE81DF-527F-4481-BA66-83C5617F5B5E}" presName="sibTrans" presStyleCnt="0"/>
      <dgm:spPr/>
    </dgm:pt>
    <dgm:pt modelId="{6F6DA0EC-64E8-4817-B4AD-8CFEE386E62E}" type="pres">
      <dgm:prSet presAssocID="{53AE81DF-527F-4481-BA66-83C5617F5B5E}" presName="space" presStyleCnt="0"/>
      <dgm:spPr/>
    </dgm:pt>
    <dgm:pt modelId="{C5DAB244-7895-4920-BABE-E0BBB580CF40}" type="pres">
      <dgm:prSet presAssocID="{40E3D70D-5CA5-413A-8289-8617A846C3B5}" presName="composite" presStyleCnt="0"/>
      <dgm:spPr/>
    </dgm:pt>
    <dgm:pt modelId="{50006C4E-A494-48F4-9B50-A74D1CE84C2D}" type="pres">
      <dgm:prSet presAssocID="{40E3D70D-5CA5-413A-8289-8617A846C3B5}" presName="LShape" presStyleLbl="alignNode1" presStyleIdx="4" presStyleCnt="1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</dgm:pt>
    <dgm:pt modelId="{C88B2432-2C8B-496C-BBBB-7AE96026210D}" type="pres">
      <dgm:prSet presAssocID="{40E3D70D-5CA5-413A-8289-8617A846C3B5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40301716-6D96-4BE0-98E3-8654D5D36827}" type="pres">
      <dgm:prSet presAssocID="{40E3D70D-5CA5-413A-8289-8617A846C3B5}" presName="Triangle" presStyleLbl="alignNode1" presStyleIdx="5" presStyleCnt="11"/>
      <dgm:spPr>
        <a:solidFill>
          <a:srgbClr val="92D050"/>
        </a:solidFill>
        <a:ln>
          <a:solidFill>
            <a:srgbClr val="92D050"/>
          </a:solidFill>
        </a:ln>
      </dgm:spPr>
    </dgm:pt>
    <dgm:pt modelId="{DD5C49BD-2C63-469F-B619-A8E3A88768B7}" type="pres">
      <dgm:prSet presAssocID="{BD150FB4-25E6-43B4-A7F9-7FD9F17B0D8D}" presName="sibTrans" presStyleCnt="0"/>
      <dgm:spPr/>
    </dgm:pt>
    <dgm:pt modelId="{F3E3C893-9A2D-455B-AD01-D20F690ADFF4}" type="pres">
      <dgm:prSet presAssocID="{BD150FB4-25E6-43B4-A7F9-7FD9F17B0D8D}" presName="space" presStyleCnt="0"/>
      <dgm:spPr/>
    </dgm:pt>
    <dgm:pt modelId="{746C25D9-DC28-497F-8D5E-0510C8D52D42}" type="pres">
      <dgm:prSet presAssocID="{58D4C0D9-E176-48F8-AF6F-6CEF21FB4D55}" presName="composite" presStyleCnt="0"/>
      <dgm:spPr/>
    </dgm:pt>
    <dgm:pt modelId="{8621A554-24C0-4EBF-8ECA-6A4789A80EB6}" type="pres">
      <dgm:prSet presAssocID="{58D4C0D9-E176-48F8-AF6F-6CEF21FB4D55}" presName="LShape" presStyleLbl="alignNode1" presStyleIdx="6" presStyleCnt="11"/>
      <dgm:spPr/>
    </dgm:pt>
    <dgm:pt modelId="{7ACC641B-1CAE-40B3-B403-9713F9A20FC7}" type="pres">
      <dgm:prSet presAssocID="{58D4C0D9-E176-48F8-AF6F-6CEF21FB4D55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9398722F-21DF-4EFC-9C1E-BFBC9676F42E}" type="pres">
      <dgm:prSet presAssocID="{58D4C0D9-E176-48F8-AF6F-6CEF21FB4D55}" presName="Triangle" presStyleLbl="alignNode1" presStyleIdx="7" presStyleCnt="11"/>
      <dgm:spPr/>
    </dgm:pt>
    <dgm:pt modelId="{99B613CF-B858-45EA-AD3B-FE98D4F95D40}" type="pres">
      <dgm:prSet presAssocID="{0DD50CD5-3500-44F1-8F72-36D737F2C83B}" presName="sibTrans" presStyleCnt="0"/>
      <dgm:spPr/>
    </dgm:pt>
    <dgm:pt modelId="{2DB165E4-7CE9-4753-9B13-587C1F823B87}" type="pres">
      <dgm:prSet presAssocID="{0DD50CD5-3500-44F1-8F72-36D737F2C83B}" presName="space" presStyleCnt="0"/>
      <dgm:spPr/>
    </dgm:pt>
    <dgm:pt modelId="{D2DD4E97-6098-4462-84AB-52A5EED90707}" type="pres">
      <dgm:prSet presAssocID="{4975A079-DC0B-415D-86D8-62A346D42E87}" presName="composite" presStyleCnt="0"/>
      <dgm:spPr/>
    </dgm:pt>
    <dgm:pt modelId="{4CB3AE70-42CA-4BE6-8673-2FBF8A13FFE5}" type="pres">
      <dgm:prSet presAssocID="{4975A079-DC0B-415D-86D8-62A346D42E87}" presName="LShape" presStyleLbl="alignNode1" presStyleIdx="8" presStyleCnt="1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</dgm:pt>
    <dgm:pt modelId="{61976795-8CD2-40BD-9EA4-9D5FA27ECBF2}" type="pres">
      <dgm:prSet presAssocID="{4975A079-DC0B-415D-86D8-62A346D42E87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82C0A5DB-E4E3-4635-98BD-448CE5BD1BEB}" type="pres">
      <dgm:prSet presAssocID="{4975A079-DC0B-415D-86D8-62A346D42E87}" presName="Triangle" presStyleLbl="alignNode1" presStyleIdx="9" presStyleCnt="11"/>
      <dgm:spPr/>
    </dgm:pt>
    <dgm:pt modelId="{7EFD56ED-BDC0-4763-A7D4-5B0D0CFD8E40}" type="pres">
      <dgm:prSet presAssocID="{FE27D9E7-6EBE-40C2-A28C-7AD306BB9E80}" presName="sibTrans" presStyleCnt="0"/>
      <dgm:spPr/>
    </dgm:pt>
    <dgm:pt modelId="{45E46B7B-2CB3-4AF2-8DCD-7981A6B19B45}" type="pres">
      <dgm:prSet presAssocID="{FE27D9E7-6EBE-40C2-A28C-7AD306BB9E80}" presName="space" presStyleCnt="0"/>
      <dgm:spPr/>
    </dgm:pt>
    <dgm:pt modelId="{9FE5E85B-3FEC-46D4-BB82-F7EE1F10D935}" type="pres">
      <dgm:prSet presAssocID="{CA635ED8-53E1-494C-849B-90319FAEF3C0}" presName="composite" presStyleCnt="0"/>
      <dgm:spPr/>
    </dgm:pt>
    <dgm:pt modelId="{4548E5CD-5D66-4059-A7C0-27F1515B7E98}" type="pres">
      <dgm:prSet presAssocID="{CA635ED8-53E1-494C-849B-90319FAEF3C0}" presName="LShape" presStyleLbl="alignNode1" presStyleIdx="10" presStyleCnt="1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</dgm:pt>
    <dgm:pt modelId="{08717518-0E70-4843-9471-CE023A198338}" type="pres">
      <dgm:prSet presAssocID="{CA635ED8-53E1-494C-849B-90319FAEF3C0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D1B894D3-4F9B-43C2-9D76-E9D1BFA12194}" type="presOf" srcId="{CA635ED8-53E1-494C-849B-90319FAEF3C0}" destId="{08717518-0E70-4843-9471-CE023A198338}" srcOrd="0" destOrd="0" presId="urn:microsoft.com/office/officeart/2009/3/layout/StepUpProcess"/>
    <dgm:cxn modelId="{E3E290EF-5B38-4698-AB00-2986D490686E}" type="presOf" srcId="{E98C8F64-FFB2-4F2B-871E-3339F9AB1342}" destId="{92EEA620-667B-499F-AC08-A28516928B89}" srcOrd="0" destOrd="0" presId="urn:microsoft.com/office/officeart/2009/3/layout/StepUpProcess"/>
    <dgm:cxn modelId="{E095CB63-271A-4A9B-AB9C-D00FE86FE3E2}" srcId="{E98C8F64-FFB2-4F2B-871E-3339F9AB1342}" destId="{6F66336A-7273-4F2A-BE83-9B69AA9F5382}" srcOrd="1" destOrd="0" parTransId="{6F332940-F4A7-44EC-8286-CEDE21792466}" sibTransId="{53AE81DF-527F-4481-BA66-83C5617F5B5E}"/>
    <dgm:cxn modelId="{CB1D99A2-E3B6-4F98-94F2-66C3CAEA0C7E}" type="presOf" srcId="{58D4C0D9-E176-48F8-AF6F-6CEF21FB4D55}" destId="{7ACC641B-1CAE-40B3-B403-9713F9A20FC7}" srcOrd="0" destOrd="0" presId="urn:microsoft.com/office/officeart/2009/3/layout/StepUpProcess"/>
    <dgm:cxn modelId="{A132B599-367E-4AA1-8933-FFFD3F9B4767}" type="presOf" srcId="{6F66336A-7273-4F2A-BE83-9B69AA9F5382}" destId="{6A570043-230B-41C0-A088-642B032D206A}" srcOrd="0" destOrd="0" presId="urn:microsoft.com/office/officeart/2009/3/layout/StepUpProcess"/>
    <dgm:cxn modelId="{E869EBB1-DDD5-45C3-84FD-AAB5F4C5C9D2}" srcId="{E98C8F64-FFB2-4F2B-871E-3339F9AB1342}" destId="{58D4C0D9-E176-48F8-AF6F-6CEF21FB4D55}" srcOrd="3" destOrd="0" parTransId="{7ABBCB03-F5AF-4518-986C-A580192CA62B}" sibTransId="{0DD50CD5-3500-44F1-8F72-36D737F2C83B}"/>
    <dgm:cxn modelId="{A471DBCC-6442-48A8-84D5-00A4B3A71EEB}" srcId="{E98C8F64-FFB2-4F2B-871E-3339F9AB1342}" destId="{CA635ED8-53E1-494C-849B-90319FAEF3C0}" srcOrd="5" destOrd="0" parTransId="{0CEF686C-C2C4-4778-8C87-7661A5E556DC}" sibTransId="{8D91C9D9-71B1-4CEC-BCDF-89DE6D4C8147}"/>
    <dgm:cxn modelId="{AAB798E6-E6DE-4D59-B124-013A59B0BA6C}" srcId="{E98C8F64-FFB2-4F2B-871E-3339F9AB1342}" destId="{F2E473BF-C90B-463B-BC24-3801DBE3839B}" srcOrd="0" destOrd="0" parTransId="{5D17E749-3907-4359-94C8-392740EAB172}" sibTransId="{1CC3A039-AA31-48B2-8DF3-448EF2C874F2}"/>
    <dgm:cxn modelId="{2FDF27C9-AD6D-4BA3-AD4A-57D4631D7C95}" type="presOf" srcId="{F2E473BF-C90B-463B-BC24-3801DBE3839B}" destId="{2CB04817-A324-49D6-9094-A55AA941D9BD}" srcOrd="0" destOrd="0" presId="urn:microsoft.com/office/officeart/2009/3/layout/StepUpProcess"/>
    <dgm:cxn modelId="{C3CD0963-F394-4267-86A7-DD461468200D}" srcId="{E98C8F64-FFB2-4F2B-871E-3339F9AB1342}" destId="{40E3D70D-5CA5-413A-8289-8617A846C3B5}" srcOrd="2" destOrd="0" parTransId="{B220F42C-DD20-470C-9CDA-81FB75C54781}" sibTransId="{BD150FB4-25E6-43B4-A7F9-7FD9F17B0D8D}"/>
    <dgm:cxn modelId="{01DA86D3-859A-4287-A63A-2EDFA4DA6858}" type="presOf" srcId="{40E3D70D-5CA5-413A-8289-8617A846C3B5}" destId="{C88B2432-2C8B-496C-BBBB-7AE96026210D}" srcOrd="0" destOrd="0" presId="urn:microsoft.com/office/officeart/2009/3/layout/StepUpProcess"/>
    <dgm:cxn modelId="{E2C9C32E-37AE-4CD2-A903-963FAAD2D7C4}" srcId="{E98C8F64-FFB2-4F2B-871E-3339F9AB1342}" destId="{4975A079-DC0B-415D-86D8-62A346D42E87}" srcOrd="4" destOrd="0" parTransId="{46ED86B3-BE30-4408-B4CD-640A6C4E35D4}" sibTransId="{FE27D9E7-6EBE-40C2-A28C-7AD306BB9E80}"/>
    <dgm:cxn modelId="{B01B0306-7CDF-4CB0-999F-D29C4B12D1A5}" type="presOf" srcId="{4975A079-DC0B-415D-86D8-62A346D42E87}" destId="{61976795-8CD2-40BD-9EA4-9D5FA27ECBF2}" srcOrd="0" destOrd="0" presId="urn:microsoft.com/office/officeart/2009/3/layout/StepUpProcess"/>
    <dgm:cxn modelId="{F5B889AC-3E96-4876-A2EE-579BCB376FCC}" type="presParOf" srcId="{92EEA620-667B-499F-AC08-A28516928B89}" destId="{76D8007A-086A-4044-9167-B055DD52B36D}" srcOrd="0" destOrd="0" presId="urn:microsoft.com/office/officeart/2009/3/layout/StepUpProcess"/>
    <dgm:cxn modelId="{AC3E1098-BF76-4BD9-992F-20B2FD06D2B1}" type="presParOf" srcId="{76D8007A-086A-4044-9167-B055DD52B36D}" destId="{274407E4-F53A-40B4-B922-83FCE90AA9F2}" srcOrd="0" destOrd="0" presId="urn:microsoft.com/office/officeart/2009/3/layout/StepUpProcess"/>
    <dgm:cxn modelId="{A79B9E47-A432-486B-A8E4-2CCBD5E8F815}" type="presParOf" srcId="{76D8007A-086A-4044-9167-B055DD52B36D}" destId="{2CB04817-A324-49D6-9094-A55AA941D9BD}" srcOrd="1" destOrd="0" presId="urn:microsoft.com/office/officeart/2009/3/layout/StepUpProcess"/>
    <dgm:cxn modelId="{C6EDC947-EC01-4E11-8788-586AB7B85B54}" type="presParOf" srcId="{76D8007A-086A-4044-9167-B055DD52B36D}" destId="{744F4A79-2258-46EA-96FF-EE3C0EEFFD61}" srcOrd="2" destOrd="0" presId="urn:microsoft.com/office/officeart/2009/3/layout/StepUpProcess"/>
    <dgm:cxn modelId="{06754E38-969C-406E-A616-97391AC1627C}" type="presParOf" srcId="{92EEA620-667B-499F-AC08-A28516928B89}" destId="{F056916E-7805-4776-AF32-D7ADEFF9C395}" srcOrd="1" destOrd="0" presId="urn:microsoft.com/office/officeart/2009/3/layout/StepUpProcess"/>
    <dgm:cxn modelId="{023A2AC6-82B4-496D-978F-0E44079174C5}" type="presParOf" srcId="{F056916E-7805-4776-AF32-D7ADEFF9C395}" destId="{95E5E7C6-C8B2-412F-BAC0-B91ADEF48FAC}" srcOrd="0" destOrd="0" presId="urn:microsoft.com/office/officeart/2009/3/layout/StepUpProcess"/>
    <dgm:cxn modelId="{C96B15A6-B2CD-4F69-8CB1-62CEFFDD7441}" type="presParOf" srcId="{92EEA620-667B-499F-AC08-A28516928B89}" destId="{BF96B070-37B3-4B2F-B086-7BC9C513B017}" srcOrd="2" destOrd="0" presId="urn:microsoft.com/office/officeart/2009/3/layout/StepUpProcess"/>
    <dgm:cxn modelId="{A7AB2C7A-2332-4F04-B37C-779C194F16C4}" type="presParOf" srcId="{BF96B070-37B3-4B2F-B086-7BC9C513B017}" destId="{6169FADB-2858-4709-B3EB-80D03330AA88}" srcOrd="0" destOrd="0" presId="urn:microsoft.com/office/officeart/2009/3/layout/StepUpProcess"/>
    <dgm:cxn modelId="{4CFB36CA-26A5-4803-8678-C8157D5256F2}" type="presParOf" srcId="{BF96B070-37B3-4B2F-B086-7BC9C513B017}" destId="{6A570043-230B-41C0-A088-642B032D206A}" srcOrd="1" destOrd="0" presId="urn:microsoft.com/office/officeart/2009/3/layout/StepUpProcess"/>
    <dgm:cxn modelId="{8B9D4515-CBF2-4F79-A69B-71FD70E99ABA}" type="presParOf" srcId="{BF96B070-37B3-4B2F-B086-7BC9C513B017}" destId="{8B394A06-E3CE-40E8-B359-1732EAD3C062}" srcOrd="2" destOrd="0" presId="urn:microsoft.com/office/officeart/2009/3/layout/StepUpProcess"/>
    <dgm:cxn modelId="{DA075E2E-CB44-446C-B1A0-B5A8DA212E82}" type="presParOf" srcId="{92EEA620-667B-499F-AC08-A28516928B89}" destId="{9ACFB2CC-54E6-40F2-9025-A236EF26EDB1}" srcOrd="3" destOrd="0" presId="urn:microsoft.com/office/officeart/2009/3/layout/StepUpProcess"/>
    <dgm:cxn modelId="{3CC3D46B-2C84-4E01-9CED-4B196D1CA5AE}" type="presParOf" srcId="{9ACFB2CC-54E6-40F2-9025-A236EF26EDB1}" destId="{6F6DA0EC-64E8-4817-B4AD-8CFEE386E62E}" srcOrd="0" destOrd="0" presId="urn:microsoft.com/office/officeart/2009/3/layout/StepUpProcess"/>
    <dgm:cxn modelId="{06A80347-DCFC-4E4A-B9BD-1DED9714EEC7}" type="presParOf" srcId="{92EEA620-667B-499F-AC08-A28516928B89}" destId="{C5DAB244-7895-4920-BABE-E0BBB580CF40}" srcOrd="4" destOrd="0" presId="urn:microsoft.com/office/officeart/2009/3/layout/StepUpProcess"/>
    <dgm:cxn modelId="{43945771-7985-4303-9D39-0EE371A66A2D}" type="presParOf" srcId="{C5DAB244-7895-4920-BABE-E0BBB580CF40}" destId="{50006C4E-A494-48F4-9B50-A74D1CE84C2D}" srcOrd="0" destOrd="0" presId="urn:microsoft.com/office/officeart/2009/3/layout/StepUpProcess"/>
    <dgm:cxn modelId="{FEC7B078-5DB1-4757-A8EF-3F1635EA35B3}" type="presParOf" srcId="{C5DAB244-7895-4920-BABE-E0BBB580CF40}" destId="{C88B2432-2C8B-496C-BBBB-7AE96026210D}" srcOrd="1" destOrd="0" presId="urn:microsoft.com/office/officeart/2009/3/layout/StepUpProcess"/>
    <dgm:cxn modelId="{63A9CB6F-B44E-4E76-B335-99033827F6F9}" type="presParOf" srcId="{C5DAB244-7895-4920-BABE-E0BBB580CF40}" destId="{40301716-6D96-4BE0-98E3-8654D5D36827}" srcOrd="2" destOrd="0" presId="urn:microsoft.com/office/officeart/2009/3/layout/StepUpProcess"/>
    <dgm:cxn modelId="{189BB68B-7CEA-4BD6-96A5-2E6BD144A29E}" type="presParOf" srcId="{92EEA620-667B-499F-AC08-A28516928B89}" destId="{DD5C49BD-2C63-469F-B619-A8E3A88768B7}" srcOrd="5" destOrd="0" presId="urn:microsoft.com/office/officeart/2009/3/layout/StepUpProcess"/>
    <dgm:cxn modelId="{64D5D53A-5815-4BD1-B383-FF2D9BA1CBFD}" type="presParOf" srcId="{DD5C49BD-2C63-469F-B619-A8E3A88768B7}" destId="{F3E3C893-9A2D-455B-AD01-D20F690ADFF4}" srcOrd="0" destOrd="0" presId="urn:microsoft.com/office/officeart/2009/3/layout/StepUpProcess"/>
    <dgm:cxn modelId="{3282A1DB-A0D4-450C-8F3C-E08EF729DB7E}" type="presParOf" srcId="{92EEA620-667B-499F-AC08-A28516928B89}" destId="{746C25D9-DC28-497F-8D5E-0510C8D52D42}" srcOrd="6" destOrd="0" presId="urn:microsoft.com/office/officeart/2009/3/layout/StepUpProcess"/>
    <dgm:cxn modelId="{ECA63E56-0D3B-45F0-B031-4064BEE310EE}" type="presParOf" srcId="{746C25D9-DC28-497F-8D5E-0510C8D52D42}" destId="{8621A554-24C0-4EBF-8ECA-6A4789A80EB6}" srcOrd="0" destOrd="0" presId="urn:microsoft.com/office/officeart/2009/3/layout/StepUpProcess"/>
    <dgm:cxn modelId="{A3E03446-21FC-491E-84E7-E78AC943FE7A}" type="presParOf" srcId="{746C25D9-DC28-497F-8D5E-0510C8D52D42}" destId="{7ACC641B-1CAE-40B3-B403-9713F9A20FC7}" srcOrd="1" destOrd="0" presId="urn:microsoft.com/office/officeart/2009/3/layout/StepUpProcess"/>
    <dgm:cxn modelId="{8D298900-CEF3-47BE-9937-4856A7C8FED9}" type="presParOf" srcId="{746C25D9-DC28-497F-8D5E-0510C8D52D42}" destId="{9398722F-21DF-4EFC-9C1E-BFBC9676F42E}" srcOrd="2" destOrd="0" presId="urn:microsoft.com/office/officeart/2009/3/layout/StepUpProcess"/>
    <dgm:cxn modelId="{8383062C-1072-4EC5-8BC8-D1B82D403E0F}" type="presParOf" srcId="{92EEA620-667B-499F-AC08-A28516928B89}" destId="{99B613CF-B858-45EA-AD3B-FE98D4F95D40}" srcOrd="7" destOrd="0" presId="urn:microsoft.com/office/officeart/2009/3/layout/StepUpProcess"/>
    <dgm:cxn modelId="{37B4D64D-F327-4F4B-9F75-2B8B8A526643}" type="presParOf" srcId="{99B613CF-B858-45EA-AD3B-FE98D4F95D40}" destId="{2DB165E4-7CE9-4753-9B13-587C1F823B87}" srcOrd="0" destOrd="0" presId="urn:microsoft.com/office/officeart/2009/3/layout/StepUpProcess"/>
    <dgm:cxn modelId="{A2F0C167-81CF-4125-9303-C93FBE4BEF0F}" type="presParOf" srcId="{92EEA620-667B-499F-AC08-A28516928B89}" destId="{D2DD4E97-6098-4462-84AB-52A5EED90707}" srcOrd="8" destOrd="0" presId="urn:microsoft.com/office/officeart/2009/3/layout/StepUpProcess"/>
    <dgm:cxn modelId="{F7206FD8-45DD-4937-B251-96D54A0AB3FE}" type="presParOf" srcId="{D2DD4E97-6098-4462-84AB-52A5EED90707}" destId="{4CB3AE70-42CA-4BE6-8673-2FBF8A13FFE5}" srcOrd="0" destOrd="0" presId="urn:microsoft.com/office/officeart/2009/3/layout/StepUpProcess"/>
    <dgm:cxn modelId="{8058A60B-17C6-4E8A-B271-E3DFFA4A2E93}" type="presParOf" srcId="{D2DD4E97-6098-4462-84AB-52A5EED90707}" destId="{61976795-8CD2-40BD-9EA4-9D5FA27ECBF2}" srcOrd="1" destOrd="0" presId="urn:microsoft.com/office/officeart/2009/3/layout/StepUpProcess"/>
    <dgm:cxn modelId="{51D30DB1-6C1F-438E-8D2E-741FA8892E9B}" type="presParOf" srcId="{D2DD4E97-6098-4462-84AB-52A5EED90707}" destId="{82C0A5DB-E4E3-4635-98BD-448CE5BD1BEB}" srcOrd="2" destOrd="0" presId="urn:microsoft.com/office/officeart/2009/3/layout/StepUpProcess"/>
    <dgm:cxn modelId="{B2CD4D5F-3DC5-4E75-9005-FEA993542C6B}" type="presParOf" srcId="{92EEA620-667B-499F-AC08-A28516928B89}" destId="{7EFD56ED-BDC0-4763-A7D4-5B0D0CFD8E40}" srcOrd="9" destOrd="0" presId="urn:microsoft.com/office/officeart/2009/3/layout/StepUpProcess"/>
    <dgm:cxn modelId="{1F053DDF-69FC-4B1B-ADE8-5A45E75386A1}" type="presParOf" srcId="{7EFD56ED-BDC0-4763-A7D4-5B0D0CFD8E40}" destId="{45E46B7B-2CB3-4AF2-8DCD-7981A6B19B45}" srcOrd="0" destOrd="0" presId="urn:microsoft.com/office/officeart/2009/3/layout/StepUpProcess"/>
    <dgm:cxn modelId="{B0C8B212-80EE-4ED2-AB7D-7D822A1DE07E}" type="presParOf" srcId="{92EEA620-667B-499F-AC08-A28516928B89}" destId="{9FE5E85B-3FEC-46D4-BB82-F7EE1F10D935}" srcOrd="10" destOrd="0" presId="urn:microsoft.com/office/officeart/2009/3/layout/StepUpProcess"/>
    <dgm:cxn modelId="{2E91D4B2-39B3-4C71-960F-A93AE20521D8}" type="presParOf" srcId="{9FE5E85B-3FEC-46D4-BB82-F7EE1F10D935}" destId="{4548E5CD-5D66-4059-A7C0-27F1515B7E98}" srcOrd="0" destOrd="0" presId="urn:microsoft.com/office/officeart/2009/3/layout/StepUpProcess"/>
    <dgm:cxn modelId="{977F8452-393A-4399-84B2-002ADD2CBAFC}" type="presParOf" srcId="{9FE5E85B-3FEC-46D4-BB82-F7EE1F10D935}" destId="{08717518-0E70-4843-9471-CE023A19833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D43626-E76C-47E9-8CA0-C5DD7E0208E7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11CC8340-8464-43D4-9F08-F5DECB4ECCE3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R" sz="1600" b="1" dirty="0" smtClean="0">
              <a:solidFill>
                <a:schemeClr val="tx1"/>
              </a:solidFill>
            </a:rPr>
            <a:t>Ingresos</a:t>
          </a:r>
          <a:endParaRPr lang="es-CR" sz="1600" b="1" dirty="0">
            <a:solidFill>
              <a:schemeClr val="tx1"/>
            </a:solidFill>
          </a:endParaRPr>
        </a:p>
      </dgm:t>
    </dgm:pt>
    <dgm:pt modelId="{111FD5A6-F3CA-49B0-8AD2-48A00734F6F3}" type="parTrans" cxnId="{AF26A1E6-5F98-4C52-962F-9A8058F1856C}">
      <dgm:prSet/>
      <dgm:spPr/>
      <dgm:t>
        <a:bodyPr/>
        <a:lstStyle/>
        <a:p>
          <a:endParaRPr lang="es-CR"/>
        </a:p>
      </dgm:t>
    </dgm:pt>
    <dgm:pt modelId="{78731391-3361-4CA2-BEA4-D32F1E744E8E}" type="sibTrans" cxnId="{AF26A1E6-5F98-4C52-962F-9A8058F1856C}">
      <dgm:prSet/>
      <dgm:spPr/>
      <dgm:t>
        <a:bodyPr/>
        <a:lstStyle/>
        <a:p>
          <a:endParaRPr lang="es-CR"/>
        </a:p>
      </dgm:t>
    </dgm:pt>
    <dgm:pt modelId="{199759B1-BFAC-4BE3-9FFD-4997306DAFAC}">
      <dgm:prSet phldrT="[Texto]"/>
      <dgm:spPr/>
      <dgm:t>
        <a:bodyPr/>
        <a:lstStyle/>
        <a:p>
          <a:r>
            <a:rPr lang="es-CR" dirty="0" smtClean="0"/>
            <a:t>Liquidez </a:t>
          </a:r>
          <a:endParaRPr lang="es-CR" dirty="0"/>
        </a:p>
      </dgm:t>
    </dgm:pt>
    <dgm:pt modelId="{F3B8FB1F-4233-47C6-94FE-956F30DBA63F}" type="parTrans" cxnId="{6A42CCED-2714-4064-BA0B-92A7C16F092E}">
      <dgm:prSet/>
      <dgm:spPr/>
      <dgm:t>
        <a:bodyPr/>
        <a:lstStyle/>
        <a:p>
          <a:endParaRPr lang="es-CR"/>
        </a:p>
      </dgm:t>
    </dgm:pt>
    <dgm:pt modelId="{DE14D1D8-20B9-4531-9B51-C7ABC224490E}" type="sibTrans" cxnId="{6A42CCED-2714-4064-BA0B-92A7C16F092E}">
      <dgm:prSet/>
      <dgm:spPr/>
      <dgm:t>
        <a:bodyPr/>
        <a:lstStyle/>
        <a:p>
          <a:endParaRPr lang="es-CR"/>
        </a:p>
      </dgm:t>
    </dgm:pt>
    <dgm:pt modelId="{75082CB7-5CC7-4137-9229-C3A273D3B789}">
      <dgm:prSet phldrT="[Texto]"/>
      <dgm:spPr/>
      <dgm:t>
        <a:bodyPr/>
        <a:lstStyle/>
        <a:p>
          <a:r>
            <a:rPr lang="es-CR" dirty="0" smtClean="0"/>
            <a:t>Estacionalidad</a:t>
          </a:r>
          <a:endParaRPr lang="es-CR" dirty="0"/>
        </a:p>
      </dgm:t>
    </dgm:pt>
    <dgm:pt modelId="{87701AC2-5DC5-4357-A74E-669BC9FEFA96}" type="parTrans" cxnId="{3B1C6008-1A9C-4612-A9D3-E4F6FF8D9080}">
      <dgm:prSet/>
      <dgm:spPr/>
      <dgm:t>
        <a:bodyPr/>
        <a:lstStyle/>
        <a:p>
          <a:endParaRPr lang="es-CR"/>
        </a:p>
      </dgm:t>
    </dgm:pt>
    <dgm:pt modelId="{BB022A1B-DD26-4979-A357-055B43A9BB94}" type="sibTrans" cxnId="{3B1C6008-1A9C-4612-A9D3-E4F6FF8D9080}">
      <dgm:prSet/>
      <dgm:spPr/>
      <dgm:t>
        <a:bodyPr/>
        <a:lstStyle/>
        <a:p>
          <a:endParaRPr lang="es-CR"/>
        </a:p>
      </dgm:t>
    </dgm:pt>
    <dgm:pt modelId="{FA22B5A0-5491-4874-ACFA-87C0F5E69B54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R" sz="1600" b="1" dirty="0" smtClean="0">
              <a:solidFill>
                <a:schemeClr val="tx1"/>
              </a:solidFill>
            </a:rPr>
            <a:t>Egresos</a:t>
          </a:r>
          <a:endParaRPr lang="es-CR" sz="1600" b="1" dirty="0">
            <a:solidFill>
              <a:schemeClr val="tx1"/>
            </a:solidFill>
          </a:endParaRPr>
        </a:p>
      </dgm:t>
    </dgm:pt>
    <dgm:pt modelId="{862A4145-4682-4DC9-8C66-18ED1751DA97}" type="parTrans" cxnId="{2DCF7C2D-22ED-4BFF-A764-CD61E22D5C07}">
      <dgm:prSet/>
      <dgm:spPr/>
      <dgm:t>
        <a:bodyPr/>
        <a:lstStyle/>
        <a:p>
          <a:endParaRPr lang="es-CR"/>
        </a:p>
      </dgm:t>
    </dgm:pt>
    <dgm:pt modelId="{E1765E25-8BD0-4FD3-ADF3-5206411D1D7D}" type="sibTrans" cxnId="{2DCF7C2D-22ED-4BFF-A764-CD61E22D5C07}">
      <dgm:prSet/>
      <dgm:spPr/>
      <dgm:t>
        <a:bodyPr/>
        <a:lstStyle/>
        <a:p>
          <a:endParaRPr lang="es-CR"/>
        </a:p>
      </dgm:t>
    </dgm:pt>
    <dgm:pt modelId="{956EE0FA-8E0A-4809-AAB7-7FC7A248FAB9}">
      <dgm:prSet phldrT="[Texto]"/>
      <dgm:spPr/>
      <dgm:t>
        <a:bodyPr/>
        <a:lstStyle/>
        <a:p>
          <a:r>
            <a:rPr lang="es-CR" dirty="0" smtClean="0"/>
            <a:t>Liquidez</a:t>
          </a:r>
          <a:endParaRPr lang="es-CR" dirty="0"/>
        </a:p>
      </dgm:t>
    </dgm:pt>
    <dgm:pt modelId="{0041E85B-560E-4B18-B429-851B94D33747}" type="parTrans" cxnId="{D8C59579-D81E-49FA-86FC-F42CB69F86B4}">
      <dgm:prSet/>
      <dgm:spPr/>
      <dgm:t>
        <a:bodyPr/>
        <a:lstStyle/>
        <a:p>
          <a:endParaRPr lang="es-CR"/>
        </a:p>
      </dgm:t>
    </dgm:pt>
    <dgm:pt modelId="{E99BA905-71BF-4627-8900-81FD1C80AD7C}" type="sibTrans" cxnId="{D8C59579-D81E-49FA-86FC-F42CB69F86B4}">
      <dgm:prSet/>
      <dgm:spPr/>
      <dgm:t>
        <a:bodyPr/>
        <a:lstStyle/>
        <a:p>
          <a:endParaRPr lang="es-CR"/>
        </a:p>
      </dgm:t>
    </dgm:pt>
    <dgm:pt modelId="{1BF4DB53-F18F-44D1-90A3-B86FCF7697BD}">
      <dgm:prSet phldrT="[Texto]"/>
      <dgm:spPr/>
      <dgm:t>
        <a:bodyPr/>
        <a:lstStyle/>
        <a:p>
          <a:r>
            <a:rPr lang="es-CR" dirty="0" smtClean="0"/>
            <a:t>Estacionalidad </a:t>
          </a:r>
          <a:endParaRPr lang="es-CR" dirty="0"/>
        </a:p>
      </dgm:t>
    </dgm:pt>
    <dgm:pt modelId="{6C1FC834-8BC9-4614-B897-A85E313A68B2}" type="parTrans" cxnId="{A7A8F3E7-C6A2-488C-BFF1-BFB9EF049329}">
      <dgm:prSet/>
      <dgm:spPr/>
      <dgm:t>
        <a:bodyPr/>
        <a:lstStyle/>
        <a:p>
          <a:endParaRPr lang="es-CR"/>
        </a:p>
      </dgm:t>
    </dgm:pt>
    <dgm:pt modelId="{C95E8293-F9F6-449C-8A96-4725C91FE739}" type="sibTrans" cxnId="{A7A8F3E7-C6A2-488C-BFF1-BFB9EF049329}">
      <dgm:prSet/>
      <dgm:spPr/>
      <dgm:t>
        <a:bodyPr/>
        <a:lstStyle/>
        <a:p>
          <a:endParaRPr lang="es-CR"/>
        </a:p>
      </dgm:t>
    </dgm:pt>
    <dgm:pt modelId="{417E70FD-B3D8-452D-821C-953C713F98C3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R" sz="1600" b="1" dirty="0" smtClean="0">
              <a:solidFill>
                <a:schemeClr val="tx1"/>
              </a:solidFill>
            </a:rPr>
            <a:t>Financiamiento externo</a:t>
          </a:r>
          <a:endParaRPr lang="es-CR" sz="1600" b="1" dirty="0">
            <a:solidFill>
              <a:schemeClr val="tx1"/>
            </a:solidFill>
          </a:endParaRPr>
        </a:p>
      </dgm:t>
    </dgm:pt>
    <dgm:pt modelId="{4F5DB48E-A0FF-4626-9093-7F17F8CE51A8}" type="parTrans" cxnId="{E095BF17-CFA9-4A93-942C-5AD3A25BD27C}">
      <dgm:prSet/>
      <dgm:spPr/>
      <dgm:t>
        <a:bodyPr/>
        <a:lstStyle/>
        <a:p>
          <a:endParaRPr lang="es-CR"/>
        </a:p>
      </dgm:t>
    </dgm:pt>
    <dgm:pt modelId="{27CCAC63-9334-449F-987A-314FA28B1EFE}" type="sibTrans" cxnId="{E095BF17-CFA9-4A93-942C-5AD3A25BD27C}">
      <dgm:prSet/>
      <dgm:spPr/>
      <dgm:t>
        <a:bodyPr/>
        <a:lstStyle/>
        <a:p>
          <a:endParaRPr lang="es-CR"/>
        </a:p>
      </dgm:t>
    </dgm:pt>
    <dgm:pt modelId="{49D38407-1061-4C32-851E-ECEDFF6D33C9}">
      <dgm:prSet phldrT="[Texto]"/>
      <dgm:spPr/>
      <dgm:t>
        <a:bodyPr/>
        <a:lstStyle/>
        <a:p>
          <a:r>
            <a:rPr lang="es-CR" dirty="0" smtClean="0"/>
            <a:t>Moneda</a:t>
          </a:r>
          <a:endParaRPr lang="es-CR" dirty="0"/>
        </a:p>
      </dgm:t>
    </dgm:pt>
    <dgm:pt modelId="{DD274E4B-182F-4895-AFA9-655850CC5B8D}" type="parTrans" cxnId="{378259C7-B381-4CC4-AE6F-5CBED221F8CC}">
      <dgm:prSet/>
      <dgm:spPr/>
      <dgm:t>
        <a:bodyPr/>
        <a:lstStyle/>
        <a:p>
          <a:endParaRPr lang="es-CR"/>
        </a:p>
      </dgm:t>
    </dgm:pt>
    <dgm:pt modelId="{12C060C8-6E9D-4B56-BFA8-EDF0547CB54E}" type="sibTrans" cxnId="{378259C7-B381-4CC4-AE6F-5CBED221F8CC}">
      <dgm:prSet/>
      <dgm:spPr/>
      <dgm:t>
        <a:bodyPr/>
        <a:lstStyle/>
        <a:p>
          <a:endParaRPr lang="es-CR"/>
        </a:p>
      </dgm:t>
    </dgm:pt>
    <dgm:pt modelId="{1FB079C5-1765-4B66-8D1A-39F7EBB9B275}">
      <dgm:prSet phldrT="[Texto]"/>
      <dgm:spPr/>
      <dgm:t>
        <a:bodyPr/>
        <a:lstStyle/>
        <a:p>
          <a:r>
            <a:rPr lang="es-CR" dirty="0" smtClean="0"/>
            <a:t>Programación</a:t>
          </a:r>
          <a:endParaRPr lang="es-CR" dirty="0"/>
        </a:p>
      </dgm:t>
    </dgm:pt>
    <dgm:pt modelId="{217B28E4-9295-486C-9701-42FF192E5E0C}" type="parTrans" cxnId="{A81F629E-5218-4E64-ABBC-AD12317B52D3}">
      <dgm:prSet/>
      <dgm:spPr/>
      <dgm:t>
        <a:bodyPr/>
        <a:lstStyle/>
        <a:p>
          <a:endParaRPr lang="es-CR"/>
        </a:p>
      </dgm:t>
    </dgm:pt>
    <dgm:pt modelId="{B8ED9ED4-5828-47AA-983F-8F71F88CCF05}" type="sibTrans" cxnId="{A81F629E-5218-4E64-ABBC-AD12317B52D3}">
      <dgm:prSet/>
      <dgm:spPr/>
      <dgm:t>
        <a:bodyPr/>
        <a:lstStyle/>
        <a:p>
          <a:endParaRPr lang="es-CR"/>
        </a:p>
      </dgm:t>
    </dgm:pt>
    <dgm:pt modelId="{C19C9344-3912-4A5C-8FF0-4097D1DDB754}">
      <dgm:prSet phldrT="[Text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R" sz="1600" b="1" dirty="0" smtClean="0">
              <a:solidFill>
                <a:schemeClr val="tx1"/>
              </a:solidFill>
            </a:rPr>
            <a:t>Financiamiento y servicio de deuda </a:t>
          </a:r>
          <a:endParaRPr lang="es-CR" sz="1600" b="1" dirty="0">
            <a:solidFill>
              <a:schemeClr val="tx1"/>
            </a:solidFill>
          </a:endParaRPr>
        </a:p>
      </dgm:t>
    </dgm:pt>
    <dgm:pt modelId="{9CD2F185-B252-4AF1-B87F-CE497F2AA18E}" type="parTrans" cxnId="{37BDAD76-8F9F-4A19-B50D-29120286BE33}">
      <dgm:prSet/>
      <dgm:spPr/>
      <dgm:t>
        <a:bodyPr/>
        <a:lstStyle/>
        <a:p>
          <a:endParaRPr lang="es-CR"/>
        </a:p>
      </dgm:t>
    </dgm:pt>
    <dgm:pt modelId="{17D79EB8-3734-4CAA-91FD-456122FC8973}" type="sibTrans" cxnId="{37BDAD76-8F9F-4A19-B50D-29120286BE33}">
      <dgm:prSet/>
      <dgm:spPr/>
      <dgm:t>
        <a:bodyPr/>
        <a:lstStyle/>
        <a:p>
          <a:endParaRPr lang="es-CR"/>
        </a:p>
      </dgm:t>
    </dgm:pt>
    <dgm:pt modelId="{08024464-E98F-486C-B5C7-A9DA582D3B38}">
      <dgm:prSet phldrT="[Texto]"/>
      <dgm:spPr/>
      <dgm:t>
        <a:bodyPr/>
        <a:lstStyle/>
        <a:p>
          <a:endParaRPr lang="es-CR" dirty="0"/>
        </a:p>
      </dgm:t>
    </dgm:pt>
    <dgm:pt modelId="{97E2C047-4606-4F3A-AC2C-CA71B358A1B6}" type="parTrans" cxnId="{22F93E75-634D-4D13-9D98-309E3499894A}">
      <dgm:prSet/>
      <dgm:spPr/>
      <dgm:t>
        <a:bodyPr/>
        <a:lstStyle/>
        <a:p>
          <a:endParaRPr lang="es-CR"/>
        </a:p>
      </dgm:t>
    </dgm:pt>
    <dgm:pt modelId="{B8B06ACF-285B-444D-8606-70FE4F50B475}" type="sibTrans" cxnId="{22F93E75-634D-4D13-9D98-309E3499894A}">
      <dgm:prSet/>
      <dgm:spPr/>
      <dgm:t>
        <a:bodyPr/>
        <a:lstStyle/>
        <a:p>
          <a:endParaRPr lang="es-CR"/>
        </a:p>
      </dgm:t>
    </dgm:pt>
    <dgm:pt modelId="{F8E67B16-4369-418B-878A-F28B54DF06F9}" type="pres">
      <dgm:prSet presAssocID="{B4D43626-E76C-47E9-8CA0-C5DD7E0208E7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PY"/>
        </a:p>
      </dgm:t>
    </dgm:pt>
    <dgm:pt modelId="{4E3954AC-7F4B-4140-886E-56B9A8D73C4C}" type="pres">
      <dgm:prSet presAssocID="{B4D43626-E76C-47E9-8CA0-C5DD7E0208E7}" presName="cycle" presStyleCnt="0"/>
      <dgm:spPr/>
    </dgm:pt>
    <dgm:pt modelId="{2C407622-8588-4CA8-8EC8-A5CA1ACB4273}" type="pres">
      <dgm:prSet presAssocID="{B4D43626-E76C-47E9-8CA0-C5DD7E0208E7}" presName="centerShape" presStyleCnt="0"/>
      <dgm:spPr/>
    </dgm:pt>
    <dgm:pt modelId="{A414E49F-7A6D-491B-97D4-02FC0526A817}" type="pres">
      <dgm:prSet presAssocID="{B4D43626-E76C-47E9-8CA0-C5DD7E0208E7}" presName="connSite" presStyleLbl="node1" presStyleIdx="0" presStyleCnt="5"/>
      <dgm:spPr/>
    </dgm:pt>
    <dgm:pt modelId="{2B39711A-DD3F-4C51-AA25-5DC86B131ADC}" type="pres">
      <dgm:prSet presAssocID="{B4D43626-E76C-47E9-8CA0-C5DD7E0208E7}" presName="visible" presStyleLbl="node1" presStyleIdx="0" presStyleCnt="5" custScaleX="106672" custLinFactNeighborX="-27284" custLinFactNeighborY="156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A72E6FFE-DD38-434A-8A03-FCAEF4604432}" type="pres">
      <dgm:prSet presAssocID="{111FD5A6-F3CA-49B0-8AD2-48A00734F6F3}" presName="Name25" presStyleLbl="parChTrans1D1" presStyleIdx="0" presStyleCnt="4"/>
      <dgm:spPr/>
      <dgm:t>
        <a:bodyPr/>
        <a:lstStyle/>
        <a:p>
          <a:endParaRPr lang="es-PY"/>
        </a:p>
      </dgm:t>
    </dgm:pt>
    <dgm:pt modelId="{AA71D7C3-1994-4463-BFF2-4F3063D2971A}" type="pres">
      <dgm:prSet presAssocID="{11CC8340-8464-43D4-9F08-F5DECB4ECCE3}" presName="node" presStyleCnt="0"/>
      <dgm:spPr/>
    </dgm:pt>
    <dgm:pt modelId="{F5D6B6F8-8E8F-405A-AC70-7869E305EB7B}" type="pres">
      <dgm:prSet presAssocID="{11CC8340-8464-43D4-9F08-F5DECB4ECCE3}" presName="parentNode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EE71C50F-A3A8-4CA8-BFD8-0CD76A409A1D}" type="pres">
      <dgm:prSet presAssocID="{11CC8340-8464-43D4-9F08-F5DECB4ECCE3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AD3544D1-0DA1-4673-BBBB-915F479EECEA}" type="pres">
      <dgm:prSet presAssocID="{862A4145-4682-4DC9-8C66-18ED1751DA97}" presName="Name25" presStyleLbl="parChTrans1D1" presStyleIdx="1" presStyleCnt="4"/>
      <dgm:spPr/>
      <dgm:t>
        <a:bodyPr/>
        <a:lstStyle/>
        <a:p>
          <a:endParaRPr lang="es-PY"/>
        </a:p>
      </dgm:t>
    </dgm:pt>
    <dgm:pt modelId="{9CE9E4F9-016A-4DEF-9653-8542D325B281}" type="pres">
      <dgm:prSet presAssocID="{FA22B5A0-5491-4874-ACFA-87C0F5E69B54}" presName="node" presStyleCnt="0"/>
      <dgm:spPr/>
    </dgm:pt>
    <dgm:pt modelId="{26775708-1CCF-4C7D-B2BC-CB51F1E24AC9}" type="pres">
      <dgm:prSet presAssocID="{FA22B5A0-5491-4874-ACFA-87C0F5E69B54}" presName="parentNode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53809924-6FB4-4DD6-9A9C-A539D6DE5E9C}" type="pres">
      <dgm:prSet presAssocID="{FA22B5A0-5491-4874-ACFA-87C0F5E69B54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04DFD5CF-8F84-420F-8B1C-C73657D45432}" type="pres">
      <dgm:prSet presAssocID="{4F5DB48E-A0FF-4626-9093-7F17F8CE51A8}" presName="Name25" presStyleLbl="parChTrans1D1" presStyleIdx="2" presStyleCnt="4"/>
      <dgm:spPr/>
      <dgm:t>
        <a:bodyPr/>
        <a:lstStyle/>
        <a:p>
          <a:endParaRPr lang="es-PY"/>
        </a:p>
      </dgm:t>
    </dgm:pt>
    <dgm:pt modelId="{860B8CB0-02B5-4C99-AEF4-FDDA08E33E0F}" type="pres">
      <dgm:prSet presAssocID="{417E70FD-B3D8-452D-821C-953C713F98C3}" presName="node" presStyleCnt="0"/>
      <dgm:spPr/>
    </dgm:pt>
    <dgm:pt modelId="{D37565DD-C2D0-4372-ABCA-B3068B802268}" type="pres">
      <dgm:prSet presAssocID="{417E70FD-B3D8-452D-821C-953C713F98C3}" presName="parentNode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D6EE45E0-35DA-480E-B983-824E473DD4AA}" type="pres">
      <dgm:prSet presAssocID="{417E70FD-B3D8-452D-821C-953C713F98C3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680A5695-45EA-4826-BE52-DA8DC8BAD103}" type="pres">
      <dgm:prSet presAssocID="{9CD2F185-B252-4AF1-B87F-CE497F2AA18E}" presName="Name25" presStyleLbl="parChTrans1D1" presStyleIdx="3" presStyleCnt="4"/>
      <dgm:spPr/>
      <dgm:t>
        <a:bodyPr/>
        <a:lstStyle/>
        <a:p>
          <a:endParaRPr lang="es-PY"/>
        </a:p>
      </dgm:t>
    </dgm:pt>
    <dgm:pt modelId="{96C7D2E2-E670-4852-8AC6-37A04631D672}" type="pres">
      <dgm:prSet presAssocID="{C19C9344-3912-4A5C-8FF0-4097D1DDB754}" presName="node" presStyleCnt="0"/>
      <dgm:spPr/>
    </dgm:pt>
    <dgm:pt modelId="{0F9B11DD-C490-4CF2-90DB-06EB51498562}" type="pres">
      <dgm:prSet presAssocID="{C19C9344-3912-4A5C-8FF0-4097D1DDB754}" presName="parentNode" presStyleLbl="node1" presStyleIdx="4" presStyleCnt="5" custScaleX="154463" custScaleY="137930">
        <dgm:presLayoutVars>
          <dgm:chMax val="1"/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B23F7102-990D-4B33-A4D1-B1425562FA52}" type="pres">
      <dgm:prSet presAssocID="{C19C9344-3912-4A5C-8FF0-4097D1DDB754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BA2A3B6F-5A8E-4D0F-BAD5-35E02E5DE4CA}" type="presOf" srcId="{1FB079C5-1765-4B66-8D1A-39F7EBB9B275}" destId="{D6EE45E0-35DA-480E-B983-824E473DD4AA}" srcOrd="0" destOrd="1" presId="urn:microsoft.com/office/officeart/2005/8/layout/radial2"/>
    <dgm:cxn modelId="{72645B27-2CC3-4132-9AEE-DE3943C268D5}" type="presOf" srcId="{75082CB7-5CC7-4137-9229-C3A273D3B789}" destId="{EE71C50F-A3A8-4CA8-BFD8-0CD76A409A1D}" srcOrd="0" destOrd="1" presId="urn:microsoft.com/office/officeart/2005/8/layout/radial2"/>
    <dgm:cxn modelId="{378259C7-B381-4CC4-AE6F-5CBED221F8CC}" srcId="{417E70FD-B3D8-452D-821C-953C713F98C3}" destId="{49D38407-1061-4C32-851E-ECEDFF6D33C9}" srcOrd="0" destOrd="0" parTransId="{DD274E4B-182F-4895-AFA9-655850CC5B8D}" sibTransId="{12C060C8-6E9D-4B56-BFA8-EDF0547CB54E}"/>
    <dgm:cxn modelId="{A81F629E-5218-4E64-ABBC-AD12317B52D3}" srcId="{417E70FD-B3D8-452D-821C-953C713F98C3}" destId="{1FB079C5-1765-4B66-8D1A-39F7EBB9B275}" srcOrd="1" destOrd="0" parTransId="{217B28E4-9295-486C-9701-42FF192E5E0C}" sibTransId="{B8ED9ED4-5828-47AA-983F-8F71F88CCF05}"/>
    <dgm:cxn modelId="{5DCE0A67-E46C-417D-A842-E4F631250E5C}" type="presOf" srcId="{417E70FD-B3D8-452D-821C-953C713F98C3}" destId="{D37565DD-C2D0-4372-ABCA-B3068B802268}" srcOrd="0" destOrd="0" presId="urn:microsoft.com/office/officeart/2005/8/layout/radial2"/>
    <dgm:cxn modelId="{7FB71003-4D93-4717-854B-F014B1D68A3F}" type="presOf" srcId="{4F5DB48E-A0FF-4626-9093-7F17F8CE51A8}" destId="{04DFD5CF-8F84-420F-8B1C-C73657D45432}" srcOrd="0" destOrd="0" presId="urn:microsoft.com/office/officeart/2005/8/layout/radial2"/>
    <dgm:cxn modelId="{2DCF7C2D-22ED-4BFF-A764-CD61E22D5C07}" srcId="{B4D43626-E76C-47E9-8CA0-C5DD7E0208E7}" destId="{FA22B5A0-5491-4874-ACFA-87C0F5E69B54}" srcOrd="1" destOrd="0" parTransId="{862A4145-4682-4DC9-8C66-18ED1751DA97}" sibTransId="{E1765E25-8BD0-4FD3-ADF3-5206411D1D7D}"/>
    <dgm:cxn modelId="{6A42CCED-2714-4064-BA0B-92A7C16F092E}" srcId="{11CC8340-8464-43D4-9F08-F5DECB4ECCE3}" destId="{199759B1-BFAC-4BE3-9FFD-4997306DAFAC}" srcOrd="0" destOrd="0" parTransId="{F3B8FB1F-4233-47C6-94FE-956F30DBA63F}" sibTransId="{DE14D1D8-20B9-4531-9B51-C7ABC224490E}"/>
    <dgm:cxn modelId="{E095BF17-CFA9-4A93-942C-5AD3A25BD27C}" srcId="{B4D43626-E76C-47E9-8CA0-C5DD7E0208E7}" destId="{417E70FD-B3D8-452D-821C-953C713F98C3}" srcOrd="2" destOrd="0" parTransId="{4F5DB48E-A0FF-4626-9093-7F17F8CE51A8}" sibTransId="{27CCAC63-9334-449F-987A-314FA28B1EFE}"/>
    <dgm:cxn modelId="{B93309FD-3051-4B44-9E0C-4ACC2E1FDB1C}" type="presOf" srcId="{FA22B5A0-5491-4874-ACFA-87C0F5E69B54}" destId="{26775708-1CCF-4C7D-B2BC-CB51F1E24AC9}" srcOrd="0" destOrd="0" presId="urn:microsoft.com/office/officeart/2005/8/layout/radial2"/>
    <dgm:cxn modelId="{AF26A1E6-5F98-4C52-962F-9A8058F1856C}" srcId="{B4D43626-E76C-47E9-8CA0-C5DD7E0208E7}" destId="{11CC8340-8464-43D4-9F08-F5DECB4ECCE3}" srcOrd="0" destOrd="0" parTransId="{111FD5A6-F3CA-49B0-8AD2-48A00734F6F3}" sibTransId="{78731391-3361-4CA2-BEA4-D32F1E744E8E}"/>
    <dgm:cxn modelId="{55D18A22-47C5-4B4C-A852-FB8C3EA586B0}" type="presOf" srcId="{956EE0FA-8E0A-4809-AAB7-7FC7A248FAB9}" destId="{53809924-6FB4-4DD6-9A9C-A539D6DE5E9C}" srcOrd="0" destOrd="0" presId="urn:microsoft.com/office/officeart/2005/8/layout/radial2"/>
    <dgm:cxn modelId="{37BDAD76-8F9F-4A19-B50D-29120286BE33}" srcId="{B4D43626-E76C-47E9-8CA0-C5DD7E0208E7}" destId="{C19C9344-3912-4A5C-8FF0-4097D1DDB754}" srcOrd="3" destOrd="0" parTransId="{9CD2F185-B252-4AF1-B87F-CE497F2AA18E}" sibTransId="{17D79EB8-3734-4CAA-91FD-456122FC8973}"/>
    <dgm:cxn modelId="{D8FFE0B2-E441-4167-8E7E-77492AE590DC}" type="presOf" srcId="{11CC8340-8464-43D4-9F08-F5DECB4ECCE3}" destId="{F5D6B6F8-8E8F-405A-AC70-7869E305EB7B}" srcOrd="0" destOrd="0" presId="urn:microsoft.com/office/officeart/2005/8/layout/radial2"/>
    <dgm:cxn modelId="{652F4AE1-4BBB-49B2-AC45-B02FA2BE9DE5}" type="presOf" srcId="{9CD2F185-B252-4AF1-B87F-CE497F2AA18E}" destId="{680A5695-45EA-4826-BE52-DA8DC8BAD103}" srcOrd="0" destOrd="0" presId="urn:microsoft.com/office/officeart/2005/8/layout/radial2"/>
    <dgm:cxn modelId="{22F93E75-634D-4D13-9D98-309E3499894A}" srcId="{417E70FD-B3D8-452D-821C-953C713F98C3}" destId="{08024464-E98F-486C-B5C7-A9DA582D3B38}" srcOrd="2" destOrd="0" parTransId="{97E2C047-4606-4F3A-AC2C-CA71B358A1B6}" sibTransId="{B8B06ACF-285B-444D-8606-70FE4F50B475}"/>
    <dgm:cxn modelId="{799D7202-D01B-432A-BF40-0E0E30146122}" type="presOf" srcId="{862A4145-4682-4DC9-8C66-18ED1751DA97}" destId="{AD3544D1-0DA1-4673-BBBB-915F479EECEA}" srcOrd="0" destOrd="0" presId="urn:microsoft.com/office/officeart/2005/8/layout/radial2"/>
    <dgm:cxn modelId="{65B86FDA-2CBE-4194-A9AD-A7D638A11F0C}" type="presOf" srcId="{C19C9344-3912-4A5C-8FF0-4097D1DDB754}" destId="{0F9B11DD-C490-4CF2-90DB-06EB51498562}" srcOrd="0" destOrd="0" presId="urn:microsoft.com/office/officeart/2005/8/layout/radial2"/>
    <dgm:cxn modelId="{3B1C6008-1A9C-4612-A9D3-E4F6FF8D9080}" srcId="{11CC8340-8464-43D4-9F08-F5DECB4ECCE3}" destId="{75082CB7-5CC7-4137-9229-C3A273D3B789}" srcOrd="1" destOrd="0" parTransId="{87701AC2-5DC5-4357-A74E-669BC9FEFA96}" sibTransId="{BB022A1B-DD26-4979-A357-055B43A9BB94}"/>
    <dgm:cxn modelId="{1FD09062-E5B3-4042-B33B-15582B1740C5}" type="presOf" srcId="{08024464-E98F-486C-B5C7-A9DA582D3B38}" destId="{D6EE45E0-35DA-480E-B983-824E473DD4AA}" srcOrd="0" destOrd="2" presId="urn:microsoft.com/office/officeart/2005/8/layout/radial2"/>
    <dgm:cxn modelId="{D8C59579-D81E-49FA-86FC-F42CB69F86B4}" srcId="{FA22B5A0-5491-4874-ACFA-87C0F5E69B54}" destId="{956EE0FA-8E0A-4809-AAB7-7FC7A248FAB9}" srcOrd="0" destOrd="0" parTransId="{0041E85B-560E-4B18-B429-851B94D33747}" sibTransId="{E99BA905-71BF-4627-8900-81FD1C80AD7C}"/>
    <dgm:cxn modelId="{93629676-9479-4FB6-9F25-77A87AE89C71}" type="presOf" srcId="{49D38407-1061-4C32-851E-ECEDFF6D33C9}" destId="{D6EE45E0-35DA-480E-B983-824E473DD4AA}" srcOrd="0" destOrd="0" presId="urn:microsoft.com/office/officeart/2005/8/layout/radial2"/>
    <dgm:cxn modelId="{03AA9306-5746-47FE-90CB-AF700DC4C8C1}" type="presOf" srcId="{B4D43626-E76C-47E9-8CA0-C5DD7E0208E7}" destId="{F8E67B16-4369-418B-878A-F28B54DF06F9}" srcOrd="0" destOrd="0" presId="urn:microsoft.com/office/officeart/2005/8/layout/radial2"/>
    <dgm:cxn modelId="{8215D9E7-6BBB-4243-9B54-D0F9E011DFE1}" type="presOf" srcId="{111FD5A6-F3CA-49B0-8AD2-48A00734F6F3}" destId="{A72E6FFE-DD38-434A-8A03-FCAEF4604432}" srcOrd="0" destOrd="0" presId="urn:microsoft.com/office/officeart/2005/8/layout/radial2"/>
    <dgm:cxn modelId="{007C1F85-CB8B-4789-8D00-7E9FAC2A1054}" type="presOf" srcId="{1BF4DB53-F18F-44D1-90A3-B86FCF7697BD}" destId="{53809924-6FB4-4DD6-9A9C-A539D6DE5E9C}" srcOrd="0" destOrd="1" presId="urn:microsoft.com/office/officeart/2005/8/layout/radial2"/>
    <dgm:cxn modelId="{99B34F6B-FDFF-41E0-87C8-27A7ECB8A0CD}" type="presOf" srcId="{199759B1-BFAC-4BE3-9FFD-4997306DAFAC}" destId="{EE71C50F-A3A8-4CA8-BFD8-0CD76A409A1D}" srcOrd="0" destOrd="0" presId="urn:microsoft.com/office/officeart/2005/8/layout/radial2"/>
    <dgm:cxn modelId="{A7A8F3E7-C6A2-488C-BFF1-BFB9EF049329}" srcId="{FA22B5A0-5491-4874-ACFA-87C0F5E69B54}" destId="{1BF4DB53-F18F-44D1-90A3-B86FCF7697BD}" srcOrd="1" destOrd="0" parTransId="{6C1FC834-8BC9-4614-B897-A85E313A68B2}" sibTransId="{C95E8293-F9F6-449C-8A96-4725C91FE739}"/>
    <dgm:cxn modelId="{018BA9BB-277A-4271-9B80-2495F964112E}" type="presParOf" srcId="{F8E67B16-4369-418B-878A-F28B54DF06F9}" destId="{4E3954AC-7F4B-4140-886E-56B9A8D73C4C}" srcOrd="0" destOrd="0" presId="urn:microsoft.com/office/officeart/2005/8/layout/radial2"/>
    <dgm:cxn modelId="{34B7861B-E6B6-4833-908C-D0C07D2A5A4B}" type="presParOf" srcId="{4E3954AC-7F4B-4140-886E-56B9A8D73C4C}" destId="{2C407622-8588-4CA8-8EC8-A5CA1ACB4273}" srcOrd="0" destOrd="0" presId="urn:microsoft.com/office/officeart/2005/8/layout/radial2"/>
    <dgm:cxn modelId="{F59B2EEC-F600-41BE-ADE4-E4DEDB5206E5}" type="presParOf" srcId="{2C407622-8588-4CA8-8EC8-A5CA1ACB4273}" destId="{A414E49F-7A6D-491B-97D4-02FC0526A817}" srcOrd="0" destOrd="0" presId="urn:microsoft.com/office/officeart/2005/8/layout/radial2"/>
    <dgm:cxn modelId="{AF49DFAA-94B8-4249-B8A8-068AAE6BFEFC}" type="presParOf" srcId="{2C407622-8588-4CA8-8EC8-A5CA1ACB4273}" destId="{2B39711A-DD3F-4C51-AA25-5DC86B131ADC}" srcOrd="1" destOrd="0" presId="urn:microsoft.com/office/officeart/2005/8/layout/radial2"/>
    <dgm:cxn modelId="{95057EB5-6AFA-46D9-AF70-6798A583C395}" type="presParOf" srcId="{4E3954AC-7F4B-4140-886E-56B9A8D73C4C}" destId="{A72E6FFE-DD38-434A-8A03-FCAEF4604432}" srcOrd="1" destOrd="0" presId="urn:microsoft.com/office/officeart/2005/8/layout/radial2"/>
    <dgm:cxn modelId="{4B26E032-1808-461E-95C4-1FCC42EED514}" type="presParOf" srcId="{4E3954AC-7F4B-4140-886E-56B9A8D73C4C}" destId="{AA71D7C3-1994-4463-BFF2-4F3063D2971A}" srcOrd="2" destOrd="0" presId="urn:microsoft.com/office/officeart/2005/8/layout/radial2"/>
    <dgm:cxn modelId="{309B0E23-DBA2-44D4-B487-75E8D51CC6B1}" type="presParOf" srcId="{AA71D7C3-1994-4463-BFF2-4F3063D2971A}" destId="{F5D6B6F8-8E8F-405A-AC70-7869E305EB7B}" srcOrd="0" destOrd="0" presId="urn:microsoft.com/office/officeart/2005/8/layout/radial2"/>
    <dgm:cxn modelId="{FD8B2632-0F3A-412B-BD08-DCE9F996A84D}" type="presParOf" srcId="{AA71D7C3-1994-4463-BFF2-4F3063D2971A}" destId="{EE71C50F-A3A8-4CA8-BFD8-0CD76A409A1D}" srcOrd="1" destOrd="0" presId="urn:microsoft.com/office/officeart/2005/8/layout/radial2"/>
    <dgm:cxn modelId="{35D2BE87-7424-4C9F-B9A9-79DFEAE49C40}" type="presParOf" srcId="{4E3954AC-7F4B-4140-886E-56B9A8D73C4C}" destId="{AD3544D1-0DA1-4673-BBBB-915F479EECEA}" srcOrd="3" destOrd="0" presId="urn:microsoft.com/office/officeart/2005/8/layout/radial2"/>
    <dgm:cxn modelId="{871C97BF-5613-49DA-B309-29C1686FDA5C}" type="presParOf" srcId="{4E3954AC-7F4B-4140-886E-56B9A8D73C4C}" destId="{9CE9E4F9-016A-4DEF-9653-8542D325B281}" srcOrd="4" destOrd="0" presId="urn:microsoft.com/office/officeart/2005/8/layout/radial2"/>
    <dgm:cxn modelId="{D4DF6C5C-9218-4318-92B7-E53A6E46E7AF}" type="presParOf" srcId="{9CE9E4F9-016A-4DEF-9653-8542D325B281}" destId="{26775708-1CCF-4C7D-B2BC-CB51F1E24AC9}" srcOrd="0" destOrd="0" presId="urn:microsoft.com/office/officeart/2005/8/layout/radial2"/>
    <dgm:cxn modelId="{6082665D-3EEC-4644-9C12-F54C0DAD709E}" type="presParOf" srcId="{9CE9E4F9-016A-4DEF-9653-8542D325B281}" destId="{53809924-6FB4-4DD6-9A9C-A539D6DE5E9C}" srcOrd="1" destOrd="0" presId="urn:microsoft.com/office/officeart/2005/8/layout/radial2"/>
    <dgm:cxn modelId="{74979176-3327-4A18-BFF1-F38DF9D9EE7F}" type="presParOf" srcId="{4E3954AC-7F4B-4140-886E-56B9A8D73C4C}" destId="{04DFD5CF-8F84-420F-8B1C-C73657D45432}" srcOrd="5" destOrd="0" presId="urn:microsoft.com/office/officeart/2005/8/layout/radial2"/>
    <dgm:cxn modelId="{F137AF43-D3D6-431E-98FB-3A6467942DF9}" type="presParOf" srcId="{4E3954AC-7F4B-4140-886E-56B9A8D73C4C}" destId="{860B8CB0-02B5-4C99-AEF4-FDDA08E33E0F}" srcOrd="6" destOrd="0" presId="urn:microsoft.com/office/officeart/2005/8/layout/radial2"/>
    <dgm:cxn modelId="{FF9E2798-2EF8-4EF9-866C-B2FC23ABC277}" type="presParOf" srcId="{860B8CB0-02B5-4C99-AEF4-FDDA08E33E0F}" destId="{D37565DD-C2D0-4372-ABCA-B3068B802268}" srcOrd="0" destOrd="0" presId="urn:microsoft.com/office/officeart/2005/8/layout/radial2"/>
    <dgm:cxn modelId="{510FA397-67F2-4ACF-A889-58196DDCF4BD}" type="presParOf" srcId="{860B8CB0-02B5-4C99-AEF4-FDDA08E33E0F}" destId="{D6EE45E0-35DA-480E-B983-824E473DD4AA}" srcOrd="1" destOrd="0" presId="urn:microsoft.com/office/officeart/2005/8/layout/radial2"/>
    <dgm:cxn modelId="{75A637A5-97C2-4592-8284-B04CAF2ACDFF}" type="presParOf" srcId="{4E3954AC-7F4B-4140-886E-56B9A8D73C4C}" destId="{680A5695-45EA-4826-BE52-DA8DC8BAD103}" srcOrd="7" destOrd="0" presId="urn:microsoft.com/office/officeart/2005/8/layout/radial2"/>
    <dgm:cxn modelId="{D0E2A5E8-2D86-49B8-819D-DAAB5C4CAE62}" type="presParOf" srcId="{4E3954AC-7F4B-4140-886E-56B9A8D73C4C}" destId="{96C7D2E2-E670-4852-8AC6-37A04631D672}" srcOrd="8" destOrd="0" presId="urn:microsoft.com/office/officeart/2005/8/layout/radial2"/>
    <dgm:cxn modelId="{57F7F92A-2D26-4431-B60B-86273D42F432}" type="presParOf" srcId="{96C7D2E2-E670-4852-8AC6-37A04631D672}" destId="{0F9B11DD-C490-4CF2-90DB-06EB51498562}" srcOrd="0" destOrd="0" presId="urn:microsoft.com/office/officeart/2005/8/layout/radial2"/>
    <dgm:cxn modelId="{FE5C9695-8845-47BC-94C0-D1F018EC4D8F}" type="presParOf" srcId="{96C7D2E2-E670-4852-8AC6-37A04631D672}" destId="{B23F7102-990D-4B33-A4D1-B1425562FA52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A3460A4-A096-4D95-B3D8-418861440CCE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C35B058F-CB30-472D-A2BA-F087A89ADAAD}">
      <dgm:prSet phldrT="[Texto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R" dirty="0" smtClean="0"/>
            <a:t>Contabilidad Nacional</a:t>
          </a:r>
          <a:endParaRPr lang="es-CR" dirty="0"/>
        </a:p>
      </dgm:t>
    </dgm:pt>
    <dgm:pt modelId="{33AA85BA-536F-4E39-8969-166F3E1D6507}" type="parTrans" cxnId="{02A67F34-05AD-420F-A250-E5828D1130C5}">
      <dgm:prSet/>
      <dgm:spPr/>
      <dgm:t>
        <a:bodyPr/>
        <a:lstStyle/>
        <a:p>
          <a:endParaRPr lang="es-CR"/>
        </a:p>
      </dgm:t>
    </dgm:pt>
    <dgm:pt modelId="{F6C2084B-5D92-47CE-BA98-593121F82630}" type="sibTrans" cxnId="{02A67F34-05AD-420F-A250-E5828D1130C5}">
      <dgm:prSet/>
      <dgm:spPr/>
      <dgm:t>
        <a:bodyPr/>
        <a:lstStyle/>
        <a:p>
          <a:endParaRPr lang="es-CR"/>
        </a:p>
      </dgm:t>
    </dgm:pt>
    <dgm:pt modelId="{2E58982B-971F-4FA6-9398-B2268B0E398B}">
      <dgm:prSet phldrT="[Texto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R" dirty="0" smtClean="0"/>
            <a:t>Ingresos</a:t>
          </a:r>
          <a:endParaRPr lang="es-CR" dirty="0"/>
        </a:p>
      </dgm:t>
    </dgm:pt>
    <dgm:pt modelId="{8A905DE3-E819-4A97-B8FE-40E4B9F33149}" type="parTrans" cxnId="{64747C0B-F2F4-45CE-AD4B-A6972FFD9792}">
      <dgm:prSet/>
      <dgm:spPr/>
      <dgm:t>
        <a:bodyPr/>
        <a:lstStyle/>
        <a:p>
          <a:endParaRPr lang="es-CR"/>
        </a:p>
      </dgm:t>
    </dgm:pt>
    <dgm:pt modelId="{AC95DA41-93F7-460A-A380-8F646B6107F0}" type="sibTrans" cxnId="{64747C0B-F2F4-45CE-AD4B-A6972FFD9792}">
      <dgm:prSet/>
      <dgm:spPr/>
      <dgm:t>
        <a:bodyPr/>
        <a:lstStyle/>
        <a:p>
          <a:endParaRPr lang="es-CR"/>
        </a:p>
      </dgm:t>
    </dgm:pt>
    <dgm:pt modelId="{DAF25744-4030-48D3-A641-03F50582AAAD}">
      <dgm:prSet phldrT="[Texto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R" dirty="0" smtClean="0"/>
            <a:t>Dirección General de Presupuesto Nacional </a:t>
          </a:r>
          <a:endParaRPr lang="es-CR" dirty="0"/>
        </a:p>
      </dgm:t>
    </dgm:pt>
    <dgm:pt modelId="{88D87262-36FC-4707-A393-4D30EBF1D015}" type="parTrans" cxnId="{68185065-2B16-4059-ABB9-B3884F9E35A2}">
      <dgm:prSet/>
      <dgm:spPr/>
      <dgm:t>
        <a:bodyPr/>
        <a:lstStyle/>
        <a:p>
          <a:endParaRPr lang="es-CR"/>
        </a:p>
      </dgm:t>
    </dgm:pt>
    <dgm:pt modelId="{001719D0-3A59-4801-B93C-C118340373D3}" type="sibTrans" cxnId="{68185065-2B16-4059-ABB9-B3884F9E35A2}">
      <dgm:prSet/>
      <dgm:spPr/>
      <dgm:t>
        <a:bodyPr/>
        <a:lstStyle/>
        <a:p>
          <a:endParaRPr lang="es-CR"/>
        </a:p>
      </dgm:t>
    </dgm:pt>
    <dgm:pt modelId="{1F1A82C9-E5E4-479E-8A35-7856ABD4CC22}">
      <dgm:prSet phldrT="[Texto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R" dirty="0" smtClean="0"/>
            <a:t>Autoridad Presupuestaria</a:t>
          </a:r>
          <a:endParaRPr lang="es-CR" dirty="0"/>
        </a:p>
      </dgm:t>
    </dgm:pt>
    <dgm:pt modelId="{D4086D9D-8ACA-4725-9412-D7DA7D08244D}" type="parTrans" cxnId="{631B8035-D73F-447E-9EA0-DFFC2193CC85}">
      <dgm:prSet/>
      <dgm:spPr/>
      <dgm:t>
        <a:bodyPr/>
        <a:lstStyle/>
        <a:p>
          <a:endParaRPr lang="es-CR"/>
        </a:p>
      </dgm:t>
    </dgm:pt>
    <dgm:pt modelId="{74272251-A562-4289-82D2-4DE45775F908}" type="sibTrans" cxnId="{631B8035-D73F-447E-9EA0-DFFC2193CC85}">
      <dgm:prSet/>
      <dgm:spPr/>
      <dgm:t>
        <a:bodyPr/>
        <a:lstStyle/>
        <a:p>
          <a:endParaRPr lang="es-CR"/>
        </a:p>
      </dgm:t>
    </dgm:pt>
    <dgm:pt modelId="{A1423477-9C17-4FBF-B74D-480D4EB030DD}">
      <dgm:prSet phldrT="[Texto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R" dirty="0" smtClean="0"/>
            <a:t>Despacho del Ministro</a:t>
          </a:r>
          <a:endParaRPr lang="es-CR" dirty="0"/>
        </a:p>
      </dgm:t>
    </dgm:pt>
    <dgm:pt modelId="{46D80814-1ED0-4A65-92E0-458AA82B6B33}" type="parTrans" cxnId="{2906FB1E-41DC-4B67-A680-8EA7D709DC6F}">
      <dgm:prSet/>
      <dgm:spPr/>
      <dgm:t>
        <a:bodyPr/>
        <a:lstStyle/>
        <a:p>
          <a:endParaRPr lang="es-CR"/>
        </a:p>
      </dgm:t>
    </dgm:pt>
    <dgm:pt modelId="{EA4BFBAB-9D8D-4219-8F9B-2936A1B3419B}" type="sibTrans" cxnId="{2906FB1E-41DC-4B67-A680-8EA7D709DC6F}">
      <dgm:prSet/>
      <dgm:spPr/>
      <dgm:t>
        <a:bodyPr/>
        <a:lstStyle/>
        <a:p>
          <a:endParaRPr lang="es-CR"/>
        </a:p>
      </dgm:t>
    </dgm:pt>
    <dgm:pt modelId="{F449CE61-1D8A-4CE5-9042-5CE413D2BDA9}">
      <dgm:prSet phldrT="[Texto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R" dirty="0" smtClean="0"/>
            <a:t>Tesorería Nacional </a:t>
          </a:r>
          <a:endParaRPr lang="es-CR" dirty="0"/>
        </a:p>
      </dgm:t>
    </dgm:pt>
    <dgm:pt modelId="{6F1C37F5-BAE9-401D-AB46-BEBF5E660323}" type="parTrans" cxnId="{67F98698-C195-44BA-BC7D-7879526159EC}">
      <dgm:prSet/>
      <dgm:spPr/>
      <dgm:t>
        <a:bodyPr/>
        <a:lstStyle/>
        <a:p>
          <a:endParaRPr lang="es-CR"/>
        </a:p>
      </dgm:t>
    </dgm:pt>
    <dgm:pt modelId="{6968C5EC-63FC-48D0-8C56-E898EB1CC97F}" type="sibTrans" cxnId="{67F98698-C195-44BA-BC7D-7879526159EC}">
      <dgm:prSet/>
      <dgm:spPr/>
      <dgm:t>
        <a:bodyPr/>
        <a:lstStyle/>
        <a:p>
          <a:endParaRPr lang="es-CR"/>
        </a:p>
      </dgm:t>
    </dgm:pt>
    <dgm:pt modelId="{274F11A0-DBBC-4492-B634-C106EFA603CF}" type="pres">
      <dgm:prSet presAssocID="{FA3460A4-A096-4D95-B3D8-418861440CCE}" presName="Name0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PY"/>
        </a:p>
      </dgm:t>
    </dgm:pt>
    <dgm:pt modelId="{8247A051-0E63-41EF-81BC-67BA969917C2}" type="pres">
      <dgm:prSet presAssocID="{FA3460A4-A096-4D95-B3D8-418861440CCE}" presName="ellipse1" presStyleLbl="venn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0DA6BDDF-5518-4FF7-B6F7-D6AC036236EB}" type="pres">
      <dgm:prSet presAssocID="{FA3460A4-A096-4D95-B3D8-418861440CCE}" presName="ellipse2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54015B76-21B7-42CC-AE23-A994F4C377FA}" type="pres">
      <dgm:prSet presAssocID="{FA3460A4-A096-4D95-B3D8-418861440CCE}" presName="ellipse3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FD920E0A-3D29-469C-96F2-17A2245BD386}" type="pres">
      <dgm:prSet presAssocID="{FA3460A4-A096-4D95-B3D8-418861440CCE}" presName="ellipse4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C0CD50E5-FF83-440D-B856-5C52508334A4}" type="pres">
      <dgm:prSet presAssocID="{FA3460A4-A096-4D95-B3D8-418861440CCE}" presName="ellipse5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60571CA1-A98D-449F-AA4E-25C30DAF61C9}" type="pres">
      <dgm:prSet presAssocID="{FA3460A4-A096-4D95-B3D8-418861440CCE}" presName="ellipse6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3E5C3719-FC6A-4C51-A45C-8BE0739AF39B}" type="presOf" srcId="{F449CE61-1D8A-4CE5-9042-5CE413D2BDA9}" destId="{C0CD50E5-FF83-440D-B856-5C52508334A4}" srcOrd="0" destOrd="0" presId="urn:microsoft.com/office/officeart/2005/8/layout/rings+Icon"/>
    <dgm:cxn modelId="{592DCD32-2ED0-495C-9A3F-599958DDEFE5}" type="presOf" srcId="{A1423477-9C17-4FBF-B74D-480D4EB030DD}" destId="{FD920E0A-3D29-469C-96F2-17A2245BD386}" srcOrd="0" destOrd="0" presId="urn:microsoft.com/office/officeart/2005/8/layout/rings+Icon"/>
    <dgm:cxn modelId="{67F98698-C195-44BA-BC7D-7879526159EC}" srcId="{FA3460A4-A096-4D95-B3D8-418861440CCE}" destId="{F449CE61-1D8A-4CE5-9042-5CE413D2BDA9}" srcOrd="4" destOrd="0" parTransId="{6F1C37F5-BAE9-401D-AB46-BEBF5E660323}" sibTransId="{6968C5EC-63FC-48D0-8C56-E898EB1CC97F}"/>
    <dgm:cxn modelId="{3DBEA196-1CB5-4F69-995E-7E4925C11BC0}" type="presOf" srcId="{DAF25744-4030-48D3-A641-03F50582AAAD}" destId="{54015B76-21B7-42CC-AE23-A994F4C377FA}" srcOrd="0" destOrd="0" presId="urn:microsoft.com/office/officeart/2005/8/layout/rings+Icon"/>
    <dgm:cxn modelId="{631B8035-D73F-447E-9EA0-DFFC2193CC85}" srcId="{FA3460A4-A096-4D95-B3D8-418861440CCE}" destId="{1F1A82C9-E5E4-479E-8A35-7856ABD4CC22}" srcOrd="5" destOrd="0" parTransId="{D4086D9D-8ACA-4725-9412-D7DA7D08244D}" sibTransId="{74272251-A562-4289-82D2-4DE45775F908}"/>
    <dgm:cxn modelId="{02A67F34-05AD-420F-A250-E5828D1130C5}" srcId="{FA3460A4-A096-4D95-B3D8-418861440CCE}" destId="{C35B058F-CB30-472D-A2BA-F087A89ADAAD}" srcOrd="0" destOrd="0" parTransId="{33AA85BA-536F-4E39-8969-166F3E1D6507}" sibTransId="{F6C2084B-5D92-47CE-BA98-593121F82630}"/>
    <dgm:cxn modelId="{68185065-2B16-4059-ABB9-B3884F9E35A2}" srcId="{FA3460A4-A096-4D95-B3D8-418861440CCE}" destId="{DAF25744-4030-48D3-A641-03F50582AAAD}" srcOrd="2" destOrd="0" parTransId="{88D87262-36FC-4707-A393-4D30EBF1D015}" sibTransId="{001719D0-3A59-4801-B93C-C118340373D3}"/>
    <dgm:cxn modelId="{9850A1FC-E205-40FD-A3FC-0D68E165FAB6}" type="presOf" srcId="{2E58982B-971F-4FA6-9398-B2268B0E398B}" destId="{0DA6BDDF-5518-4FF7-B6F7-D6AC036236EB}" srcOrd="0" destOrd="0" presId="urn:microsoft.com/office/officeart/2005/8/layout/rings+Icon"/>
    <dgm:cxn modelId="{B6574874-90D0-437B-A8AE-712AB9A59116}" type="presOf" srcId="{FA3460A4-A096-4D95-B3D8-418861440CCE}" destId="{274F11A0-DBBC-4492-B634-C106EFA603CF}" srcOrd="0" destOrd="0" presId="urn:microsoft.com/office/officeart/2005/8/layout/rings+Icon"/>
    <dgm:cxn modelId="{4C27EDB4-AF65-4F68-B272-1C13BC0A77FD}" type="presOf" srcId="{1F1A82C9-E5E4-479E-8A35-7856ABD4CC22}" destId="{60571CA1-A98D-449F-AA4E-25C30DAF61C9}" srcOrd="0" destOrd="0" presId="urn:microsoft.com/office/officeart/2005/8/layout/rings+Icon"/>
    <dgm:cxn modelId="{64747C0B-F2F4-45CE-AD4B-A6972FFD9792}" srcId="{FA3460A4-A096-4D95-B3D8-418861440CCE}" destId="{2E58982B-971F-4FA6-9398-B2268B0E398B}" srcOrd="1" destOrd="0" parTransId="{8A905DE3-E819-4A97-B8FE-40E4B9F33149}" sibTransId="{AC95DA41-93F7-460A-A380-8F646B6107F0}"/>
    <dgm:cxn modelId="{890E0F6F-5C0F-44EB-A893-E718921D0E85}" type="presOf" srcId="{C35B058F-CB30-472D-A2BA-F087A89ADAAD}" destId="{8247A051-0E63-41EF-81BC-67BA969917C2}" srcOrd="0" destOrd="0" presId="urn:microsoft.com/office/officeart/2005/8/layout/rings+Icon"/>
    <dgm:cxn modelId="{2906FB1E-41DC-4B67-A680-8EA7D709DC6F}" srcId="{FA3460A4-A096-4D95-B3D8-418861440CCE}" destId="{A1423477-9C17-4FBF-B74D-480D4EB030DD}" srcOrd="3" destOrd="0" parTransId="{46D80814-1ED0-4A65-92E0-458AA82B6B33}" sibTransId="{EA4BFBAB-9D8D-4219-8F9B-2936A1B3419B}"/>
    <dgm:cxn modelId="{88056433-951D-42BA-B783-0F46DAC94004}" type="presParOf" srcId="{274F11A0-DBBC-4492-B634-C106EFA603CF}" destId="{8247A051-0E63-41EF-81BC-67BA969917C2}" srcOrd="0" destOrd="0" presId="urn:microsoft.com/office/officeart/2005/8/layout/rings+Icon"/>
    <dgm:cxn modelId="{5310E932-90F0-41AF-8AC4-904E835690FC}" type="presParOf" srcId="{274F11A0-DBBC-4492-B634-C106EFA603CF}" destId="{0DA6BDDF-5518-4FF7-B6F7-D6AC036236EB}" srcOrd="1" destOrd="0" presId="urn:microsoft.com/office/officeart/2005/8/layout/rings+Icon"/>
    <dgm:cxn modelId="{51D020F8-0EC0-4EDE-9709-B03F896DD7B0}" type="presParOf" srcId="{274F11A0-DBBC-4492-B634-C106EFA603CF}" destId="{54015B76-21B7-42CC-AE23-A994F4C377FA}" srcOrd="2" destOrd="0" presId="urn:microsoft.com/office/officeart/2005/8/layout/rings+Icon"/>
    <dgm:cxn modelId="{30948CC5-A331-4283-9B24-840C366CBB69}" type="presParOf" srcId="{274F11A0-DBBC-4492-B634-C106EFA603CF}" destId="{FD920E0A-3D29-469C-96F2-17A2245BD386}" srcOrd="3" destOrd="0" presId="urn:microsoft.com/office/officeart/2005/8/layout/rings+Icon"/>
    <dgm:cxn modelId="{B4B43CF9-50C5-4B78-A339-0E8A66A23D4F}" type="presParOf" srcId="{274F11A0-DBBC-4492-B634-C106EFA603CF}" destId="{C0CD50E5-FF83-440D-B856-5C52508334A4}" srcOrd="4" destOrd="0" presId="urn:microsoft.com/office/officeart/2005/8/layout/rings+Icon"/>
    <dgm:cxn modelId="{A83082FC-DF50-4B75-9A88-D8223C7BAABA}" type="presParOf" srcId="{274F11A0-DBBC-4492-B634-C106EFA603CF}" destId="{60571CA1-A98D-449F-AA4E-25C30DAF61C9}" srcOrd="5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E1DEF3C-CCA2-4092-B52A-CCCFFFB48656}" type="doc">
      <dgm:prSet loTypeId="urn:microsoft.com/office/officeart/2005/8/layout/funnel1" loCatId="relationship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CR"/>
        </a:p>
      </dgm:t>
    </dgm:pt>
    <dgm:pt modelId="{A55FBF15-1C9E-4F03-A3F0-5F7041CFCC5A}">
      <dgm:prSet phldrT="[Texto]"/>
      <dgm:spPr/>
      <dgm:t>
        <a:bodyPr/>
        <a:lstStyle/>
        <a:p>
          <a:r>
            <a:rPr lang="es-CR" dirty="0" smtClean="0"/>
            <a:t>Mercado de deuda pública </a:t>
          </a:r>
          <a:endParaRPr lang="es-CR" dirty="0"/>
        </a:p>
      </dgm:t>
    </dgm:pt>
    <dgm:pt modelId="{86D5260E-F8A9-42F3-A31E-111E835E157C}" type="parTrans" cxnId="{519E81D4-8DA6-489A-A8FE-95A7FB679F6E}">
      <dgm:prSet/>
      <dgm:spPr/>
      <dgm:t>
        <a:bodyPr/>
        <a:lstStyle/>
        <a:p>
          <a:endParaRPr lang="es-CR"/>
        </a:p>
      </dgm:t>
    </dgm:pt>
    <dgm:pt modelId="{0D6FA375-0E5E-49AF-910F-20BCFA1F04A4}" type="sibTrans" cxnId="{519E81D4-8DA6-489A-A8FE-95A7FB679F6E}">
      <dgm:prSet/>
      <dgm:spPr/>
      <dgm:t>
        <a:bodyPr/>
        <a:lstStyle/>
        <a:p>
          <a:endParaRPr lang="es-CR"/>
        </a:p>
      </dgm:t>
    </dgm:pt>
    <dgm:pt modelId="{DA0223C3-5D58-4176-A16A-E8A3C23C2430}">
      <dgm:prSet phldrT="[Texto]"/>
      <dgm:spPr/>
      <dgm:t>
        <a:bodyPr/>
        <a:lstStyle/>
        <a:p>
          <a:r>
            <a:rPr lang="es-CR" dirty="0" smtClean="0"/>
            <a:t> Mercado de liquidez</a:t>
          </a:r>
          <a:endParaRPr lang="es-CR" dirty="0"/>
        </a:p>
      </dgm:t>
    </dgm:pt>
    <dgm:pt modelId="{E4391133-2637-4582-92CB-662098DAD746}" type="parTrans" cxnId="{C9465BB9-2E2B-4D79-8831-4358527CDDA5}">
      <dgm:prSet/>
      <dgm:spPr/>
      <dgm:t>
        <a:bodyPr/>
        <a:lstStyle/>
        <a:p>
          <a:endParaRPr lang="es-CR"/>
        </a:p>
      </dgm:t>
    </dgm:pt>
    <dgm:pt modelId="{1C67B333-B301-49C6-86FD-E22EBE97FD2D}" type="sibTrans" cxnId="{C9465BB9-2E2B-4D79-8831-4358527CDDA5}">
      <dgm:prSet/>
      <dgm:spPr/>
      <dgm:t>
        <a:bodyPr/>
        <a:lstStyle/>
        <a:p>
          <a:endParaRPr lang="es-CR"/>
        </a:p>
      </dgm:t>
    </dgm:pt>
    <dgm:pt modelId="{B0BA2EE3-0832-4E5E-84EA-AB5C71369D15}">
      <dgm:prSet phldrT="[Texto]"/>
      <dgm:spPr/>
      <dgm:t>
        <a:bodyPr/>
        <a:lstStyle/>
        <a:p>
          <a:r>
            <a:rPr lang="es-CR" dirty="0" smtClean="0"/>
            <a:t>Mercado cambiario</a:t>
          </a:r>
          <a:endParaRPr lang="es-CR" dirty="0"/>
        </a:p>
      </dgm:t>
    </dgm:pt>
    <dgm:pt modelId="{41C300E4-3513-45AD-B324-AB49F09CEABF}" type="parTrans" cxnId="{550AD9E1-BA49-42CE-9FFF-2FFCB5CA4E81}">
      <dgm:prSet/>
      <dgm:spPr/>
      <dgm:t>
        <a:bodyPr/>
        <a:lstStyle/>
        <a:p>
          <a:endParaRPr lang="es-CR"/>
        </a:p>
      </dgm:t>
    </dgm:pt>
    <dgm:pt modelId="{8D817350-D31F-49C2-AFF5-1D4B0102BDFB}" type="sibTrans" cxnId="{550AD9E1-BA49-42CE-9FFF-2FFCB5CA4E81}">
      <dgm:prSet/>
      <dgm:spPr/>
      <dgm:t>
        <a:bodyPr/>
        <a:lstStyle/>
        <a:p>
          <a:endParaRPr lang="es-CR"/>
        </a:p>
      </dgm:t>
    </dgm:pt>
    <dgm:pt modelId="{F1C0E06D-0B3D-4855-A830-E83C086E3E2F}">
      <dgm:prSet phldrT="[Texto]" custT="1"/>
      <dgm:spPr/>
      <dgm:t>
        <a:bodyPr/>
        <a:lstStyle/>
        <a:p>
          <a:r>
            <a:rPr lang="es-CR" sz="4000" b="1" dirty="0" smtClean="0"/>
            <a:t>Economía </a:t>
          </a:r>
          <a:endParaRPr lang="es-CR" sz="4000" b="1" dirty="0"/>
        </a:p>
      </dgm:t>
    </dgm:pt>
    <dgm:pt modelId="{E3758172-5265-40BC-9323-FDE5E0E457DF}" type="parTrans" cxnId="{9BC96C3F-4B22-4552-A10F-CD3D2CFC1B57}">
      <dgm:prSet/>
      <dgm:spPr/>
      <dgm:t>
        <a:bodyPr/>
        <a:lstStyle/>
        <a:p>
          <a:endParaRPr lang="es-CR"/>
        </a:p>
      </dgm:t>
    </dgm:pt>
    <dgm:pt modelId="{B931B1F4-7C6B-4FC9-8219-5803E9323EB6}" type="sibTrans" cxnId="{9BC96C3F-4B22-4552-A10F-CD3D2CFC1B57}">
      <dgm:prSet/>
      <dgm:spPr/>
      <dgm:t>
        <a:bodyPr/>
        <a:lstStyle/>
        <a:p>
          <a:endParaRPr lang="es-CR"/>
        </a:p>
      </dgm:t>
    </dgm:pt>
    <dgm:pt modelId="{00CC11C2-548C-406E-A1F0-94AA216612C6}" type="pres">
      <dgm:prSet presAssocID="{4E1DEF3C-CCA2-4092-B52A-CCCFFFB48656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s-PY"/>
        </a:p>
      </dgm:t>
    </dgm:pt>
    <dgm:pt modelId="{37794E20-16EC-4D91-AE10-62110894A86C}" type="pres">
      <dgm:prSet presAssocID="{4E1DEF3C-CCA2-4092-B52A-CCCFFFB48656}" presName="ellipse" presStyleLbl="trBgShp" presStyleIdx="0" presStyleCnt="1"/>
      <dgm:spPr/>
    </dgm:pt>
    <dgm:pt modelId="{30C9DA7E-510C-4965-958F-8F573FC57B5A}" type="pres">
      <dgm:prSet presAssocID="{4E1DEF3C-CCA2-4092-B52A-CCCFFFB48656}" presName="arrow1" presStyleLbl="fgShp" presStyleIdx="0" presStyleCnt="1"/>
      <dgm:spPr/>
    </dgm:pt>
    <dgm:pt modelId="{99F3A5EB-E391-48BD-862E-18706B2D46DC}" type="pres">
      <dgm:prSet presAssocID="{4E1DEF3C-CCA2-4092-B52A-CCCFFFB48656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8205F577-65AD-4129-B03E-C9642B241B78}" type="pres">
      <dgm:prSet presAssocID="{DA0223C3-5D58-4176-A16A-E8A3C23C2430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D3648C0B-4BC7-4113-8185-4C19979F7C96}" type="pres">
      <dgm:prSet presAssocID="{B0BA2EE3-0832-4E5E-84EA-AB5C71369D15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31E6253B-363B-44FC-88E8-A7F12317C5D4}" type="pres">
      <dgm:prSet presAssocID="{F1C0E06D-0B3D-4855-A830-E83C086E3E2F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FDF5964E-F8C2-4A5C-8551-917FCB835841}" type="pres">
      <dgm:prSet presAssocID="{4E1DEF3C-CCA2-4092-B52A-CCCFFFB48656}" presName="funnel" presStyleLbl="trAlignAcc1" presStyleIdx="0" presStyleCnt="1" custScaleX="141748" custScaleY="127133"/>
      <dgm:spPr/>
    </dgm:pt>
  </dgm:ptLst>
  <dgm:cxnLst>
    <dgm:cxn modelId="{C9465BB9-2E2B-4D79-8831-4358527CDDA5}" srcId="{4E1DEF3C-CCA2-4092-B52A-CCCFFFB48656}" destId="{DA0223C3-5D58-4176-A16A-E8A3C23C2430}" srcOrd="1" destOrd="0" parTransId="{E4391133-2637-4582-92CB-662098DAD746}" sibTransId="{1C67B333-B301-49C6-86FD-E22EBE97FD2D}"/>
    <dgm:cxn modelId="{550AD9E1-BA49-42CE-9FFF-2FFCB5CA4E81}" srcId="{4E1DEF3C-CCA2-4092-B52A-CCCFFFB48656}" destId="{B0BA2EE3-0832-4E5E-84EA-AB5C71369D15}" srcOrd="2" destOrd="0" parTransId="{41C300E4-3513-45AD-B324-AB49F09CEABF}" sibTransId="{8D817350-D31F-49C2-AFF5-1D4B0102BDFB}"/>
    <dgm:cxn modelId="{9BC96C3F-4B22-4552-A10F-CD3D2CFC1B57}" srcId="{4E1DEF3C-CCA2-4092-B52A-CCCFFFB48656}" destId="{F1C0E06D-0B3D-4855-A830-E83C086E3E2F}" srcOrd="3" destOrd="0" parTransId="{E3758172-5265-40BC-9323-FDE5E0E457DF}" sibTransId="{B931B1F4-7C6B-4FC9-8219-5803E9323EB6}"/>
    <dgm:cxn modelId="{6D5F3B9C-A2D5-4F49-9E79-2ECCB2F60D74}" type="presOf" srcId="{4E1DEF3C-CCA2-4092-B52A-CCCFFFB48656}" destId="{00CC11C2-548C-406E-A1F0-94AA216612C6}" srcOrd="0" destOrd="0" presId="urn:microsoft.com/office/officeart/2005/8/layout/funnel1"/>
    <dgm:cxn modelId="{7285E454-304A-4CC9-A56D-C31A5516A96E}" type="presOf" srcId="{F1C0E06D-0B3D-4855-A830-E83C086E3E2F}" destId="{99F3A5EB-E391-48BD-862E-18706B2D46DC}" srcOrd="0" destOrd="0" presId="urn:microsoft.com/office/officeart/2005/8/layout/funnel1"/>
    <dgm:cxn modelId="{519E81D4-8DA6-489A-A8FE-95A7FB679F6E}" srcId="{4E1DEF3C-CCA2-4092-B52A-CCCFFFB48656}" destId="{A55FBF15-1C9E-4F03-A3F0-5F7041CFCC5A}" srcOrd="0" destOrd="0" parTransId="{86D5260E-F8A9-42F3-A31E-111E835E157C}" sibTransId="{0D6FA375-0E5E-49AF-910F-20BCFA1F04A4}"/>
    <dgm:cxn modelId="{F86A94F8-74C1-4B5C-8EDD-ED94CDDCD721}" type="presOf" srcId="{B0BA2EE3-0832-4E5E-84EA-AB5C71369D15}" destId="{8205F577-65AD-4129-B03E-C9642B241B78}" srcOrd="0" destOrd="0" presId="urn:microsoft.com/office/officeart/2005/8/layout/funnel1"/>
    <dgm:cxn modelId="{2368D1E3-8A3D-4D3E-A567-82ECFD0B566E}" type="presOf" srcId="{DA0223C3-5D58-4176-A16A-E8A3C23C2430}" destId="{D3648C0B-4BC7-4113-8185-4C19979F7C96}" srcOrd="0" destOrd="0" presId="urn:microsoft.com/office/officeart/2005/8/layout/funnel1"/>
    <dgm:cxn modelId="{7C7FB5C5-6C33-4DE2-B353-D2EC304504AF}" type="presOf" srcId="{A55FBF15-1C9E-4F03-A3F0-5F7041CFCC5A}" destId="{31E6253B-363B-44FC-88E8-A7F12317C5D4}" srcOrd="0" destOrd="0" presId="urn:microsoft.com/office/officeart/2005/8/layout/funnel1"/>
    <dgm:cxn modelId="{8528A2A0-F1AC-450D-9F40-33A754260273}" type="presParOf" srcId="{00CC11C2-548C-406E-A1F0-94AA216612C6}" destId="{37794E20-16EC-4D91-AE10-62110894A86C}" srcOrd="0" destOrd="0" presId="urn:microsoft.com/office/officeart/2005/8/layout/funnel1"/>
    <dgm:cxn modelId="{6310288E-BE08-41C8-A0C5-C90B245D7542}" type="presParOf" srcId="{00CC11C2-548C-406E-A1F0-94AA216612C6}" destId="{30C9DA7E-510C-4965-958F-8F573FC57B5A}" srcOrd="1" destOrd="0" presId="urn:microsoft.com/office/officeart/2005/8/layout/funnel1"/>
    <dgm:cxn modelId="{930AA467-AA81-4D5C-B315-F54D7E5F1C5E}" type="presParOf" srcId="{00CC11C2-548C-406E-A1F0-94AA216612C6}" destId="{99F3A5EB-E391-48BD-862E-18706B2D46DC}" srcOrd="2" destOrd="0" presId="urn:microsoft.com/office/officeart/2005/8/layout/funnel1"/>
    <dgm:cxn modelId="{7C0A1608-25F7-43CF-BEE7-84BD39ACD53C}" type="presParOf" srcId="{00CC11C2-548C-406E-A1F0-94AA216612C6}" destId="{8205F577-65AD-4129-B03E-C9642B241B78}" srcOrd="3" destOrd="0" presId="urn:microsoft.com/office/officeart/2005/8/layout/funnel1"/>
    <dgm:cxn modelId="{27FFB6BB-3C55-4435-AC61-3132B79F2424}" type="presParOf" srcId="{00CC11C2-548C-406E-A1F0-94AA216612C6}" destId="{D3648C0B-4BC7-4113-8185-4C19979F7C96}" srcOrd="4" destOrd="0" presId="urn:microsoft.com/office/officeart/2005/8/layout/funnel1"/>
    <dgm:cxn modelId="{739A25FC-19B2-4D6A-A03B-9A489F98D42E}" type="presParOf" srcId="{00CC11C2-548C-406E-A1F0-94AA216612C6}" destId="{31E6253B-363B-44FC-88E8-A7F12317C5D4}" srcOrd="5" destOrd="0" presId="urn:microsoft.com/office/officeart/2005/8/layout/funnel1"/>
    <dgm:cxn modelId="{27848087-0B27-4BA3-98B5-FE19A12EE353}" type="presParOf" srcId="{00CC11C2-548C-406E-A1F0-94AA216612C6}" destId="{FDF5964E-F8C2-4A5C-8551-917FCB835841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4407E4-F53A-40B4-B922-83FCE90AA9F2}">
      <dsp:nvSpPr>
        <dsp:cNvPr id="0" name=""/>
        <dsp:cNvSpPr/>
      </dsp:nvSpPr>
      <dsp:spPr>
        <a:xfrm rot="5400000">
          <a:off x="558252" y="868541"/>
          <a:ext cx="1673206" cy="278417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CB04817-A324-49D6-9094-A55AA941D9BD}">
      <dsp:nvSpPr>
        <dsp:cNvPr id="0" name=""/>
        <dsp:cNvSpPr/>
      </dsp:nvSpPr>
      <dsp:spPr>
        <a:xfrm>
          <a:off x="370195" y="1832189"/>
          <a:ext cx="2513571" cy="867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400" b="1" kern="1200" dirty="0" smtClean="0"/>
            <a:t>Programación macroeconómica, MH, BCCR, MIDEPLAN </a:t>
          </a:r>
          <a:endParaRPr lang="es-CR" sz="1400" b="1" kern="1200" dirty="0"/>
        </a:p>
      </dsp:txBody>
      <dsp:txXfrm>
        <a:off x="370195" y="1832189"/>
        <a:ext cx="2513571" cy="867656"/>
      </dsp:txXfrm>
    </dsp:sp>
    <dsp:sp modelId="{744F4A79-2258-46EA-96FF-EE3C0EEFFD61}">
      <dsp:nvSpPr>
        <dsp:cNvPr id="0" name=""/>
        <dsp:cNvSpPr/>
      </dsp:nvSpPr>
      <dsp:spPr>
        <a:xfrm>
          <a:off x="2318265" y="663567"/>
          <a:ext cx="474258" cy="47425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621A554-24C0-4EBF-8ECA-6A4789A80EB6}">
      <dsp:nvSpPr>
        <dsp:cNvPr id="0" name=""/>
        <dsp:cNvSpPr/>
      </dsp:nvSpPr>
      <dsp:spPr>
        <a:xfrm rot="5400000">
          <a:off x="3635355" y="323891"/>
          <a:ext cx="1673206" cy="2784178"/>
        </a:xfrm>
        <a:prstGeom prst="corner">
          <a:avLst>
            <a:gd name="adj1" fmla="val 16120"/>
            <a:gd name="adj2" fmla="val 1611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7ACC641B-1CAE-40B3-B403-9713F9A20FC7}">
      <dsp:nvSpPr>
        <dsp:cNvPr id="0" name=""/>
        <dsp:cNvSpPr/>
      </dsp:nvSpPr>
      <dsp:spPr>
        <a:xfrm>
          <a:off x="3356055" y="1131194"/>
          <a:ext cx="2513571" cy="1769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400" b="1" kern="1200" dirty="0" smtClean="0"/>
            <a:t>DGPN realiza estimados de ingresos y remite a CGR para discusión,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400" b="1" kern="1200" dirty="0" smtClean="0"/>
            <a:t>CGR certifica estimaciones </a:t>
          </a:r>
          <a:endParaRPr lang="es-CR" sz="1400" b="1" kern="1200" dirty="0"/>
        </a:p>
      </dsp:txBody>
      <dsp:txXfrm>
        <a:off x="3356055" y="1131194"/>
        <a:ext cx="2513571" cy="1769729"/>
      </dsp:txXfrm>
    </dsp:sp>
    <dsp:sp modelId="{9398722F-21DF-4EFC-9C1E-BFBC9676F42E}">
      <dsp:nvSpPr>
        <dsp:cNvPr id="0" name=""/>
        <dsp:cNvSpPr/>
      </dsp:nvSpPr>
      <dsp:spPr>
        <a:xfrm>
          <a:off x="5395368" y="118917"/>
          <a:ext cx="474258" cy="474258"/>
        </a:xfrm>
        <a:prstGeom prst="triangle">
          <a:avLst>
            <a:gd name="adj" fmla="val 10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4CB3AE70-42CA-4BE6-8673-2FBF8A13FFE5}">
      <dsp:nvSpPr>
        <dsp:cNvPr id="0" name=""/>
        <dsp:cNvSpPr/>
      </dsp:nvSpPr>
      <dsp:spPr>
        <a:xfrm rot="5400000">
          <a:off x="6712458" y="-47800"/>
          <a:ext cx="1673206" cy="2784178"/>
        </a:xfrm>
        <a:prstGeom prst="corner">
          <a:avLst>
            <a:gd name="adj1" fmla="val 16120"/>
            <a:gd name="adj2" fmla="val 1611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61976795-8CD2-40BD-9EA4-9D5FA27ECBF2}">
      <dsp:nvSpPr>
        <dsp:cNvPr id="0" name=""/>
        <dsp:cNvSpPr/>
      </dsp:nvSpPr>
      <dsp:spPr>
        <a:xfrm>
          <a:off x="6435925" y="830823"/>
          <a:ext cx="2513571" cy="1423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400" b="1" kern="1200" dirty="0" smtClean="0"/>
            <a:t>Presentación de anteproyecto de presupuesto a la Asamblea Legislativa, inicia proceso de discusión </a:t>
          </a:r>
          <a:endParaRPr lang="es-CR" sz="1400" b="1" kern="1200" dirty="0"/>
        </a:p>
      </dsp:txBody>
      <dsp:txXfrm>
        <a:off x="6435925" y="830823"/>
        <a:ext cx="2513571" cy="14238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4407E4-F53A-40B4-B922-83FCE90AA9F2}">
      <dsp:nvSpPr>
        <dsp:cNvPr id="0" name=""/>
        <dsp:cNvSpPr/>
      </dsp:nvSpPr>
      <dsp:spPr>
        <a:xfrm rot="5400000">
          <a:off x="277689" y="1894907"/>
          <a:ext cx="823068" cy="136956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CB04817-A324-49D6-9094-A55AA941D9BD}">
      <dsp:nvSpPr>
        <dsp:cNvPr id="0" name=""/>
        <dsp:cNvSpPr/>
      </dsp:nvSpPr>
      <dsp:spPr>
        <a:xfrm>
          <a:off x="185182" y="2368936"/>
          <a:ext cx="1236453" cy="426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000" b="1" kern="1200" dirty="0" smtClean="0"/>
            <a:t>Programación macroeconómica, MH, BCCR, MIDEPLAN </a:t>
          </a:r>
          <a:endParaRPr lang="es-CR" sz="1000" b="1" kern="1200" dirty="0"/>
        </a:p>
      </dsp:txBody>
      <dsp:txXfrm>
        <a:off x="185182" y="2368936"/>
        <a:ext cx="1236453" cy="426809"/>
      </dsp:txXfrm>
    </dsp:sp>
    <dsp:sp modelId="{744F4A79-2258-46EA-96FF-EE3C0EEFFD61}">
      <dsp:nvSpPr>
        <dsp:cNvPr id="0" name=""/>
        <dsp:cNvSpPr/>
      </dsp:nvSpPr>
      <dsp:spPr>
        <a:xfrm>
          <a:off x="1143459" y="1794078"/>
          <a:ext cx="233293" cy="233293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69FADB-2858-4709-B3EB-80D03330AA88}">
      <dsp:nvSpPr>
        <dsp:cNvPr id="0" name=""/>
        <dsp:cNvSpPr/>
      </dsp:nvSpPr>
      <dsp:spPr>
        <a:xfrm rot="5400000">
          <a:off x="1791350" y="1520350"/>
          <a:ext cx="823068" cy="1369568"/>
        </a:xfrm>
        <a:prstGeom prst="corner">
          <a:avLst>
            <a:gd name="adj1" fmla="val 16120"/>
            <a:gd name="adj2" fmla="val 16110"/>
          </a:avLst>
        </a:prstGeom>
        <a:gradFill flip="none" rotWithShape="0">
          <a:gsLst>
            <a:gs pos="0">
              <a:srgbClr val="C00000">
                <a:shade val="30000"/>
                <a:satMod val="115000"/>
              </a:srgbClr>
            </a:gs>
            <a:gs pos="50000">
              <a:srgbClr val="C00000">
                <a:shade val="67500"/>
                <a:satMod val="115000"/>
              </a:srgbClr>
            </a:gs>
            <a:gs pos="100000">
              <a:srgbClr val="C00000">
                <a:shade val="100000"/>
                <a:satMod val="115000"/>
              </a:srgbClr>
            </a:gs>
          </a:gsLst>
          <a:lin ang="13500000" scaled="1"/>
          <a:tileRect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A570043-230B-41C0-A088-642B032D206A}">
      <dsp:nvSpPr>
        <dsp:cNvPr id="0" name=""/>
        <dsp:cNvSpPr/>
      </dsp:nvSpPr>
      <dsp:spPr>
        <a:xfrm>
          <a:off x="1653959" y="1929556"/>
          <a:ext cx="1236453" cy="1083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200" b="1" kern="1200" dirty="0" smtClean="0"/>
            <a:t>MH-STAP publican lineamientos de política presupuestaria </a:t>
          </a:r>
          <a:endParaRPr lang="es-CR" sz="1200" b="1" kern="1200" dirty="0"/>
        </a:p>
      </dsp:txBody>
      <dsp:txXfrm>
        <a:off x="1653959" y="1929556"/>
        <a:ext cx="1236453" cy="1083824"/>
      </dsp:txXfrm>
    </dsp:sp>
    <dsp:sp modelId="{8B394A06-E3CE-40E8-B359-1732EAD3C062}">
      <dsp:nvSpPr>
        <dsp:cNvPr id="0" name=""/>
        <dsp:cNvSpPr/>
      </dsp:nvSpPr>
      <dsp:spPr>
        <a:xfrm>
          <a:off x="2657120" y="1419521"/>
          <a:ext cx="233293" cy="233293"/>
        </a:xfrm>
        <a:prstGeom prst="triangle">
          <a:avLst>
            <a:gd name="adj" fmla="val 100000"/>
          </a:avLst>
        </a:prstGeom>
        <a:solidFill>
          <a:srgbClr val="C00000"/>
        </a:solidFill>
        <a:ln w="9525" cap="flat" cmpd="sng" algn="ctr">
          <a:solidFill>
            <a:srgbClr val="C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0006C4E-A494-48F4-9B50-A74D1CE84C2D}">
      <dsp:nvSpPr>
        <dsp:cNvPr id="0" name=""/>
        <dsp:cNvSpPr/>
      </dsp:nvSpPr>
      <dsp:spPr>
        <a:xfrm rot="5400000">
          <a:off x="3305011" y="1145793"/>
          <a:ext cx="823068" cy="1369568"/>
        </a:xfrm>
        <a:prstGeom prst="corner">
          <a:avLst>
            <a:gd name="adj1" fmla="val 16120"/>
            <a:gd name="adj2" fmla="val 1611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C88B2432-2C8B-496C-BBBB-7AE96026210D}">
      <dsp:nvSpPr>
        <dsp:cNvPr id="0" name=""/>
        <dsp:cNvSpPr/>
      </dsp:nvSpPr>
      <dsp:spPr>
        <a:xfrm>
          <a:off x="3167620" y="1554999"/>
          <a:ext cx="1236453" cy="1083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000" kern="1200" dirty="0" smtClean="0"/>
            <a:t>Entidades presentan ante el MH, anteproyectos de presupuesto </a:t>
          </a:r>
          <a:endParaRPr lang="es-CR" sz="1000" kern="1200" dirty="0"/>
        </a:p>
      </dsp:txBody>
      <dsp:txXfrm>
        <a:off x="3167620" y="1554999"/>
        <a:ext cx="1236453" cy="1083824"/>
      </dsp:txXfrm>
    </dsp:sp>
    <dsp:sp modelId="{40301716-6D96-4BE0-98E3-8654D5D36827}">
      <dsp:nvSpPr>
        <dsp:cNvPr id="0" name=""/>
        <dsp:cNvSpPr/>
      </dsp:nvSpPr>
      <dsp:spPr>
        <a:xfrm>
          <a:off x="4170781" y="1044964"/>
          <a:ext cx="233293" cy="233293"/>
        </a:xfrm>
        <a:prstGeom prst="triangle">
          <a:avLst>
            <a:gd name="adj" fmla="val 100000"/>
          </a:avLst>
        </a:prstGeom>
        <a:solidFill>
          <a:srgbClr val="92D050"/>
        </a:solidFill>
        <a:ln w="9525" cap="flat" cmpd="sng" algn="ctr">
          <a:solidFill>
            <a:srgbClr val="92D05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621A554-24C0-4EBF-8ECA-6A4789A80EB6}">
      <dsp:nvSpPr>
        <dsp:cNvPr id="0" name=""/>
        <dsp:cNvSpPr/>
      </dsp:nvSpPr>
      <dsp:spPr>
        <a:xfrm rot="5400000">
          <a:off x="4818672" y="771236"/>
          <a:ext cx="823068" cy="136956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ACC641B-1CAE-40B3-B403-9713F9A20FC7}">
      <dsp:nvSpPr>
        <dsp:cNvPr id="0" name=""/>
        <dsp:cNvSpPr/>
      </dsp:nvSpPr>
      <dsp:spPr>
        <a:xfrm>
          <a:off x="4681281" y="1180442"/>
          <a:ext cx="1236453" cy="1083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000" kern="1200" dirty="0" smtClean="0"/>
            <a:t>MH, prepara anteproyecto de presupuesto</a:t>
          </a:r>
          <a:endParaRPr lang="es-CR" sz="1000" kern="1200" dirty="0"/>
        </a:p>
      </dsp:txBody>
      <dsp:txXfrm>
        <a:off x="4681281" y="1180442"/>
        <a:ext cx="1236453" cy="1083824"/>
      </dsp:txXfrm>
    </dsp:sp>
    <dsp:sp modelId="{9398722F-21DF-4EFC-9C1E-BFBC9676F42E}">
      <dsp:nvSpPr>
        <dsp:cNvPr id="0" name=""/>
        <dsp:cNvSpPr/>
      </dsp:nvSpPr>
      <dsp:spPr>
        <a:xfrm>
          <a:off x="5684442" y="670407"/>
          <a:ext cx="233293" cy="233293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CB3AE70-42CA-4BE6-8673-2FBF8A13FFE5}">
      <dsp:nvSpPr>
        <dsp:cNvPr id="0" name=""/>
        <dsp:cNvSpPr/>
      </dsp:nvSpPr>
      <dsp:spPr>
        <a:xfrm rot="5400000">
          <a:off x="6332333" y="396679"/>
          <a:ext cx="823068" cy="1369568"/>
        </a:xfrm>
        <a:prstGeom prst="corner">
          <a:avLst>
            <a:gd name="adj1" fmla="val 16120"/>
            <a:gd name="adj2" fmla="val 1611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61976795-8CD2-40BD-9EA4-9D5FA27ECBF2}">
      <dsp:nvSpPr>
        <dsp:cNvPr id="0" name=""/>
        <dsp:cNvSpPr/>
      </dsp:nvSpPr>
      <dsp:spPr>
        <a:xfrm>
          <a:off x="6194942" y="805885"/>
          <a:ext cx="1236453" cy="1083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000" kern="1200" dirty="0" smtClean="0"/>
            <a:t>Presentación de anteproyecto de presupuesto a la Asamblea Legislativa, inicia proceso de discusión </a:t>
          </a:r>
          <a:endParaRPr lang="es-CR" sz="1000" kern="1200" dirty="0"/>
        </a:p>
      </dsp:txBody>
      <dsp:txXfrm>
        <a:off x="6194942" y="805885"/>
        <a:ext cx="1236453" cy="1083824"/>
      </dsp:txXfrm>
    </dsp:sp>
    <dsp:sp modelId="{82C0A5DB-E4E3-4635-98BD-448CE5BD1BEB}">
      <dsp:nvSpPr>
        <dsp:cNvPr id="0" name=""/>
        <dsp:cNvSpPr/>
      </dsp:nvSpPr>
      <dsp:spPr>
        <a:xfrm>
          <a:off x="7198102" y="295850"/>
          <a:ext cx="233293" cy="233293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548E5CD-5D66-4059-A7C0-27F1515B7E98}">
      <dsp:nvSpPr>
        <dsp:cNvPr id="0" name=""/>
        <dsp:cNvSpPr/>
      </dsp:nvSpPr>
      <dsp:spPr>
        <a:xfrm rot="5400000">
          <a:off x="7845993" y="22123"/>
          <a:ext cx="823068" cy="1369568"/>
        </a:xfrm>
        <a:prstGeom prst="corner">
          <a:avLst>
            <a:gd name="adj1" fmla="val 16120"/>
            <a:gd name="adj2" fmla="val 1611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08717518-0E70-4843-9471-CE023A198338}">
      <dsp:nvSpPr>
        <dsp:cNvPr id="0" name=""/>
        <dsp:cNvSpPr/>
      </dsp:nvSpPr>
      <dsp:spPr>
        <a:xfrm>
          <a:off x="7708603" y="431328"/>
          <a:ext cx="1236453" cy="1083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000" kern="1200" dirty="0" smtClean="0"/>
            <a:t>Entidades presentan Programación de la ejecución presupuestaria </a:t>
          </a:r>
          <a:endParaRPr lang="es-CR" sz="1000" kern="1200" dirty="0"/>
        </a:p>
      </dsp:txBody>
      <dsp:txXfrm>
        <a:off x="7708603" y="431328"/>
        <a:ext cx="1236453" cy="10838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0A5695-45EA-4826-BE52-DA8DC8BAD103}">
      <dsp:nvSpPr>
        <dsp:cNvPr id="0" name=""/>
        <dsp:cNvSpPr/>
      </dsp:nvSpPr>
      <dsp:spPr>
        <a:xfrm rot="3786587">
          <a:off x="2733914" y="3638775"/>
          <a:ext cx="745717" cy="42363"/>
        </a:xfrm>
        <a:custGeom>
          <a:avLst/>
          <a:gdLst/>
          <a:ahLst/>
          <a:cxnLst/>
          <a:rect l="0" t="0" r="0" b="0"/>
          <a:pathLst>
            <a:path>
              <a:moveTo>
                <a:pt x="0" y="21181"/>
              </a:moveTo>
              <a:lnTo>
                <a:pt x="745717" y="211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DFD5CF-8F84-420F-8B1C-C73657D45432}">
      <dsp:nvSpPr>
        <dsp:cNvPr id="0" name=""/>
        <dsp:cNvSpPr/>
      </dsp:nvSpPr>
      <dsp:spPr>
        <a:xfrm rot="1312333">
          <a:off x="3259829" y="3019385"/>
          <a:ext cx="728253" cy="42363"/>
        </a:xfrm>
        <a:custGeom>
          <a:avLst/>
          <a:gdLst/>
          <a:ahLst/>
          <a:cxnLst/>
          <a:rect l="0" t="0" r="0" b="0"/>
          <a:pathLst>
            <a:path>
              <a:moveTo>
                <a:pt x="0" y="21181"/>
              </a:moveTo>
              <a:lnTo>
                <a:pt x="728253" y="211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3544D1-0DA1-4673-BBBB-915F479EECEA}">
      <dsp:nvSpPr>
        <dsp:cNvPr id="0" name=""/>
        <dsp:cNvSpPr/>
      </dsp:nvSpPr>
      <dsp:spPr>
        <a:xfrm rot="20287667">
          <a:off x="3259829" y="2181377"/>
          <a:ext cx="728253" cy="42363"/>
        </a:xfrm>
        <a:custGeom>
          <a:avLst/>
          <a:gdLst/>
          <a:ahLst/>
          <a:cxnLst/>
          <a:rect l="0" t="0" r="0" b="0"/>
          <a:pathLst>
            <a:path>
              <a:moveTo>
                <a:pt x="0" y="21181"/>
              </a:moveTo>
              <a:lnTo>
                <a:pt x="728253" y="211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2E6FFE-DD38-434A-8A03-FCAEF4604432}">
      <dsp:nvSpPr>
        <dsp:cNvPr id="0" name=""/>
        <dsp:cNvSpPr/>
      </dsp:nvSpPr>
      <dsp:spPr>
        <a:xfrm rot="17917459">
          <a:off x="2700079" y="1447428"/>
          <a:ext cx="1018711" cy="42363"/>
        </a:xfrm>
        <a:custGeom>
          <a:avLst/>
          <a:gdLst/>
          <a:ahLst/>
          <a:cxnLst/>
          <a:rect l="0" t="0" r="0" b="0"/>
          <a:pathLst>
            <a:path>
              <a:moveTo>
                <a:pt x="0" y="21181"/>
              </a:moveTo>
              <a:lnTo>
                <a:pt x="1018711" y="211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39711A-DD3F-4C51-AA25-5DC86B131ADC}">
      <dsp:nvSpPr>
        <dsp:cNvPr id="0" name=""/>
        <dsp:cNvSpPr/>
      </dsp:nvSpPr>
      <dsp:spPr>
        <a:xfrm>
          <a:off x="954312" y="1644705"/>
          <a:ext cx="2151271" cy="201671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D6B6F8-8E8F-405A-AC70-7869E305EB7B}">
      <dsp:nvSpPr>
        <dsp:cNvPr id="0" name=""/>
        <dsp:cNvSpPr/>
      </dsp:nvSpPr>
      <dsp:spPr>
        <a:xfrm>
          <a:off x="3138275" y="-114576"/>
          <a:ext cx="1210029" cy="1210029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b="1" kern="1200" dirty="0" smtClean="0">
              <a:solidFill>
                <a:schemeClr val="tx1"/>
              </a:solidFill>
            </a:rPr>
            <a:t>Ingresos</a:t>
          </a:r>
          <a:endParaRPr lang="es-CR" sz="1600" b="1" kern="1200" dirty="0">
            <a:solidFill>
              <a:schemeClr val="tx1"/>
            </a:solidFill>
          </a:endParaRPr>
        </a:p>
      </dsp:txBody>
      <dsp:txXfrm>
        <a:off x="3315480" y="62629"/>
        <a:ext cx="855619" cy="855619"/>
      </dsp:txXfrm>
    </dsp:sp>
    <dsp:sp modelId="{EE71C50F-A3A8-4CA8-BFD8-0CD76A409A1D}">
      <dsp:nvSpPr>
        <dsp:cNvPr id="0" name=""/>
        <dsp:cNvSpPr/>
      </dsp:nvSpPr>
      <dsp:spPr>
        <a:xfrm>
          <a:off x="4469308" y="-114576"/>
          <a:ext cx="1815044" cy="1210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2100" kern="1200" dirty="0" smtClean="0"/>
            <a:t>Liquidez </a:t>
          </a:r>
          <a:endParaRPr lang="es-C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2100" kern="1200" dirty="0" smtClean="0"/>
            <a:t>Estacionalidad</a:t>
          </a:r>
          <a:endParaRPr lang="es-CR" sz="2100" kern="1200" dirty="0"/>
        </a:p>
      </dsp:txBody>
      <dsp:txXfrm>
        <a:off x="4469308" y="-114576"/>
        <a:ext cx="1815044" cy="1210029"/>
      </dsp:txXfrm>
    </dsp:sp>
    <dsp:sp modelId="{26775708-1CCF-4C7D-B2BC-CB51F1E24AC9}">
      <dsp:nvSpPr>
        <dsp:cNvPr id="0" name=""/>
        <dsp:cNvSpPr/>
      </dsp:nvSpPr>
      <dsp:spPr>
        <a:xfrm>
          <a:off x="3918321" y="1236502"/>
          <a:ext cx="1210029" cy="1210029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b="1" kern="1200" dirty="0" smtClean="0">
              <a:solidFill>
                <a:schemeClr val="tx1"/>
              </a:solidFill>
            </a:rPr>
            <a:t>Egresos</a:t>
          </a:r>
          <a:endParaRPr lang="es-CR" sz="1600" b="1" kern="1200" dirty="0">
            <a:solidFill>
              <a:schemeClr val="tx1"/>
            </a:solidFill>
          </a:endParaRPr>
        </a:p>
      </dsp:txBody>
      <dsp:txXfrm>
        <a:off x="4095526" y="1413707"/>
        <a:ext cx="855619" cy="855619"/>
      </dsp:txXfrm>
    </dsp:sp>
    <dsp:sp modelId="{53809924-6FB4-4DD6-9A9C-A539D6DE5E9C}">
      <dsp:nvSpPr>
        <dsp:cNvPr id="0" name=""/>
        <dsp:cNvSpPr/>
      </dsp:nvSpPr>
      <dsp:spPr>
        <a:xfrm>
          <a:off x="5249353" y="1236502"/>
          <a:ext cx="1815044" cy="1210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2100" kern="1200" dirty="0" smtClean="0"/>
            <a:t>Liquidez</a:t>
          </a:r>
          <a:endParaRPr lang="es-C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2100" kern="1200" dirty="0" smtClean="0"/>
            <a:t>Estacionalidad </a:t>
          </a:r>
          <a:endParaRPr lang="es-CR" sz="2100" kern="1200" dirty="0"/>
        </a:p>
      </dsp:txBody>
      <dsp:txXfrm>
        <a:off x="5249353" y="1236502"/>
        <a:ext cx="1815044" cy="1210029"/>
      </dsp:txXfrm>
    </dsp:sp>
    <dsp:sp modelId="{D37565DD-C2D0-4372-ABCA-B3068B802268}">
      <dsp:nvSpPr>
        <dsp:cNvPr id="0" name=""/>
        <dsp:cNvSpPr/>
      </dsp:nvSpPr>
      <dsp:spPr>
        <a:xfrm>
          <a:off x="3918321" y="2796593"/>
          <a:ext cx="1210029" cy="1210029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b="1" kern="1200" dirty="0" smtClean="0">
              <a:solidFill>
                <a:schemeClr val="tx1"/>
              </a:solidFill>
            </a:rPr>
            <a:t>Financiamiento externo</a:t>
          </a:r>
          <a:endParaRPr lang="es-CR" sz="1600" b="1" kern="1200" dirty="0">
            <a:solidFill>
              <a:schemeClr val="tx1"/>
            </a:solidFill>
          </a:endParaRPr>
        </a:p>
      </dsp:txBody>
      <dsp:txXfrm>
        <a:off x="4095526" y="2973798"/>
        <a:ext cx="855619" cy="855619"/>
      </dsp:txXfrm>
    </dsp:sp>
    <dsp:sp modelId="{D6EE45E0-35DA-480E-B983-824E473DD4AA}">
      <dsp:nvSpPr>
        <dsp:cNvPr id="0" name=""/>
        <dsp:cNvSpPr/>
      </dsp:nvSpPr>
      <dsp:spPr>
        <a:xfrm>
          <a:off x="5249353" y="2796593"/>
          <a:ext cx="1815044" cy="1210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2100" kern="1200" dirty="0" smtClean="0"/>
            <a:t>Moneda</a:t>
          </a:r>
          <a:endParaRPr lang="es-C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2100" kern="1200" dirty="0" smtClean="0"/>
            <a:t>Programación</a:t>
          </a:r>
          <a:endParaRPr lang="es-C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R" sz="2100" kern="1200" dirty="0"/>
        </a:p>
      </dsp:txBody>
      <dsp:txXfrm>
        <a:off x="5249353" y="2796593"/>
        <a:ext cx="1815044" cy="1210029"/>
      </dsp:txXfrm>
    </dsp:sp>
    <dsp:sp modelId="{0F9B11DD-C490-4CF2-90DB-06EB51498562}">
      <dsp:nvSpPr>
        <dsp:cNvPr id="0" name=""/>
        <dsp:cNvSpPr/>
      </dsp:nvSpPr>
      <dsp:spPr>
        <a:xfrm>
          <a:off x="2726388" y="3918190"/>
          <a:ext cx="1869048" cy="1668994"/>
        </a:xfrm>
        <a:prstGeom prst="ellips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b="1" kern="1200" dirty="0" smtClean="0">
              <a:solidFill>
                <a:schemeClr val="tx1"/>
              </a:solidFill>
            </a:rPr>
            <a:t>Financiamiento y servicio de deuda </a:t>
          </a:r>
          <a:endParaRPr lang="es-CR" sz="1600" b="1" kern="1200" dirty="0">
            <a:solidFill>
              <a:schemeClr val="tx1"/>
            </a:solidFill>
          </a:endParaRPr>
        </a:p>
      </dsp:txBody>
      <dsp:txXfrm>
        <a:off x="3000104" y="4162609"/>
        <a:ext cx="1321616" cy="11801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7A051-0E63-41EF-81BC-67BA969917C2}">
      <dsp:nvSpPr>
        <dsp:cNvPr id="0" name=""/>
        <dsp:cNvSpPr/>
      </dsp:nvSpPr>
      <dsp:spPr>
        <a:xfrm>
          <a:off x="0" y="1349937"/>
          <a:ext cx="1888291" cy="1888386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500" kern="1200" dirty="0" smtClean="0"/>
            <a:t>Contabilidad Nacional</a:t>
          </a:r>
          <a:endParaRPr lang="es-CR" sz="1500" kern="1200" dirty="0"/>
        </a:p>
      </dsp:txBody>
      <dsp:txXfrm>
        <a:off x="276534" y="1626485"/>
        <a:ext cx="1335223" cy="1335290"/>
      </dsp:txXfrm>
    </dsp:sp>
    <dsp:sp modelId="{0DA6BDDF-5518-4FF7-B6F7-D6AC036236EB}">
      <dsp:nvSpPr>
        <dsp:cNvPr id="0" name=""/>
        <dsp:cNvSpPr/>
      </dsp:nvSpPr>
      <dsp:spPr>
        <a:xfrm>
          <a:off x="980824" y="2566939"/>
          <a:ext cx="1888291" cy="1888386"/>
        </a:xfrm>
        <a:prstGeom prst="ellips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500" kern="1200" dirty="0" smtClean="0"/>
            <a:t>Ingresos</a:t>
          </a:r>
          <a:endParaRPr lang="es-CR" sz="1500" kern="1200" dirty="0"/>
        </a:p>
      </dsp:txBody>
      <dsp:txXfrm>
        <a:off x="1257358" y="2843487"/>
        <a:ext cx="1335223" cy="1335290"/>
      </dsp:txXfrm>
    </dsp:sp>
    <dsp:sp modelId="{54015B76-21B7-42CC-AE23-A994F4C377FA}">
      <dsp:nvSpPr>
        <dsp:cNvPr id="0" name=""/>
        <dsp:cNvSpPr/>
      </dsp:nvSpPr>
      <dsp:spPr>
        <a:xfrm>
          <a:off x="1961649" y="1349937"/>
          <a:ext cx="1888291" cy="1888386"/>
        </a:xfrm>
        <a:prstGeom prst="ellips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500" kern="1200" dirty="0" smtClean="0"/>
            <a:t>Dirección General de Presupuesto Nacional </a:t>
          </a:r>
          <a:endParaRPr lang="es-CR" sz="1500" kern="1200" dirty="0"/>
        </a:p>
      </dsp:txBody>
      <dsp:txXfrm>
        <a:off x="2238183" y="1626485"/>
        <a:ext cx="1335223" cy="1335290"/>
      </dsp:txXfrm>
    </dsp:sp>
    <dsp:sp modelId="{FD920E0A-3D29-469C-96F2-17A2245BD386}">
      <dsp:nvSpPr>
        <dsp:cNvPr id="0" name=""/>
        <dsp:cNvSpPr/>
      </dsp:nvSpPr>
      <dsp:spPr>
        <a:xfrm>
          <a:off x="2942474" y="2566939"/>
          <a:ext cx="1888291" cy="1888386"/>
        </a:xfrm>
        <a:prstGeom prst="ellips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500" kern="1200" dirty="0" smtClean="0"/>
            <a:t>Despacho del Ministro</a:t>
          </a:r>
          <a:endParaRPr lang="es-CR" sz="1500" kern="1200" dirty="0"/>
        </a:p>
      </dsp:txBody>
      <dsp:txXfrm>
        <a:off x="3219008" y="2843487"/>
        <a:ext cx="1335223" cy="1335290"/>
      </dsp:txXfrm>
    </dsp:sp>
    <dsp:sp modelId="{C0CD50E5-FF83-440D-B856-5C52508334A4}">
      <dsp:nvSpPr>
        <dsp:cNvPr id="0" name=""/>
        <dsp:cNvSpPr/>
      </dsp:nvSpPr>
      <dsp:spPr>
        <a:xfrm>
          <a:off x="3923299" y="1349937"/>
          <a:ext cx="1888291" cy="1888386"/>
        </a:xfrm>
        <a:prstGeom prst="ellips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500" kern="1200" dirty="0" smtClean="0"/>
            <a:t>Tesorería Nacional </a:t>
          </a:r>
          <a:endParaRPr lang="es-CR" sz="1500" kern="1200" dirty="0"/>
        </a:p>
      </dsp:txBody>
      <dsp:txXfrm>
        <a:off x="4199833" y="1626485"/>
        <a:ext cx="1335223" cy="1335290"/>
      </dsp:txXfrm>
    </dsp:sp>
    <dsp:sp modelId="{60571CA1-A98D-449F-AA4E-25C30DAF61C9}">
      <dsp:nvSpPr>
        <dsp:cNvPr id="0" name=""/>
        <dsp:cNvSpPr/>
      </dsp:nvSpPr>
      <dsp:spPr>
        <a:xfrm>
          <a:off x="4904124" y="2566939"/>
          <a:ext cx="1888291" cy="1888386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500" kern="1200" dirty="0" smtClean="0"/>
            <a:t>Autoridad Presupuestaria</a:t>
          </a:r>
          <a:endParaRPr lang="es-CR" sz="1500" kern="1200" dirty="0"/>
        </a:p>
      </dsp:txBody>
      <dsp:txXfrm>
        <a:off x="5180658" y="2843487"/>
        <a:ext cx="1335223" cy="13352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794E20-16EC-4D91-AE10-62110894A86C}">
      <dsp:nvSpPr>
        <dsp:cNvPr id="0" name=""/>
        <dsp:cNvSpPr/>
      </dsp:nvSpPr>
      <dsp:spPr>
        <a:xfrm>
          <a:off x="1075944" y="519451"/>
          <a:ext cx="3931920" cy="1365504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C9DA7E-510C-4965-958F-8F573FC57B5A}">
      <dsp:nvSpPr>
        <dsp:cNvPr id="0" name=""/>
        <dsp:cNvSpPr/>
      </dsp:nvSpPr>
      <dsp:spPr>
        <a:xfrm>
          <a:off x="2667000" y="3863107"/>
          <a:ext cx="762000" cy="487680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F3A5EB-E391-48BD-862E-18706B2D46DC}">
      <dsp:nvSpPr>
        <dsp:cNvPr id="0" name=""/>
        <dsp:cNvSpPr/>
      </dsp:nvSpPr>
      <dsp:spPr>
        <a:xfrm>
          <a:off x="1219200" y="4253251"/>
          <a:ext cx="3657600" cy="91440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4000" b="1" kern="1200" dirty="0" smtClean="0"/>
            <a:t>Economía </a:t>
          </a:r>
          <a:endParaRPr lang="es-CR" sz="4000" b="1" kern="1200" dirty="0"/>
        </a:p>
      </dsp:txBody>
      <dsp:txXfrm>
        <a:off x="1219200" y="4253251"/>
        <a:ext cx="3657600" cy="914400"/>
      </dsp:txXfrm>
    </dsp:sp>
    <dsp:sp modelId="{8205F577-65AD-4129-B03E-C9642B241B78}">
      <dsp:nvSpPr>
        <dsp:cNvPr id="0" name=""/>
        <dsp:cNvSpPr/>
      </dsp:nvSpPr>
      <dsp:spPr>
        <a:xfrm>
          <a:off x="2505456" y="1990416"/>
          <a:ext cx="1371600" cy="13716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kern="1200" dirty="0" smtClean="0"/>
            <a:t>Mercado cambiario</a:t>
          </a:r>
          <a:endParaRPr lang="es-CR" sz="1800" kern="1200" dirty="0"/>
        </a:p>
      </dsp:txBody>
      <dsp:txXfrm>
        <a:off x="2706322" y="2191282"/>
        <a:ext cx="969868" cy="969868"/>
      </dsp:txXfrm>
    </dsp:sp>
    <dsp:sp modelId="{D3648C0B-4BC7-4113-8185-4C19979F7C96}">
      <dsp:nvSpPr>
        <dsp:cNvPr id="0" name=""/>
        <dsp:cNvSpPr/>
      </dsp:nvSpPr>
      <dsp:spPr>
        <a:xfrm>
          <a:off x="1523999" y="961411"/>
          <a:ext cx="1371600" cy="1371600"/>
        </a:xfrm>
        <a:prstGeom prst="ellips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kern="1200" dirty="0" smtClean="0"/>
            <a:t> Mercado de liquidez</a:t>
          </a:r>
          <a:endParaRPr lang="es-CR" sz="1800" kern="1200" dirty="0"/>
        </a:p>
      </dsp:txBody>
      <dsp:txXfrm>
        <a:off x="1724865" y="1162277"/>
        <a:ext cx="969868" cy="969868"/>
      </dsp:txXfrm>
    </dsp:sp>
    <dsp:sp modelId="{31E6253B-363B-44FC-88E8-A7F12317C5D4}">
      <dsp:nvSpPr>
        <dsp:cNvPr id="0" name=""/>
        <dsp:cNvSpPr/>
      </dsp:nvSpPr>
      <dsp:spPr>
        <a:xfrm>
          <a:off x="2926080" y="629789"/>
          <a:ext cx="1371600" cy="1371600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kern="1200" dirty="0" smtClean="0"/>
            <a:t>Mercado de deuda pública </a:t>
          </a:r>
          <a:endParaRPr lang="es-CR" sz="1800" kern="1200" dirty="0"/>
        </a:p>
      </dsp:txBody>
      <dsp:txXfrm>
        <a:off x="3126946" y="830655"/>
        <a:ext cx="969868" cy="969868"/>
      </dsp:txXfrm>
    </dsp:sp>
    <dsp:sp modelId="{FDF5964E-F8C2-4A5C-8551-917FCB835841}">
      <dsp:nvSpPr>
        <dsp:cNvPr id="0" name=""/>
        <dsp:cNvSpPr/>
      </dsp:nvSpPr>
      <dsp:spPr>
        <a:xfrm>
          <a:off x="23664" y="-111315"/>
          <a:ext cx="6048670" cy="4340015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Círculos interconectados"/>
  <dgm:desc val="Se usa para mostrar ideas o conceptos superpuestos o interconectados. Las siete primeras líneas del texto de nivel 1 se corresponden con un círculo. El texto sin usar no aparece, pero sigue estando disponible si cambia de diseño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B02CF-19EB-4223-A6EC-5DF2CDDB54F1}" type="datetimeFigureOut">
              <a:rPr lang="es-CR" smtClean="0"/>
              <a:t>25/07/2016</a:t>
            </a:fld>
            <a:endParaRPr lang="es-C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7D5AE-3B87-4F64-8D83-8EFA8E7642C9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879197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7D5AE-3B87-4F64-8D83-8EFA8E7642C9}" type="slidenum">
              <a:rPr lang="es-CR" smtClean="0"/>
              <a:t>4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197821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C5E68-D2EC-4F3C-A526-235E0A79678C}" type="datetimeFigureOut">
              <a:rPr lang="es-CR" smtClean="0"/>
              <a:t>25/07/2016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F36B-42A3-4B82-B9DD-941BA78E746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507224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C5E68-D2EC-4F3C-A526-235E0A79678C}" type="datetimeFigureOut">
              <a:rPr lang="es-CR" smtClean="0"/>
              <a:t>25/07/2016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F36B-42A3-4B82-B9DD-941BA78E746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739814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C5E68-D2EC-4F3C-A526-235E0A79678C}" type="datetimeFigureOut">
              <a:rPr lang="es-CR" smtClean="0"/>
              <a:t>25/07/2016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F36B-42A3-4B82-B9DD-941BA78E746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983745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C5E68-D2EC-4F3C-A526-235E0A79678C}" type="datetimeFigureOut">
              <a:rPr lang="es-CR" smtClean="0"/>
              <a:t>25/07/2016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F36B-42A3-4B82-B9DD-941BA78E746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625112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C5E68-D2EC-4F3C-A526-235E0A79678C}" type="datetimeFigureOut">
              <a:rPr lang="es-CR" smtClean="0"/>
              <a:t>25/07/2016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F36B-42A3-4B82-B9DD-941BA78E746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551826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C5E68-D2EC-4F3C-A526-235E0A79678C}" type="datetimeFigureOut">
              <a:rPr lang="es-CR" smtClean="0"/>
              <a:t>25/07/2016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F36B-42A3-4B82-B9DD-941BA78E746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109057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C5E68-D2EC-4F3C-A526-235E0A79678C}" type="datetimeFigureOut">
              <a:rPr lang="es-CR" smtClean="0"/>
              <a:t>25/07/2016</a:t>
            </a:fld>
            <a:endParaRPr lang="es-C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F36B-42A3-4B82-B9DD-941BA78E746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293372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C5E68-D2EC-4F3C-A526-235E0A79678C}" type="datetimeFigureOut">
              <a:rPr lang="es-CR" smtClean="0"/>
              <a:t>25/07/2016</a:t>
            </a:fld>
            <a:endParaRPr lang="es-C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F36B-42A3-4B82-B9DD-941BA78E746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592185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C5E68-D2EC-4F3C-A526-235E0A79678C}" type="datetimeFigureOut">
              <a:rPr lang="es-CR" smtClean="0"/>
              <a:t>25/07/2016</a:t>
            </a:fld>
            <a:endParaRPr lang="es-C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F36B-42A3-4B82-B9DD-941BA78E746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766736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C5E68-D2EC-4F3C-A526-235E0A79678C}" type="datetimeFigureOut">
              <a:rPr lang="es-CR" smtClean="0"/>
              <a:t>25/07/2016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F36B-42A3-4B82-B9DD-941BA78E746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977804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C5E68-D2EC-4F3C-A526-235E0A79678C}" type="datetimeFigureOut">
              <a:rPr lang="es-CR" smtClean="0"/>
              <a:t>25/07/2016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F36B-42A3-4B82-B9DD-941BA78E746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85120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C5E68-D2EC-4F3C-A526-235E0A79678C}" type="datetimeFigureOut">
              <a:rPr lang="es-CR" smtClean="0"/>
              <a:t>25/07/2016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9F36B-42A3-4B82-B9DD-941BA78E746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210859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3528" y="404664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DO" sz="2800" b="1" dirty="0"/>
              <a:t>VII Seminario Anual de Tesorerías Gubernamentales de América Latina (</a:t>
            </a:r>
            <a:r>
              <a:rPr lang="es-DO" sz="2800" b="1" dirty="0" smtClean="0"/>
              <a:t>FOTEGAL)</a:t>
            </a:r>
          </a:p>
          <a:p>
            <a:pPr algn="ctr"/>
            <a:r>
              <a:rPr lang="es-DO" sz="2800" b="1" dirty="0" smtClean="0"/>
              <a:t>Asunción Paraguay</a:t>
            </a:r>
            <a:endParaRPr lang="es-CR" sz="2800" dirty="0"/>
          </a:p>
        </p:txBody>
      </p:sp>
      <p:sp>
        <p:nvSpPr>
          <p:cNvPr id="5" name="4 CuadroTexto"/>
          <p:cNvSpPr txBox="1"/>
          <p:nvPr/>
        </p:nvSpPr>
        <p:spPr>
          <a:xfrm>
            <a:off x="765939" y="2465893"/>
            <a:ext cx="7776864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Política macroeconómica y su impacto en la gestión de Tesorería</a:t>
            </a:r>
            <a:endParaRPr lang="es-CR" sz="28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1910507" y="4014356"/>
            <a:ext cx="59766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800" b="1" dirty="0" smtClean="0"/>
              <a:t>Tesorería Nacional  de Costa Rica</a:t>
            </a:r>
          </a:p>
          <a:p>
            <a:pPr algn="ctr"/>
            <a:endParaRPr lang="es-CR" sz="2800" b="1" dirty="0"/>
          </a:p>
          <a:p>
            <a:pPr algn="ctr"/>
            <a:r>
              <a:rPr lang="es-CR" sz="2800" b="1" dirty="0" smtClean="0"/>
              <a:t>Martha Cubillo Jiménez</a:t>
            </a:r>
          </a:p>
          <a:p>
            <a:pPr algn="ctr"/>
            <a:r>
              <a:rPr lang="es-CR" sz="2800" b="1" dirty="0" smtClean="0"/>
              <a:t>Tesorera Nacional  </a:t>
            </a:r>
          </a:p>
          <a:p>
            <a:pPr algn="ctr"/>
            <a:r>
              <a:rPr lang="es-CR" sz="2800" b="1" dirty="0" smtClean="0"/>
              <a:t>Julio 2016</a:t>
            </a:r>
            <a:endParaRPr lang="es-CR" sz="2800" b="1" dirty="0"/>
          </a:p>
        </p:txBody>
      </p:sp>
      <p:pic>
        <p:nvPicPr>
          <p:cNvPr id="5122" name="Picture 2" descr="C:\Users\cubillojm\AppData\Local\Microsoft\Windows\Temporary Internet Files\Low\Content.IE5\UN6DHTVE\costarica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77272"/>
            <a:ext cx="1296144" cy="86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6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332656"/>
            <a:ext cx="8229600" cy="778098"/>
          </a:xfrm>
        </p:spPr>
        <p:txBody>
          <a:bodyPr>
            <a:noAutofit/>
          </a:bodyPr>
          <a:lstStyle/>
          <a:p>
            <a:r>
              <a:rPr lang="es-CR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PROGRAMACION BISEMANAL COMPRA – VENTA </a:t>
            </a:r>
            <a:r>
              <a:rPr lang="es-CR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R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R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 </a:t>
            </a:r>
            <a:r>
              <a:rPr lang="es-CR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DIVISAS: MILLONES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460877"/>
              </p:ext>
            </p:extLst>
          </p:nvPr>
        </p:nvGraphicFramePr>
        <p:xfrm>
          <a:off x="592138" y="1162050"/>
          <a:ext cx="7958273" cy="54159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766"/>
                <a:gridCol w="2001774"/>
                <a:gridCol w="937416"/>
                <a:gridCol w="937416"/>
                <a:gridCol w="937416"/>
                <a:gridCol w="937416"/>
                <a:gridCol w="937416"/>
                <a:gridCol w="917887"/>
                <a:gridCol w="175766"/>
              </a:tblGrid>
              <a:tr h="131824">
                <a:tc>
                  <a:txBody>
                    <a:bodyPr/>
                    <a:lstStyle/>
                    <a:p>
                      <a:pPr algn="r" fontAlgn="b"/>
                      <a:r>
                        <a:rPr lang="es-CR" sz="800" u="none" strike="noStrike" dirty="0">
                          <a:effectLst/>
                        </a:rPr>
                        <a:t> </a:t>
                      </a:r>
                      <a:endParaRPr lang="es-CR" sz="800" b="0" i="0" u="none" strike="noStrike" dirty="0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800" u="none" strike="noStrike">
                          <a:effectLst/>
                        </a:rPr>
                        <a:t> </a:t>
                      </a:r>
                      <a:endParaRPr lang="es-CR" sz="800" b="0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800" u="none" strike="noStrike">
                          <a:effectLst/>
                        </a:rPr>
                        <a:t> </a:t>
                      </a:r>
                      <a:endParaRPr lang="es-CR" sz="800" b="0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800" u="none" strike="noStrike">
                          <a:effectLst/>
                        </a:rPr>
                        <a:t> </a:t>
                      </a:r>
                      <a:endParaRPr lang="es-CR" sz="800" b="0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800" u="none" strike="noStrike">
                          <a:effectLst/>
                        </a:rPr>
                        <a:t> </a:t>
                      </a:r>
                      <a:endParaRPr lang="es-CR" sz="800" b="0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800" u="none" strike="noStrike">
                          <a:effectLst/>
                        </a:rPr>
                        <a:t> </a:t>
                      </a:r>
                      <a:endParaRPr lang="es-CR" sz="800" b="0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800" u="none" strike="noStrike">
                          <a:effectLst/>
                        </a:rPr>
                        <a:t> </a:t>
                      </a:r>
                      <a:endParaRPr lang="es-CR" sz="800" b="0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800" u="none" strike="noStrike">
                          <a:effectLst/>
                        </a:rPr>
                        <a:t> </a:t>
                      </a:r>
                      <a:endParaRPr lang="es-CR" sz="800" b="0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800" u="none" strike="noStrike">
                          <a:effectLst/>
                        </a:rPr>
                        <a:t> </a:t>
                      </a:r>
                      <a:endParaRPr lang="es-CR" sz="800" b="0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</a:tr>
              <a:tr h="124501">
                <a:tc>
                  <a:txBody>
                    <a:bodyPr/>
                    <a:lstStyle/>
                    <a:p>
                      <a:pPr algn="ctr" fontAlgn="b"/>
                      <a:r>
                        <a:rPr lang="es-CR" sz="800" u="none" strike="noStrike">
                          <a:effectLst/>
                        </a:rPr>
                        <a:t> </a:t>
                      </a:r>
                      <a:endParaRPr lang="es-CR" sz="800" b="1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800" u="none" strike="noStrike">
                          <a:effectLst/>
                        </a:rPr>
                        <a:t> </a:t>
                      </a:r>
                      <a:endParaRPr lang="es-CR" sz="800" b="0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800" u="none" strike="noStrike">
                          <a:effectLst/>
                        </a:rPr>
                        <a:t> </a:t>
                      </a:r>
                      <a:endParaRPr lang="es-CR" sz="800" b="1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800" u="none" strike="noStrike">
                          <a:effectLst/>
                        </a:rPr>
                        <a:t> </a:t>
                      </a:r>
                      <a:endParaRPr lang="es-CR" sz="800" b="1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800" u="none" strike="noStrike">
                          <a:effectLst/>
                        </a:rPr>
                        <a:t> </a:t>
                      </a:r>
                      <a:endParaRPr lang="es-CR" sz="800" b="1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800" u="none" strike="noStrike">
                          <a:effectLst/>
                        </a:rPr>
                        <a:t> </a:t>
                      </a:r>
                      <a:endParaRPr lang="es-CR" sz="800" b="1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800" u="none" strike="noStrike">
                          <a:effectLst/>
                        </a:rPr>
                        <a:t> </a:t>
                      </a:r>
                      <a:endParaRPr lang="es-CR" sz="800" b="1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800" u="none" strike="noStrike">
                          <a:effectLst/>
                        </a:rPr>
                        <a:t> </a:t>
                      </a:r>
                      <a:endParaRPr lang="es-CR" sz="800" b="1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800" u="none" strike="noStrike">
                          <a:effectLst/>
                        </a:rPr>
                        <a:t> </a:t>
                      </a:r>
                      <a:endParaRPr lang="es-CR" sz="800" b="1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</a:tr>
              <a:tr h="139148">
                <a:tc>
                  <a:txBody>
                    <a:bodyPr/>
                    <a:lstStyle/>
                    <a:p>
                      <a:pPr algn="ctr" fontAlgn="b"/>
                      <a:r>
                        <a:rPr lang="es-CR" sz="800" u="none" strike="noStrike">
                          <a:effectLst/>
                        </a:rPr>
                        <a:t> </a:t>
                      </a:r>
                      <a:endParaRPr lang="es-CR" sz="800" b="1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CR" sz="900" b="1" u="none" strike="noStrike" dirty="0">
                          <a:effectLst/>
                        </a:rPr>
                        <a:t>Para: Departamento Administración de Operaciones Nacionales</a:t>
                      </a:r>
                      <a:endParaRPr lang="es-CR" sz="900" b="1" i="0" u="none" strike="noStrike" dirty="0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u="none" strike="noStrike">
                          <a:effectLst/>
                        </a:rPr>
                        <a:t> </a:t>
                      </a:r>
                      <a:endParaRPr lang="es-CR" sz="900" b="1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u="none" strike="noStrike">
                          <a:effectLst/>
                        </a:rPr>
                        <a:t> </a:t>
                      </a:r>
                      <a:endParaRPr lang="es-CR" sz="900" b="1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u="none" strike="noStrike">
                          <a:effectLst/>
                        </a:rPr>
                        <a:t> </a:t>
                      </a:r>
                      <a:endParaRPr lang="es-CR" sz="900" b="1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u="none" strike="noStrike">
                          <a:effectLst/>
                        </a:rPr>
                        <a:t> </a:t>
                      </a:r>
                      <a:endParaRPr lang="es-CR" sz="900" b="1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u="none" strike="noStrike">
                          <a:effectLst/>
                        </a:rPr>
                        <a:t> </a:t>
                      </a:r>
                      <a:endParaRPr lang="es-CR" sz="900" b="1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</a:tr>
              <a:tr h="139148">
                <a:tc>
                  <a:txBody>
                    <a:bodyPr/>
                    <a:lstStyle/>
                    <a:p>
                      <a:pPr algn="ctr" fontAlgn="b"/>
                      <a:r>
                        <a:rPr lang="es-CR" sz="800" u="none" strike="noStrike">
                          <a:effectLst/>
                        </a:rPr>
                        <a:t> </a:t>
                      </a:r>
                      <a:endParaRPr lang="es-CR" sz="800" b="1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900" b="1" u="none" strike="noStrike" dirty="0">
                          <a:effectLst/>
                        </a:rPr>
                        <a:t> </a:t>
                      </a:r>
                      <a:endParaRPr lang="es-CR" sz="900" b="1" i="0" u="none" strike="noStrike" dirty="0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b="1" u="none" strike="noStrike">
                          <a:effectLst/>
                        </a:rPr>
                        <a:t> </a:t>
                      </a:r>
                      <a:endParaRPr lang="es-CR" sz="900" b="1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900" b="1" u="none" strike="noStrike">
                          <a:effectLst/>
                        </a:rPr>
                        <a:t> </a:t>
                      </a:r>
                      <a:endParaRPr lang="es-CR" sz="900" b="1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900" u="none" strike="noStrike">
                          <a:effectLst/>
                        </a:rPr>
                        <a:t> </a:t>
                      </a:r>
                      <a:endParaRPr lang="es-CR" sz="900" b="0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900" u="none" strike="noStrike">
                          <a:effectLst/>
                        </a:rPr>
                        <a:t> </a:t>
                      </a:r>
                      <a:endParaRPr lang="es-CR" sz="900" b="0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900" u="none" strike="noStrike">
                          <a:effectLst/>
                        </a:rPr>
                        <a:t> </a:t>
                      </a:r>
                      <a:endParaRPr lang="es-CR" sz="900" b="0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900" u="none" strike="noStrike">
                          <a:effectLst/>
                        </a:rPr>
                        <a:t> </a:t>
                      </a:r>
                      <a:endParaRPr lang="es-CR" sz="900" b="0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u="none" strike="noStrike">
                          <a:effectLst/>
                        </a:rPr>
                        <a:t> </a:t>
                      </a:r>
                      <a:endParaRPr lang="es-CR" sz="900" b="1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</a:tr>
              <a:tr h="153795">
                <a:tc>
                  <a:txBody>
                    <a:bodyPr/>
                    <a:lstStyle/>
                    <a:p>
                      <a:pPr algn="ctr" fontAlgn="b"/>
                      <a:r>
                        <a:rPr lang="es-CR" sz="800" u="none" strike="noStrike">
                          <a:effectLst/>
                        </a:rPr>
                        <a:t> </a:t>
                      </a:r>
                      <a:endParaRPr lang="es-CR" sz="800" b="1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900" b="1" u="none" strike="noStrike" dirty="0">
                          <a:effectLst/>
                        </a:rPr>
                        <a:t> </a:t>
                      </a:r>
                      <a:endParaRPr lang="es-CR" sz="900" b="1" i="0" u="none" strike="noStrike" dirty="0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CR" sz="1000" b="1" u="none" strike="noStrike">
                          <a:effectLst/>
                        </a:rPr>
                        <a:t>Ministerio de Hacienda</a:t>
                      </a:r>
                      <a:endParaRPr lang="es-CR" sz="1000" b="1" i="0" u="none" strike="noStrike">
                        <a:solidFill>
                          <a:srgbClr val="333399"/>
                        </a:solidFill>
                        <a:effectLst/>
                        <a:latin typeface="Cambria"/>
                      </a:endParaRPr>
                    </a:p>
                  </a:txBody>
                  <a:tcPr marL="7324" marR="7324" marT="7324" marB="0" anchor="ctr"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R" sz="1000" u="none" strike="noStrike">
                          <a:effectLst/>
                        </a:rPr>
                        <a:t> </a:t>
                      </a:r>
                      <a:endParaRPr lang="es-CR" sz="1000" b="1" i="0" u="none" strike="noStrike">
                        <a:solidFill>
                          <a:srgbClr val="333399"/>
                        </a:solidFill>
                        <a:effectLst/>
                        <a:latin typeface="Cambria"/>
                      </a:endParaRPr>
                    </a:p>
                  </a:txBody>
                  <a:tcPr marL="7324" marR="7324" marT="73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u="none" strike="noStrike">
                          <a:effectLst/>
                        </a:rPr>
                        <a:t> </a:t>
                      </a:r>
                      <a:endParaRPr lang="es-CR" sz="900" b="1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</a:tr>
              <a:tr h="124501">
                <a:tc>
                  <a:txBody>
                    <a:bodyPr/>
                    <a:lstStyle/>
                    <a:p>
                      <a:pPr algn="ctr" fontAlgn="b"/>
                      <a:r>
                        <a:rPr lang="es-CR" sz="800" u="none" strike="noStrike">
                          <a:effectLst/>
                        </a:rPr>
                        <a:t> </a:t>
                      </a:r>
                      <a:endParaRPr lang="es-CR" sz="800" b="1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900" b="1" u="none" strike="noStrike" dirty="0">
                          <a:effectLst/>
                        </a:rPr>
                        <a:t> </a:t>
                      </a:r>
                      <a:endParaRPr lang="es-CR" sz="900" b="1" i="0" u="none" strike="noStrike" dirty="0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CR" sz="900" b="1" u="sng" strike="noStrike">
                          <a:effectLst/>
                        </a:rPr>
                        <a:t>PROGRAMACION BISEMANAL - COMPRA DE DIVISAS</a:t>
                      </a:r>
                      <a:endParaRPr lang="es-CR" sz="900" b="1" i="0" u="sng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ctr"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R" sz="900" u="sng" strike="noStrike">
                          <a:effectLst/>
                        </a:rPr>
                        <a:t> </a:t>
                      </a:r>
                      <a:endParaRPr lang="es-CR" sz="900" b="1" i="0" u="sng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u="none" strike="noStrike">
                          <a:effectLst/>
                        </a:rPr>
                        <a:t> </a:t>
                      </a:r>
                      <a:endParaRPr lang="es-CR" sz="900" b="1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</a:tr>
              <a:tr h="153795">
                <a:tc>
                  <a:txBody>
                    <a:bodyPr/>
                    <a:lstStyle/>
                    <a:p>
                      <a:pPr algn="ctr" fontAlgn="b"/>
                      <a:r>
                        <a:rPr lang="es-CR" sz="800" u="none" strike="noStrike">
                          <a:effectLst/>
                        </a:rPr>
                        <a:t> </a:t>
                      </a:r>
                      <a:endParaRPr lang="es-CR" sz="800" b="1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900" b="1" u="none" strike="noStrike" dirty="0">
                          <a:effectLst/>
                        </a:rPr>
                        <a:t> </a:t>
                      </a:r>
                      <a:endParaRPr lang="es-CR" sz="900" b="1" i="0" u="none" strike="noStrike" dirty="0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CR" sz="1000" b="1" u="none" strike="noStrike">
                          <a:effectLst/>
                        </a:rPr>
                        <a:t>DOLARES US</a:t>
                      </a:r>
                      <a:endParaRPr lang="es-CR" sz="1000" b="1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ctr"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R" sz="1000" u="none" strike="noStrike">
                          <a:effectLst/>
                        </a:rPr>
                        <a:t> </a:t>
                      </a:r>
                      <a:endParaRPr lang="es-CR" sz="1000" b="1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u="none" strike="noStrike">
                          <a:effectLst/>
                        </a:rPr>
                        <a:t> </a:t>
                      </a:r>
                      <a:endParaRPr lang="es-CR" sz="900" b="1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</a:tr>
              <a:tr h="153795">
                <a:tc>
                  <a:txBody>
                    <a:bodyPr/>
                    <a:lstStyle/>
                    <a:p>
                      <a:pPr algn="r" fontAlgn="b"/>
                      <a:r>
                        <a:rPr lang="es-CR" sz="900" u="none" strike="noStrike">
                          <a:effectLst/>
                        </a:rPr>
                        <a:t> </a:t>
                      </a:r>
                      <a:endParaRPr lang="es-CR" sz="900" b="0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000" b="1" u="none" strike="noStrike" dirty="0">
                          <a:effectLst/>
                        </a:rPr>
                        <a:t> </a:t>
                      </a:r>
                      <a:endParaRPr lang="es-CR" sz="1000" b="1" i="0" u="none" strike="noStrike" dirty="0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000" b="1" u="none" strike="noStrike">
                          <a:effectLst/>
                        </a:rPr>
                        <a:t> </a:t>
                      </a:r>
                      <a:endParaRPr lang="es-CR" sz="1000" b="1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000" b="1" u="none" strike="noStrike">
                          <a:effectLst/>
                        </a:rPr>
                        <a:t> </a:t>
                      </a:r>
                      <a:endParaRPr lang="es-CR" sz="1000" b="1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000" u="none" strike="noStrike">
                          <a:effectLst/>
                        </a:rPr>
                        <a:t> </a:t>
                      </a:r>
                      <a:endParaRPr lang="es-CR" sz="1000" b="1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000" u="none" strike="noStrike">
                          <a:effectLst/>
                        </a:rPr>
                        <a:t> </a:t>
                      </a:r>
                      <a:endParaRPr lang="es-CR" sz="1000" b="1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000" u="none" strike="noStrike">
                          <a:effectLst/>
                        </a:rPr>
                        <a:t> </a:t>
                      </a:r>
                      <a:endParaRPr lang="es-CR" sz="1000" b="1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000" u="none" strike="noStrike">
                          <a:effectLst/>
                        </a:rPr>
                        <a:t> </a:t>
                      </a:r>
                      <a:endParaRPr lang="es-CR" sz="1000" b="1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000" u="none" strike="noStrike">
                          <a:effectLst/>
                        </a:rPr>
                        <a:t> </a:t>
                      </a:r>
                      <a:endParaRPr lang="es-CR" sz="1000" b="0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</a:tr>
              <a:tr h="153795">
                <a:tc>
                  <a:txBody>
                    <a:bodyPr/>
                    <a:lstStyle/>
                    <a:p>
                      <a:pPr algn="r" fontAlgn="b"/>
                      <a:r>
                        <a:rPr lang="es-CR" sz="900" u="none" strike="noStrike">
                          <a:effectLst/>
                        </a:rPr>
                        <a:t> </a:t>
                      </a:r>
                      <a:endParaRPr lang="es-CR" sz="900" b="0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000" b="1" u="none" strike="noStrike" dirty="0">
                          <a:effectLst/>
                        </a:rPr>
                        <a:t> </a:t>
                      </a:r>
                      <a:endParaRPr lang="es-CR" sz="1000" b="1" i="0" u="none" strike="noStrike" dirty="0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CR" sz="1000" b="1" u="none" strike="noStrike">
                          <a:effectLst/>
                        </a:rPr>
                        <a:t>I SEMANA</a:t>
                      </a:r>
                      <a:endParaRPr lang="es-CR" sz="1000" b="1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ctr"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R" sz="1000" b="1" u="none" strike="noStrike">
                          <a:effectLst/>
                        </a:rPr>
                        <a:t>Total I semana</a:t>
                      </a:r>
                      <a:endParaRPr lang="es-CR" sz="1000" b="1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000" u="none" strike="noStrike">
                          <a:effectLst/>
                        </a:rPr>
                        <a:t> </a:t>
                      </a:r>
                      <a:endParaRPr lang="es-CR" sz="1000" b="0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</a:tr>
              <a:tr h="153795"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u="none" strike="noStrike">
                          <a:effectLst/>
                        </a:rPr>
                        <a:t> </a:t>
                      </a:r>
                      <a:endParaRPr lang="es-CR" sz="900" b="0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000" b="1" u="none" strike="noStrike" dirty="0">
                          <a:effectLst/>
                        </a:rPr>
                        <a:t> </a:t>
                      </a:r>
                      <a:endParaRPr lang="es-CR" sz="1000" b="1" i="0" u="none" strike="noStrike" dirty="0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b="1" u="none" strike="noStrike">
                          <a:effectLst/>
                        </a:rPr>
                        <a:t>Lunes</a:t>
                      </a:r>
                      <a:endParaRPr lang="es-CR" sz="900" b="1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b="1" u="none" strike="noStrike">
                          <a:effectLst/>
                        </a:rPr>
                        <a:t>Martes</a:t>
                      </a:r>
                      <a:endParaRPr lang="es-CR" sz="900" b="1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b="1" u="none" strike="noStrike" dirty="0">
                          <a:effectLst/>
                        </a:rPr>
                        <a:t>Miércoles</a:t>
                      </a:r>
                      <a:endParaRPr lang="es-CR" sz="900" b="1" i="0" u="none" strike="noStrike" dirty="0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b="1" u="none" strike="noStrike">
                          <a:effectLst/>
                        </a:rPr>
                        <a:t>Jueves</a:t>
                      </a:r>
                      <a:endParaRPr lang="es-CR" sz="900" b="1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b="1" u="none" strike="noStrike">
                          <a:effectLst/>
                        </a:rPr>
                        <a:t>Viernes</a:t>
                      </a:r>
                      <a:endParaRPr lang="es-CR" sz="900" b="1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u="none" strike="noStrike">
                          <a:effectLst/>
                        </a:rPr>
                        <a:t> </a:t>
                      </a:r>
                      <a:endParaRPr lang="es-CR" sz="1000" b="0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</a:tr>
              <a:tr h="153795"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u="none" strike="noStrike">
                          <a:effectLst/>
                        </a:rPr>
                        <a:t> </a:t>
                      </a:r>
                      <a:endParaRPr lang="es-CR" sz="900" b="0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000" b="1" u="none" strike="noStrike" dirty="0">
                          <a:effectLst/>
                        </a:rPr>
                        <a:t>Fecha:</a:t>
                      </a:r>
                      <a:endParaRPr lang="es-CR" sz="1000" b="1" i="0" u="none" strike="noStrike" dirty="0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b="1" u="none" strike="noStrike">
                          <a:effectLst/>
                        </a:rPr>
                        <a:t>23/may/2016</a:t>
                      </a:r>
                      <a:endParaRPr lang="es-CR" sz="900" b="1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b="1" u="none" strike="noStrike">
                          <a:effectLst/>
                        </a:rPr>
                        <a:t>24/may/2016</a:t>
                      </a:r>
                      <a:endParaRPr lang="es-CR" sz="900" b="1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b="1" u="none" strike="noStrike" dirty="0">
                          <a:effectLst/>
                        </a:rPr>
                        <a:t>25/</a:t>
                      </a:r>
                      <a:r>
                        <a:rPr lang="es-CR" sz="900" b="1" u="none" strike="noStrike" dirty="0" err="1">
                          <a:effectLst/>
                        </a:rPr>
                        <a:t>may</a:t>
                      </a:r>
                      <a:r>
                        <a:rPr lang="es-CR" sz="900" b="1" u="none" strike="noStrike" dirty="0">
                          <a:effectLst/>
                        </a:rPr>
                        <a:t>/2016</a:t>
                      </a:r>
                      <a:endParaRPr lang="es-CR" sz="900" b="1" i="0" u="none" strike="noStrike" dirty="0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b="1" u="none" strike="noStrike">
                          <a:effectLst/>
                        </a:rPr>
                        <a:t>26/may/2016</a:t>
                      </a:r>
                      <a:endParaRPr lang="es-CR" sz="900" b="1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b="1" u="none" strike="noStrike">
                          <a:effectLst/>
                        </a:rPr>
                        <a:t>27/may/2016</a:t>
                      </a:r>
                      <a:endParaRPr lang="es-CR" sz="900" b="1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u="none" strike="noStrike">
                          <a:effectLst/>
                        </a:rPr>
                        <a:t> </a:t>
                      </a:r>
                      <a:endParaRPr lang="es-CR" sz="1000" b="0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</a:tr>
              <a:tr h="161118">
                <a:tc>
                  <a:txBody>
                    <a:bodyPr/>
                    <a:lstStyle/>
                    <a:p>
                      <a:pPr algn="r" fontAlgn="b"/>
                      <a:r>
                        <a:rPr lang="es-CR" sz="900" u="none" strike="noStrike">
                          <a:effectLst/>
                        </a:rPr>
                        <a:t> </a:t>
                      </a:r>
                      <a:endParaRPr lang="es-CR" sz="900" b="0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000" b="1" u="none" strike="noStrike" dirty="0">
                          <a:effectLst/>
                        </a:rPr>
                        <a:t>Total US$:</a:t>
                      </a:r>
                      <a:endParaRPr lang="es-CR" sz="1000" b="1" i="0" u="none" strike="noStrike" dirty="0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900" b="1" u="none" strike="noStrike">
                          <a:effectLst/>
                        </a:rPr>
                        <a:t>                                    -   </a:t>
                      </a:r>
                      <a:endParaRPr lang="es-CR" sz="900" b="1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900" b="1" u="none" strike="noStrike">
                          <a:effectLst/>
                        </a:rPr>
                        <a:t>          10.000.000,00 </a:t>
                      </a:r>
                      <a:endParaRPr lang="es-CR" sz="900" b="1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900" b="1" u="none" strike="noStrike">
                          <a:effectLst/>
                        </a:rPr>
                        <a:t>          10.000.000,00 </a:t>
                      </a:r>
                      <a:endParaRPr lang="es-CR" sz="900" b="1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900" b="1" u="none" strike="noStrike" dirty="0">
                          <a:effectLst/>
                        </a:rPr>
                        <a:t>          10.000.000,00 </a:t>
                      </a:r>
                      <a:endParaRPr lang="es-CR" sz="900" b="1" i="0" u="none" strike="noStrike" dirty="0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900" b="1" u="none" strike="noStrike">
                          <a:effectLst/>
                        </a:rPr>
                        <a:t>          10.000.000,00 </a:t>
                      </a:r>
                      <a:endParaRPr lang="es-CR" sz="900" b="1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900" b="1" u="none" strike="noStrike">
                          <a:effectLst/>
                        </a:rPr>
                        <a:t>     40.000.000,00 </a:t>
                      </a:r>
                      <a:endParaRPr lang="es-CR" sz="900" b="1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000" u="none" strike="noStrike">
                          <a:effectLst/>
                        </a:rPr>
                        <a:t> </a:t>
                      </a:r>
                      <a:endParaRPr lang="es-CR" sz="1000" b="0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</a:tr>
              <a:tr h="153795">
                <a:tc>
                  <a:txBody>
                    <a:bodyPr/>
                    <a:lstStyle/>
                    <a:p>
                      <a:pPr algn="ctr" fontAlgn="b"/>
                      <a:r>
                        <a:rPr lang="es-CR" sz="800" u="none" strike="noStrike">
                          <a:effectLst/>
                        </a:rPr>
                        <a:t> </a:t>
                      </a:r>
                      <a:endParaRPr lang="es-CR" sz="800" b="1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000" b="1" u="none" strike="noStrike" dirty="0">
                          <a:effectLst/>
                        </a:rPr>
                        <a:t>1. Para pagos en Costa Rica:</a:t>
                      </a:r>
                      <a:endParaRPr lang="es-CR" sz="1000" b="1" i="0" u="none" strike="noStrike" dirty="0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b="1" u="none" strike="noStrike">
                          <a:effectLst/>
                        </a:rPr>
                        <a:t>                                    -   </a:t>
                      </a:r>
                      <a:endParaRPr lang="es-CR" sz="900" b="1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b="1" u="none" strike="noStrike">
                          <a:effectLst/>
                        </a:rPr>
                        <a:t>             10.000.000,00 </a:t>
                      </a:r>
                      <a:endParaRPr lang="es-CR" sz="900" b="1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b="1" u="none" strike="noStrike">
                          <a:effectLst/>
                        </a:rPr>
                        <a:t>             10.000.000,00 </a:t>
                      </a:r>
                      <a:endParaRPr lang="es-CR" sz="900" b="1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b="1" u="none" strike="noStrike" dirty="0">
                          <a:effectLst/>
                        </a:rPr>
                        <a:t>             10.000.000,00 </a:t>
                      </a:r>
                      <a:endParaRPr lang="es-CR" sz="900" b="1" i="0" u="none" strike="noStrike" dirty="0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b="1" u="none" strike="noStrike" dirty="0">
                          <a:effectLst/>
                        </a:rPr>
                        <a:t>             10.000.000,00 </a:t>
                      </a:r>
                      <a:endParaRPr lang="es-CR" sz="900" b="1" i="0" u="none" strike="noStrike" dirty="0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900" b="1" u="none" strike="noStrike">
                          <a:effectLst/>
                        </a:rPr>
                        <a:t> </a:t>
                      </a:r>
                      <a:endParaRPr lang="es-CR" sz="900" b="1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u="none" strike="noStrike">
                          <a:effectLst/>
                        </a:rPr>
                        <a:t> </a:t>
                      </a:r>
                      <a:endParaRPr lang="es-CR" sz="900" b="1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</a:tr>
              <a:tr h="153795">
                <a:tc>
                  <a:txBody>
                    <a:bodyPr/>
                    <a:lstStyle/>
                    <a:p>
                      <a:pPr algn="ctr" fontAlgn="b"/>
                      <a:r>
                        <a:rPr lang="es-CR" sz="800" u="none" strike="noStrike">
                          <a:effectLst/>
                        </a:rPr>
                        <a:t> </a:t>
                      </a:r>
                      <a:endParaRPr lang="es-CR" sz="800" b="1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000" b="1" u="none" strike="noStrike" dirty="0">
                          <a:effectLst/>
                        </a:rPr>
                        <a:t>Proveedores</a:t>
                      </a:r>
                      <a:endParaRPr lang="es-CR" sz="1000" b="1" i="0" u="none" strike="noStrike" dirty="0">
                        <a:effectLst/>
                        <a:latin typeface="Cambria"/>
                      </a:endParaRPr>
                    </a:p>
                  </a:txBody>
                  <a:tcPr marL="175766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b="1" u="none" strike="noStrike">
                          <a:effectLst/>
                        </a:rPr>
                        <a:t> </a:t>
                      </a:r>
                      <a:endParaRPr lang="es-CR" sz="900" b="1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b="1" u="none" strike="noStrike">
                          <a:effectLst/>
                        </a:rPr>
                        <a:t> </a:t>
                      </a:r>
                      <a:endParaRPr lang="es-CR" sz="900" b="1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b="1" u="none" strike="noStrike">
                          <a:effectLst/>
                        </a:rPr>
                        <a:t> </a:t>
                      </a:r>
                      <a:endParaRPr lang="es-CR" sz="900" b="1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b="1" u="none" strike="noStrike">
                          <a:effectLst/>
                        </a:rPr>
                        <a:t> </a:t>
                      </a:r>
                      <a:endParaRPr lang="es-CR" sz="900" b="1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b="1" u="none" strike="noStrike" dirty="0">
                          <a:effectLst/>
                        </a:rPr>
                        <a:t> </a:t>
                      </a:r>
                      <a:endParaRPr lang="es-CR" sz="900" b="1" i="0" u="none" strike="noStrike" dirty="0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900" b="1" u="none" strike="noStrike" dirty="0">
                          <a:effectLst/>
                        </a:rPr>
                        <a:t> </a:t>
                      </a:r>
                      <a:endParaRPr lang="es-CR" sz="900" b="1" i="0" u="none" strike="noStrike" dirty="0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u="none" strike="noStrike">
                          <a:effectLst/>
                        </a:rPr>
                        <a:t> </a:t>
                      </a:r>
                      <a:endParaRPr lang="es-CR" sz="900" b="1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</a:tr>
              <a:tr h="153795">
                <a:tc>
                  <a:txBody>
                    <a:bodyPr/>
                    <a:lstStyle/>
                    <a:p>
                      <a:pPr algn="ctr" fontAlgn="b"/>
                      <a:r>
                        <a:rPr lang="es-CR" sz="800" u="none" strike="noStrike">
                          <a:effectLst/>
                        </a:rPr>
                        <a:t> </a:t>
                      </a:r>
                      <a:endParaRPr lang="es-CR" sz="800" b="1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000" b="1" u="none" strike="noStrike">
                          <a:effectLst/>
                        </a:rPr>
                        <a:t>Amortizaciones deuda interna</a:t>
                      </a:r>
                      <a:endParaRPr lang="es-CR" sz="1000" b="1" i="0" u="none" strike="noStrike">
                        <a:effectLst/>
                        <a:latin typeface="Cambria"/>
                      </a:endParaRPr>
                    </a:p>
                  </a:txBody>
                  <a:tcPr marL="175766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b="1" u="none" strike="noStrike" dirty="0">
                          <a:effectLst/>
                        </a:rPr>
                        <a:t> </a:t>
                      </a:r>
                      <a:endParaRPr lang="es-CR" sz="900" b="1" i="0" u="none" strike="noStrike" dirty="0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b="1" u="none" strike="noStrike">
                          <a:effectLst/>
                        </a:rPr>
                        <a:t>             10.000.000,00 </a:t>
                      </a:r>
                      <a:endParaRPr lang="es-CR" sz="900" b="1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b="1" u="none" strike="noStrike">
                          <a:effectLst/>
                        </a:rPr>
                        <a:t>             10.000.000,00 </a:t>
                      </a:r>
                      <a:endParaRPr lang="es-CR" sz="900" b="1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b="1" u="none" strike="noStrike">
                          <a:effectLst/>
                        </a:rPr>
                        <a:t>             10.000.000,00 </a:t>
                      </a:r>
                      <a:endParaRPr lang="es-CR" sz="900" b="1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b="1" u="none" strike="noStrike">
                          <a:effectLst/>
                        </a:rPr>
                        <a:t>             10.000.000,00 </a:t>
                      </a:r>
                      <a:endParaRPr lang="es-CR" sz="900" b="1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900" b="1" u="none" strike="noStrike" dirty="0">
                          <a:effectLst/>
                        </a:rPr>
                        <a:t> </a:t>
                      </a:r>
                      <a:endParaRPr lang="es-CR" sz="900" b="1" i="0" u="none" strike="noStrike" dirty="0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u="none" strike="noStrike">
                          <a:effectLst/>
                        </a:rPr>
                        <a:t> </a:t>
                      </a:r>
                      <a:endParaRPr lang="es-CR" sz="900" b="1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</a:tr>
              <a:tr h="153795">
                <a:tc>
                  <a:txBody>
                    <a:bodyPr/>
                    <a:lstStyle/>
                    <a:p>
                      <a:pPr algn="ctr" fontAlgn="b"/>
                      <a:r>
                        <a:rPr lang="es-CR" sz="800" u="none" strike="noStrike">
                          <a:effectLst/>
                        </a:rPr>
                        <a:t> </a:t>
                      </a:r>
                      <a:endParaRPr lang="es-CR" sz="800" b="1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000" b="1" u="none" strike="noStrike" dirty="0">
                          <a:effectLst/>
                        </a:rPr>
                        <a:t>Intereses deuda interna</a:t>
                      </a:r>
                      <a:endParaRPr lang="es-CR" sz="1000" b="1" i="0" u="none" strike="noStrike" dirty="0">
                        <a:effectLst/>
                        <a:latin typeface="Cambria"/>
                      </a:endParaRPr>
                    </a:p>
                  </a:txBody>
                  <a:tcPr marL="175766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b="1" u="none" strike="noStrike" dirty="0">
                          <a:effectLst/>
                        </a:rPr>
                        <a:t> </a:t>
                      </a:r>
                      <a:endParaRPr lang="es-CR" sz="900" b="1" i="0" u="none" strike="noStrike" dirty="0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b="1" u="none" strike="noStrike" dirty="0">
                          <a:effectLst/>
                        </a:rPr>
                        <a:t> </a:t>
                      </a:r>
                      <a:endParaRPr lang="es-CR" sz="900" b="1" i="0" u="none" strike="noStrike" dirty="0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u="none" strike="noStrike">
                          <a:effectLst/>
                        </a:rPr>
                        <a:t> </a:t>
                      </a:r>
                      <a:endParaRPr lang="es-CR" sz="900" b="0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u="none" strike="noStrike">
                          <a:effectLst/>
                        </a:rPr>
                        <a:t> </a:t>
                      </a:r>
                      <a:endParaRPr lang="es-CR" sz="900" b="0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u="none" strike="noStrike">
                          <a:effectLst/>
                        </a:rPr>
                        <a:t> </a:t>
                      </a:r>
                      <a:endParaRPr lang="es-CR" sz="900" b="0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900" u="none" strike="noStrike">
                          <a:effectLst/>
                        </a:rPr>
                        <a:t> </a:t>
                      </a:r>
                      <a:endParaRPr lang="es-CR" sz="900" b="0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u="none" strike="noStrike">
                          <a:effectLst/>
                        </a:rPr>
                        <a:t> </a:t>
                      </a:r>
                      <a:endParaRPr lang="es-CR" sz="900" b="1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</a:tr>
              <a:tr h="153795">
                <a:tc>
                  <a:txBody>
                    <a:bodyPr/>
                    <a:lstStyle/>
                    <a:p>
                      <a:pPr algn="ctr" fontAlgn="b"/>
                      <a:r>
                        <a:rPr lang="es-CR" sz="800" u="none" strike="noStrike">
                          <a:effectLst/>
                        </a:rPr>
                        <a:t> </a:t>
                      </a:r>
                      <a:endParaRPr lang="es-CR" sz="800" b="1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000" b="1" u="none" strike="noStrike">
                          <a:effectLst/>
                        </a:rPr>
                        <a:t>Otros (especifique)</a:t>
                      </a:r>
                      <a:endParaRPr lang="es-CR" sz="1000" b="1" i="0" u="none" strike="noStrike">
                        <a:effectLst/>
                        <a:latin typeface="Cambria"/>
                      </a:endParaRPr>
                    </a:p>
                  </a:txBody>
                  <a:tcPr marL="175766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b="1" u="none" strike="noStrike" dirty="0">
                          <a:effectLst/>
                        </a:rPr>
                        <a:t>                                    -   </a:t>
                      </a:r>
                      <a:endParaRPr lang="es-CR" sz="900" b="1" i="0" u="none" strike="noStrike" dirty="0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b="1" u="none" strike="noStrike">
                          <a:effectLst/>
                        </a:rPr>
                        <a:t>                                    -   </a:t>
                      </a:r>
                      <a:endParaRPr lang="es-CR" sz="900" b="1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u="none" strike="noStrike">
                          <a:effectLst/>
                        </a:rPr>
                        <a:t>                                    -   </a:t>
                      </a:r>
                      <a:endParaRPr lang="es-CR" sz="900" b="0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u="none" strike="noStrike">
                          <a:effectLst/>
                        </a:rPr>
                        <a:t>                                    -   </a:t>
                      </a:r>
                      <a:endParaRPr lang="es-CR" sz="900" b="0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u="none" strike="noStrike">
                          <a:effectLst/>
                        </a:rPr>
                        <a:t>                                    -   </a:t>
                      </a:r>
                      <a:endParaRPr lang="es-CR" sz="900" b="0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900" u="none" strike="noStrike">
                          <a:effectLst/>
                        </a:rPr>
                        <a:t> </a:t>
                      </a:r>
                      <a:endParaRPr lang="es-CR" sz="900" b="0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u="none" strike="noStrike">
                          <a:effectLst/>
                        </a:rPr>
                        <a:t> </a:t>
                      </a:r>
                      <a:endParaRPr lang="es-CR" sz="900" b="1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</a:tr>
              <a:tr h="153795">
                <a:tc>
                  <a:txBody>
                    <a:bodyPr/>
                    <a:lstStyle/>
                    <a:p>
                      <a:pPr algn="ctr" fontAlgn="b"/>
                      <a:r>
                        <a:rPr lang="es-CR" sz="800" u="none" strike="noStrike">
                          <a:effectLst/>
                        </a:rPr>
                        <a:t> </a:t>
                      </a:r>
                      <a:endParaRPr lang="es-CR" sz="800" b="1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000" b="1" u="none" strike="noStrike">
                          <a:effectLst/>
                        </a:rPr>
                        <a:t>Para compra en otras monedas</a:t>
                      </a:r>
                      <a:endParaRPr lang="es-CR" sz="1000" b="1" i="1" u="none" strike="noStrike">
                        <a:effectLst/>
                        <a:latin typeface="Cambria"/>
                      </a:endParaRPr>
                    </a:p>
                  </a:txBody>
                  <a:tcPr marL="87883" marR="7324" marT="7324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CR" sz="900" b="1" u="none" strike="noStrike" dirty="0">
                          <a:effectLst/>
                        </a:rPr>
                        <a:t> </a:t>
                      </a:r>
                      <a:endParaRPr lang="es-CR" sz="900" b="1" i="0" u="none" strike="noStrike" dirty="0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900" u="none" strike="noStrike">
                          <a:effectLst/>
                        </a:rPr>
                        <a:t> </a:t>
                      </a:r>
                      <a:endParaRPr lang="es-CR" sz="900" b="0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u="none" strike="noStrike">
                          <a:effectLst/>
                        </a:rPr>
                        <a:t> </a:t>
                      </a:r>
                      <a:endParaRPr lang="es-CR" sz="900" b="1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</a:tr>
              <a:tr h="153795">
                <a:tc>
                  <a:txBody>
                    <a:bodyPr/>
                    <a:lstStyle/>
                    <a:p>
                      <a:pPr algn="ctr" fontAlgn="b"/>
                      <a:r>
                        <a:rPr lang="es-CR" sz="800" u="none" strike="noStrike">
                          <a:effectLst/>
                        </a:rPr>
                        <a:t> </a:t>
                      </a:r>
                      <a:endParaRPr lang="es-CR" sz="800" b="1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000" b="1" u="none" strike="noStrike">
                          <a:effectLst/>
                        </a:rPr>
                        <a:t>Moneda:</a:t>
                      </a:r>
                      <a:endParaRPr lang="es-CR" sz="1000" b="1" i="1" u="none" strike="noStrike">
                        <a:effectLst/>
                        <a:latin typeface="Cambria"/>
                      </a:endParaRPr>
                    </a:p>
                  </a:txBody>
                  <a:tcPr marL="175766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b="1" u="none" strike="noStrike" dirty="0">
                          <a:effectLst/>
                        </a:rPr>
                        <a:t> </a:t>
                      </a:r>
                      <a:endParaRPr lang="es-CR" sz="900" b="1" i="0" u="none" strike="noStrike" dirty="0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b="1" u="none" strike="noStrike">
                          <a:effectLst/>
                        </a:rPr>
                        <a:t> </a:t>
                      </a:r>
                      <a:endParaRPr lang="es-CR" sz="900" b="1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u="none" strike="noStrike">
                          <a:effectLst/>
                        </a:rPr>
                        <a:t> </a:t>
                      </a:r>
                      <a:endParaRPr lang="es-CR" sz="900" b="0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u="none" strike="noStrike">
                          <a:effectLst/>
                        </a:rPr>
                        <a:t> </a:t>
                      </a:r>
                      <a:endParaRPr lang="es-CR" sz="900" b="0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u="none" strike="noStrike">
                          <a:effectLst/>
                        </a:rPr>
                        <a:t> </a:t>
                      </a:r>
                      <a:endParaRPr lang="es-CR" sz="900" b="0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900" u="none" strike="noStrike">
                          <a:effectLst/>
                        </a:rPr>
                        <a:t> </a:t>
                      </a:r>
                      <a:endParaRPr lang="es-CR" sz="900" b="0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u="none" strike="noStrike">
                          <a:effectLst/>
                        </a:rPr>
                        <a:t> </a:t>
                      </a:r>
                      <a:endParaRPr lang="es-CR" sz="900" b="1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</a:tr>
              <a:tr h="153795">
                <a:tc>
                  <a:txBody>
                    <a:bodyPr/>
                    <a:lstStyle/>
                    <a:p>
                      <a:pPr algn="ctr" fontAlgn="b"/>
                      <a:r>
                        <a:rPr lang="es-CR" sz="800" u="none" strike="noStrike">
                          <a:effectLst/>
                        </a:rPr>
                        <a:t> </a:t>
                      </a:r>
                      <a:endParaRPr lang="es-CR" sz="800" b="1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000" b="1" u="none" strike="noStrike">
                          <a:effectLst/>
                        </a:rPr>
                        <a:t>Tipo de cambio:</a:t>
                      </a:r>
                      <a:endParaRPr lang="es-CR" sz="1000" b="1" i="1" u="none" strike="noStrike">
                        <a:effectLst/>
                        <a:latin typeface="Cambria"/>
                      </a:endParaRPr>
                    </a:p>
                  </a:txBody>
                  <a:tcPr marL="175766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b="1" u="none" strike="noStrike" dirty="0">
                          <a:effectLst/>
                        </a:rPr>
                        <a:t> </a:t>
                      </a:r>
                      <a:endParaRPr lang="es-CR" sz="900" b="1" i="0" u="none" strike="noStrike" dirty="0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b="1" u="none" strike="noStrike">
                          <a:effectLst/>
                        </a:rPr>
                        <a:t> </a:t>
                      </a:r>
                      <a:endParaRPr lang="es-CR" sz="900" b="1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u="none" strike="noStrike">
                          <a:effectLst/>
                        </a:rPr>
                        <a:t> </a:t>
                      </a:r>
                      <a:endParaRPr lang="es-CR" sz="900" b="0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u="none" strike="noStrike">
                          <a:effectLst/>
                        </a:rPr>
                        <a:t> </a:t>
                      </a:r>
                      <a:endParaRPr lang="es-CR" sz="900" b="0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u="none" strike="noStrike">
                          <a:effectLst/>
                        </a:rPr>
                        <a:t> </a:t>
                      </a:r>
                      <a:endParaRPr lang="es-CR" sz="900" b="0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900" u="none" strike="noStrike">
                          <a:effectLst/>
                        </a:rPr>
                        <a:t> </a:t>
                      </a:r>
                      <a:endParaRPr lang="es-CR" sz="900" b="0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u="none" strike="noStrike">
                          <a:effectLst/>
                        </a:rPr>
                        <a:t> </a:t>
                      </a:r>
                      <a:endParaRPr lang="es-CR" sz="900" b="1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</a:tr>
              <a:tr h="161118">
                <a:tc>
                  <a:txBody>
                    <a:bodyPr/>
                    <a:lstStyle/>
                    <a:p>
                      <a:pPr algn="ctr" fontAlgn="b"/>
                      <a:r>
                        <a:rPr lang="es-CR" sz="800" u="none" strike="noStrike">
                          <a:effectLst/>
                        </a:rPr>
                        <a:t> </a:t>
                      </a:r>
                      <a:endParaRPr lang="es-CR" sz="800" b="1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000" b="1" u="none" strike="noStrike">
                          <a:effectLst/>
                        </a:rPr>
                        <a:t>Monto:</a:t>
                      </a:r>
                      <a:endParaRPr lang="es-CR" sz="1000" b="1" i="1" u="none" strike="noStrike">
                        <a:effectLst/>
                        <a:latin typeface="Cambria"/>
                      </a:endParaRPr>
                    </a:p>
                  </a:txBody>
                  <a:tcPr marL="175766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b="1" u="none" strike="noStrike" dirty="0">
                          <a:effectLst/>
                        </a:rPr>
                        <a:t> </a:t>
                      </a:r>
                      <a:endParaRPr lang="es-CR" sz="900" b="1" i="0" u="none" strike="noStrike" dirty="0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b="1" u="none" strike="noStrike">
                          <a:effectLst/>
                        </a:rPr>
                        <a:t> </a:t>
                      </a:r>
                      <a:endParaRPr lang="es-CR" sz="900" b="1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u="none" strike="noStrike">
                          <a:effectLst/>
                        </a:rPr>
                        <a:t> </a:t>
                      </a:r>
                      <a:endParaRPr lang="es-CR" sz="900" b="0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u="none" strike="noStrike">
                          <a:effectLst/>
                        </a:rPr>
                        <a:t> </a:t>
                      </a:r>
                      <a:endParaRPr lang="es-CR" sz="900" b="0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u="none" strike="noStrike">
                          <a:effectLst/>
                        </a:rPr>
                        <a:t> </a:t>
                      </a:r>
                      <a:endParaRPr lang="es-CR" sz="900" b="0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900" u="none" strike="noStrike">
                          <a:effectLst/>
                        </a:rPr>
                        <a:t> </a:t>
                      </a:r>
                      <a:endParaRPr lang="es-CR" sz="900" b="0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u="none" strike="noStrike">
                          <a:effectLst/>
                        </a:rPr>
                        <a:t> </a:t>
                      </a:r>
                      <a:endParaRPr lang="es-CR" sz="900" b="1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</a:tr>
              <a:tr h="153795">
                <a:tc>
                  <a:txBody>
                    <a:bodyPr/>
                    <a:lstStyle/>
                    <a:p>
                      <a:pPr algn="ctr" fontAlgn="b"/>
                      <a:r>
                        <a:rPr lang="es-CR" sz="800" u="none" strike="noStrike">
                          <a:effectLst/>
                        </a:rPr>
                        <a:t> </a:t>
                      </a:r>
                      <a:endParaRPr lang="es-CR" sz="800" b="1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000" b="1" u="none" strike="noStrike">
                          <a:effectLst/>
                        </a:rPr>
                        <a:t>2. Para transferencias al exterior:</a:t>
                      </a:r>
                      <a:endParaRPr lang="es-CR" sz="1000" b="1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b="1" u="none" strike="noStrike" dirty="0">
                          <a:effectLst/>
                        </a:rPr>
                        <a:t>                                    -   </a:t>
                      </a:r>
                      <a:endParaRPr lang="es-CR" sz="900" b="1" i="0" u="none" strike="noStrike" dirty="0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b="1" u="none" strike="noStrike" dirty="0">
                          <a:effectLst/>
                        </a:rPr>
                        <a:t>                                    -   </a:t>
                      </a:r>
                      <a:endParaRPr lang="es-CR" sz="900" b="1" i="0" u="none" strike="noStrike" dirty="0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u="none" strike="noStrike">
                          <a:effectLst/>
                        </a:rPr>
                        <a:t>                                    -   </a:t>
                      </a:r>
                      <a:endParaRPr lang="es-CR" sz="900" b="0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u="none" strike="noStrike">
                          <a:effectLst/>
                        </a:rPr>
                        <a:t>                                    -   </a:t>
                      </a:r>
                      <a:endParaRPr lang="es-CR" sz="900" b="0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u="none" strike="noStrike">
                          <a:effectLst/>
                        </a:rPr>
                        <a:t>                                    -   </a:t>
                      </a:r>
                      <a:endParaRPr lang="es-CR" sz="900" b="0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900" u="none" strike="noStrike">
                          <a:effectLst/>
                        </a:rPr>
                        <a:t> </a:t>
                      </a:r>
                      <a:endParaRPr lang="es-CR" sz="900" b="0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u="none" strike="noStrike">
                          <a:effectLst/>
                        </a:rPr>
                        <a:t> </a:t>
                      </a:r>
                      <a:endParaRPr lang="es-CR" sz="900" b="1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</a:tr>
              <a:tr h="153795">
                <a:tc>
                  <a:txBody>
                    <a:bodyPr/>
                    <a:lstStyle/>
                    <a:p>
                      <a:pPr algn="ctr" fontAlgn="b"/>
                      <a:r>
                        <a:rPr lang="es-CR" sz="800" u="none" strike="noStrike">
                          <a:effectLst/>
                        </a:rPr>
                        <a:t> </a:t>
                      </a:r>
                      <a:endParaRPr lang="es-CR" sz="800" b="1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000" b="1" u="none" strike="noStrike">
                          <a:effectLst/>
                        </a:rPr>
                        <a:t>Proveedores</a:t>
                      </a:r>
                      <a:endParaRPr lang="es-CR" sz="1000" b="1" i="0" u="none" strike="noStrike">
                        <a:effectLst/>
                        <a:latin typeface="Cambria"/>
                      </a:endParaRPr>
                    </a:p>
                  </a:txBody>
                  <a:tcPr marL="175766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b="1" u="none" strike="noStrike" dirty="0">
                          <a:effectLst/>
                        </a:rPr>
                        <a:t> </a:t>
                      </a:r>
                      <a:endParaRPr lang="es-CR" sz="900" b="1" i="0" u="none" strike="noStrike" dirty="0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b="1" u="none" strike="noStrike" dirty="0">
                          <a:effectLst/>
                        </a:rPr>
                        <a:t> </a:t>
                      </a:r>
                      <a:endParaRPr lang="es-CR" sz="900" b="1" i="0" u="none" strike="noStrike" dirty="0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900" u="none" strike="noStrike">
                          <a:effectLst/>
                        </a:rPr>
                        <a:t> </a:t>
                      </a:r>
                      <a:endParaRPr lang="es-CR" sz="900" b="0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u="none" strike="noStrike">
                          <a:effectLst/>
                        </a:rPr>
                        <a:t> </a:t>
                      </a:r>
                      <a:endParaRPr lang="es-CR" sz="900" b="0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u="none" strike="noStrike">
                          <a:effectLst/>
                        </a:rPr>
                        <a:t> </a:t>
                      </a:r>
                      <a:endParaRPr lang="es-CR" sz="900" b="0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900" u="none" strike="noStrike">
                          <a:effectLst/>
                        </a:rPr>
                        <a:t> </a:t>
                      </a:r>
                      <a:endParaRPr lang="es-CR" sz="900" b="0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u="none" strike="noStrike">
                          <a:effectLst/>
                        </a:rPr>
                        <a:t> </a:t>
                      </a:r>
                      <a:endParaRPr lang="es-CR" sz="900" b="1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</a:tr>
              <a:tr h="153795">
                <a:tc>
                  <a:txBody>
                    <a:bodyPr/>
                    <a:lstStyle/>
                    <a:p>
                      <a:pPr algn="ctr" fontAlgn="b"/>
                      <a:r>
                        <a:rPr lang="es-CR" sz="800" u="none" strike="noStrike">
                          <a:effectLst/>
                        </a:rPr>
                        <a:t> </a:t>
                      </a:r>
                      <a:endParaRPr lang="es-CR" sz="800" b="1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000" b="1" u="none" strike="noStrike">
                          <a:effectLst/>
                        </a:rPr>
                        <a:t>Amortizaciones deuda externa</a:t>
                      </a:r>
                      <a:endParaRPr lang="es-CR" sz="1000" b="1" i="0" u="none" strike="noStrike">
                        <a:effectLst/>
                        <a:latin typeface="Cambria"/>
                      </a:endParaRPr>
                    </a:p>
                  </a:txBody>
                  <a:tcPr marL="175766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b="1" u="none" strike="noStrike" dirty="0">
                          <a:effectLst/>
                        </a:rPr>
                        <a:t> </a:t>
                      </a:r>
                      <a:endParaRPr lang="es-CR" sz="900" b="1" i="0" u="none" strike="noStrike" dirty="0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b="1" u="none" strike="noStrike" dirty="0">
                          <a:effectLst/>
                        </a:rPr>
                        <a:t> </a:t>
                      </a:r>
                      <a:endParaRPr lang="es-CR" sz="900" b="1" i="0" u="none" strike="noStrike" dirty="0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900" u="none" strike="noStrike">
                          <a:effectLst/>
                        </a:rPr>
                        <a:t> </a:t>
                      </a:r>
                      <a:endParaRPr lang="es-CR" sz="900" b="0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u="none" strike="noStrike">
                          <a:effectLst/>
                        </a:rPr>
                        <a:t> </a:t>
                      </a:r>
                      <a:endParaRPr lang="es-CR" sz="900" b="0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u="none" strike="noStrike">
                          <a:effectLst/>
                        </a:rPr>
                        <a:t> </a:t>
                      </a:r>
                      <a:endParaRPr lang="es-CR" sz="900" b="0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900" u="none" strike="noStrike">
                          <a:effectLst/>
                        </a:rPr>
                        <a:t> </a:t>
                      </a:r>
                      <a:endParaRPr lang="es-CR" sz="900" b="0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u="none" strike="noStrike">
                          <a:effectLst/>
                        </a:rPr>
                        <a:t> </a:t>
                      </a:r>
                      <a:endParaRPr lang="es-CR" sz="900" b="1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</a:tr>
              <a:tr h="153795">
                <a:tc>
                  <a:txBody>
                    <a:bodyPr/>
                    <a:lstStyle/>
                    <a:p>
                      <a:pPr algn="ctr" fontAlgn="b"/>
                      <a:r>
                        <a:rPr lang="es-CR" sz="800" u="none" strike="noStrike">
                          <a:effectLst/>
                        </a:rPr>
                        <a:t> </a:t>
                      </a:r>
                      <a:endParaRPr lang="es-CR" sz="800" b="1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000" b="1" u="none" strike="noStrike">
                          <a:effectLst/>
                        </a:rPr>
                        <a:t>Intereses deuda externa</a:t>
                      </a:r>
                      <a:endParaRPr lang="es-CR" sz="1000" b="1" i="0" u="none" strike="noStrike">
                        <a:effectLst/>
                        <a:latin typeface="Cambria"/>
                      </a:endParaRPr>
                    </a:p>
                  </a:txBody>
                  <a:tcPr marL="175766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b="1" u="none" strike="noStrike" dirty="0">
                          <a:effectLst/>
                        </a:rPr>
                        <a:t> </a:t>
                      </a:r>
                      <a:endParaRPr lang="es-CR" sz="900" b="1" i="0" u="none" strike="noStrike" dirty="0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b="1" u="none" strike="noStrike" dirty="0">
                          <a:effectLst/>
                        </a:rPr>
                        <a:t> </a:t>
                      </a:r>
                      <a:endParaRPr lang="es-CR" sz="900" b="1" i="0" u="none" strike="noStrike" dirty="0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900" u="none" strike="noStrike">
                          <a:effectLst/>
                        </a:rPr>
                        <a:t> </a:t>
                      </a:r>
                      <a:endParaRPr lang="es-CR" sz="900" b="0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u="none" strike="noStrike">
                          <a:effectLst/>
                        </a:rPr>
                        <a:t> </a:t>
                      </a:r>
                      <a:endParaRPr lang="es-CR" sz="900" b="0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u="none" strike="noStrike">
                          <a:effectLst/>
                        </a:rPr>
                        <a:t> </a:t>
                      </a:r>
                      <a:endParaRPr lang="es-CR" sz="900" b="0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900" u="none" strike="noStrike">
                          <a:effectLst/>
                        </a:rPr>
                        <a:t> </a:t>
                      </a:r>
                      <a:endParaRPr lang="es-CR" sz="900" b="0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u="none" strike="noStrike">
                          <a:effectLst/>
                        </a:rPr>
                        <a:t> </a:t>
                      </a:r>
                      <a:endParaRPr lang="es-CR" sz="900" b="1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</a:tr>
              <a:tr h="153795">
                <a:tc>
                  <a:txBody>
                    <a:bodyPr/>
                    <a:lstStyle/>
                    <a:p>
                      <a:pPr algn="ctr" fontAlgn="b"/>
                      <a:r>
                        <a:rPr lang="es-CR" sz="800" u="none" strike="noStrike">
                          <a:effectLst/>
                        </a:rPr>
                        <a:t> </a:t>
                      </a:r>
                      <a:endParaRPr lang="es-CR" sz="800" b="1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000" b="1" u="none" strike="noStrike">
                          <a:effectLst/>
                        </a:rPr>
                        <a:t>Otros (especifique)</a:t>
                      </a:r>
                      <a:endParaRPr lang="es-CR" sz="1000" b="1" i="0" u="none" strike="noStrike">
                        <a:effectLst/>
                        <a:latin typeface="Cambria"/>
                      </a:endParaRPr>
                    </a:p>
                  </a:txBody>
                  <a:tcPr marL="175766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b="1" u="none" strike="noStrike" dirty="0">
                          <a:effectLst/>
                        </a:rPr>
                        <a:t>                                    -   </a:t>
                      </a:r>
                      <a:endParaRPr lang="es-CR" sz="900" b="1" i="0" u="none" strike="noStrike" dirty="0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b="1" u="none" strike="noStrike" dirty="0">
                          <a:effectLst/>
                        </a:rPr>
                        <a:t>                                    -   </a:t>
                      </a:r>
                      <a:endParaRPr lang="es-CR" sz="900" b="1" i="0" u="none" strike="noStrike" dirty="0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u="none" strike="noStrike">
                          <a:effectLst/>
                        </a:rPr>
                        <a:t>                                    -   </a:t>
                      </a:r>
                      <a:endParaRPr lang="es-CR" sz="900" b="0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u="none" strike="noStrike">
                          <a:effectLst/>
                        </a:rPr>
                        <a:t>                                    -   </a:t>
                      </a:r>
                      <a:endParaRPr lang="es-CR" sz="900" b="0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u="none" strike="noStrike">
                          <a:effectLst/>
                        </a:rPr>
                        <a:t>                                    -   </a:t>
                      </a:r>
                      <a:endParaRPr lang="es-CR" sz="900" b="0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900" u="none" strike="noStrike">
                          <a:effectLst/>
                        </a:rPr>
                        <a:t> </a:t>
                      </a:r>
                      <a:endParaRPr lang="es-CR" sz="900" b="0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u="none" strike="noStrike">
                          <a:effectLst/>
                        </a:rPr>
                        <a:t> </a:t>
                      </a:r>
                      <a:endParaRPr lang="es-CR" sz="900" b="1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</a:tr>
              <a:tr h="153795">
                <a:tc>
                  <a:txBody>
                    <a:bodyPr/>
                    <a:lstStyle/>
                    <a:p>
                      <a:pPr algn="ctr" fontAlgn="b"/>
                      <a:r>
                        <a:rPr lang="es-CR" sz="800" u="none" strike="noStrike">
                          <a:effectLst/>
                        </a:rPr>
                        <a:t> </a:t>
                      </a:r>
                      <a:endParaRPr lang="es-CR" sz="800" b="1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000" b="1" u="none" strike="noStrike">
                          <a:effectLst/>
                        </a:rPr>
                        <a:t>Para compra en otras monedas</a:t>
                      </a:r>
                      <a:endParaRPr lang="es-CR" sz="1000" b="1" i="1" u="none" strike="noStrike">
                        <a:effectLst/>
                        <a:latin typeface="Cambria"/>
                      </a:endParaRPr>
                    </a:p>
                  </a:txBody>
                  <a:tcPr marL="87883" marR="7324" marT="7324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CR" sz="900" b="1" u="none" strike="noStrike" dirty="0">
                          <a:effectLst/>
                        </a:rPr>
                        <a:t> </a:t>
                      </a:r>
                      <a:endParaRPr lang="es-CR" sz="900" b="1" i="0" u="none" strike="noStrike" dirty="0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900" u="none" strike="noStrike">
                          <a:effectLst/>
                        </a:rPr>
                        <a:t> </a:t>
                      </a:r>
                      <a:endParaRPr lang="es-CR" sz="900" b="0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u="none" strike="noStrike">
                          <a:effectLst/>
                        </a:rPr>
                        <a:t> </a:t>
                      </a:r>
                      <a:endParaRPr lang="es-CR" sz="900" b="1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</a:tr>
              <a:tr h="153795">
                <a:tc>
                  <a:txBody>
                    <a:bodyPr/>
                    <a:lstStyle/>
                    <a:p>
                      <a:pPr algn="ctr" fontAlgn="b"/>
                      <a:r>
                        <a:rPr lang="es-CR" sz="800" u="none" strike="noStrike">
                          <a:effectLst/>
                        </a:rPr>
                        <a:t> </a:t>
                      </a:r>
                      <a:endParaRPr lang="es-CR" sz="800" b="1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000" b="1" u="none" strike="noStrike">
                          <a:effectLst/>
                        </a:rPr>
                        <a:t>Moneda:</a:t>
                      </a:r>
                      <a:endParaRPr lang="es-CR" sz="1000" b="1" i="1" u="none" strike="noStrike">
                        <a:effectLst/>
                        <a:latin typeface="Cambria"/>
                      </a:endParaRPr>
                    </a:p>
                  </a:txBody>
                  <a:tcPr marL="175766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b="1" u="none" strike="noStrike" dirty="0">
                          <a:effectLst/>
                        </a:rPr>
                        <a:t> </a:t>
                      </a:r>
                      <a:endParaRPr lang="es-CR" sz="900" b="1" i="0" u="none" strike="noStrike" dirty="0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b="1" u="none" strike="noStrike" dirty="0">
                          <a:effectLst/>
                        </a:rPr>
                        <a:t> </a:t>
                      </a:r>
                      <a:endParaRPr lang="es-CR" sz="900" b="1" i="0" u="none" strike="noStrike" dirty="0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u="none" strike="noStrike">
                          <a:effectLst/>
                        </a:rPr>
                        <a:t> </a:t>
                      </a:r>
                      <a:endParaRPr lang="es-CR" sz="900" b="0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u="none" strike="noStrike">
                          <a:effectLst/>
                        </a:rPr>
                        <a:t> </a:t>
                      </a:r>
                      <a:endParaRPr lang="es-CR" sz="900" b="0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u="none" strike="noStrike" dirty="0">
                          <a:effectLst/>
                        </a:rPr>
                        <a:t> </a:t>
                      </a:r>
                      <a:endParaRPr lang="es-CR" sz="900" b="0" i="0" u="none" strike="noStrike" dirty="0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900" u="none" strike="noStrike" dirty="0">
                          <a:effectLst/>
                        </a:rPr>
                        <a:t> </a:t>
                      </a:r>
                      <a:endParaRPr lang="es-CR" sz="900" b="0" i="0" u="none" strike="noStrike" dirty="0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u="none" strike="noStrike" dirty="0">
                          <a:effectLst/>
                        </a:rPr>
                        <a:t> </a:t>
                      </a:r>
                      <a:endParaRPr lang="es-CR" sz="900" b="1" i="0" u="none" strike="noStrike" dirty="0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</a:tr>
              <a:tr h="153795">
                <a:tc>
                  <a:txBody>
                    <a:bodyPr/>
                    <a:lstStyle/>
                    <a:p>
                      <a:pPr algn="ctr" fontAlgn="b"/>
                      <a:r>
                        <a:rPr lang="es-CR" sz="800" u="none" strike="noStrike">
                          <a:effectLst/>
                        </a:rPr>
                        <a:t> </a:t>
                      </a:r>
                      <a:endParaRPr lang="es-CR" sz="800" b="1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900" b="1" u="none" strike="noStrike">
                          <a:effectLst/>
                        </a:rPr>
                        <a:t>Tipo de cambio:</a:t>
                      </a:r>
                      <a:endParaRPr lang="es-CR" sz="900" b="1" i="1" u="none" strike="noStrike">
                        <a:effectLst/>
                        <a:latin typeface="Cambria"/>
                      </a:endParaRPr>
                    </a:p>
                  </a:txBody>
                  <a:tcPr marL="175766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800" b="1" u="none" strike="noStrike" dirty="0">
                          <a:effectLst/>
                        </a:rPr>
                        <a:t> </a:t>
                      </a:r>
                      <a:endParaRPr lang="es-CR" sz="800" b="1" i="0" u="none" strike="noStrike" dirty="0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800" b="1" u="none" strike="noStrike" dirty="0">
                          <a:effectLst/>
                        </a:rPr>
                        <a:t> </a:t>
                      </a:r>
                      <a:endParaRPr lang="es-CR" sz="800" b="1" i="0" u="none" strike="noStrike" dirty="0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800" u="none" strike="noStrike">
                          <a:effectLst/>
                        </a:rPr>
                        <a:t> </a:t>
                      </a:r>
                      <a:endParaRPr lang="es-CR" sz="800" b="0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800" u="none" strike="noStrike" dirty="0">
                          <a:effectLst/>
                        </a:rPr>
                        <a:t> </a:t>
                      </a:r>
                      <a:endParaRPr lang="es-CR" sz="800" b="0" i="0" u="none" strike="noStrike" dirty="0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800" u="none" strike="noStrike" dirty="0">
                          <a:effectLst/>
                        </a:rPr>
                        <a:t> </a:t>
                      </a:r>
                      <a:endParaRPr lang="es-CR" sz="800" b="0" i="0" u="none" strike="noStrike" dirty="0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800" u="none" strike="noStrike">
                          <a:effectLst/>
                        </a:rPr>
                        <a:t> </a:t>
                      </a:r>
                      <a:endParaRPr lang="es-CR" sz="800" b="0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800" u="none" strike="noStrike">
                          <a:effectLst/>
                        </a:rPr>
                        <a:t> </a:t>
                      </a:r>
                      <a:endParaRPr lang="es-CR" sz="800" b="1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</a:tr>
              <a:tr h="161118">
                <a:tc>
                  <a:txBody>
                    <a:bodyPr/>
                    <a:lstStyle/>
                    <a:p>
                      <a:pPr algn="ctr" fontAlgn="b"/>
                      <a:r>
                        <a:rPr lang="es-CR" sz="800" u="none" strike="noStrike">
                          <a:effectLst/>
                        </a:rPr>
                        <a:t> </a:t>
                      </a:r>
                      <a:endParaRPr lang="es-CR" sz="800" b="1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900" b="1" u="none" strike="noStrike">
                          <a:effectLst/>
                        </a:rPr>
                        <a:t>Monto:</a:t>
                      </a:r>
                      <a:endParaRPr lang="es-CR" sz="900" b="1" i="1" u="none" strike="noStrike">
                        <a:effectLst/>
                        <a:latin typeface="Cambria"/>
                      </a:endParaRPr>
                    </a:p>
                  </a:txBody>
                  <a:tcPr marL="175766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800" b="1" u="none" strike="noStrike" dirty="0">
                          <a:effectLst/>
                        </a:rPr>
                        <a:t> </a:t>
                      </a:r>
                      <a:endParaRPr lang="es-CR" sz="800" b="1" i="0" u="none" strike="noStrike" dirty="0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800" b="1" u="none" strike="noStrike" dirty="0">
                          <a:effectLst/>
                        </a:rPr>
                        <a:t> </a:t>
                      </a:r>
                      <a:endParaRPr lang="es-CR" sz="800" b="1" i="0" u="none" strike="noStrike" dirty="0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800" u="none" strike="noStrike" dirty="0">
                          <a:effectLst/>
                        </a:rPr>
                        <a:t> </a:t>
                      </a:r>
                      <a:endParaRPr lang="es-CR" sz="800" b="0" i="0" u="none" strike="noStrike" dirty="0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800" u="none" strike="noStrike" dirty="0">
                          <a:effectLst/>
                        </a:rPr>
                        <a:t> </a:t>
                      </a:r>
                      <a:endParaRPr lang="es-CR" sz="800" b="0" i="0" u="none" strike="noStrike" dirty="0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800" u="none" strike="noStrike">
                          <a:effectLst/>
                        </a:rPr>
                        <a:t> </a:t>
                      </a:r>
                      <a:endParaRPr lang="es-CR" sz="800" b="0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800" u="none" strike="noStrike">
                          <a:effectLst/>
                        </a:rPr>
                        <a:t> </a:t>
                      </a:r>
                      <a:endParaRPr lang="es-CR" sz="800" b="0" i="0" u="none" strike="noStrike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800" u="none" strike="noStrike" dirty="0">
                          <a:effectLst/>
                        </a:rPr>
                        <a:t> </a:t>
                      </a:r>
                      <a:endParaRPr lang="es-CR" sz="800" b="1" i="0" u="none" strike="noStrike" dirty="0">
                        <a:effectLst/>
                        <a:latin typeface="Cambria"/>
                      </a:endParaRPr>
                    </a:p>
                  </a:txBody>
                  <a:tcPr marL="7324" marR="7324" marT="7324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493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63284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411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27584" y="1772816"/>
            <a:ext cx="76328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b="1" dirty="0" smtClean="0"/>
              <a:t>En Costa Rica </a:t>
            </a:r>
            <a:r>
              <a:rPr lang="es-CR" sz="2400" b="1" dirty="0"/>
              <a:t>l</a:t>
            </a:r>
            <a:r>
              <a:rPr lang="es-CR" sz="2400" b="1" dirty="0" smtClean="0"/>
              <a:t>a evolución hacia una tesorería moderna,  con una gestión mas inteligente de caja,  requirió una  mayor coordinación con los entes encargados de la política presupuestaria  y la política monetaria.</a:t>
            </a:r>
          </a:p>
          <a:p>
            <a:endParaRPr lang="es-CR" sz="2400" b="1" dirty="0"/>
          </a:p>
          <a:p>
            <a:r>
              <a:rPr lang="es-CR" sz="2400" b="1" dirty="0" smtClean="0"/>
              <a:t>La evolución del tesoro planteó  cambios en la forma de realizar las  operaciones gubernamentales  y del resto del sector público, así como  de la gestión monetaria.</a:t>
            </a:r>
          </a:p>
          <a:p>
            <a:endParaRPr lang="es-CR" sz="2400" b="1" dirty="0" smtClean="0"/>
          </a:p>
          <a:p>
            <a:r>
              <a:rPr lang="es-CR" sz="2400" b="1" dirty="0" smtClean="0"/>
              <a:t> Además modificó las condiciones  y mecanismo para operar con bancos comerciales.</a:t>
            </a:r>
            <a:endParaRPr lang="es-CR" sz="24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1115616" y="836712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3200" b="1" dirty="0" smtClean="0">
                <a:solidFill>
                  <a:srgbClr val="0070C0"/>
                </a:solidFill>
              </a:rPr>
              <a:t>En conclusión </a:t>
            </a:r>
            <a:endParaRPr lang="es-CR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40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" y="-156394"/>
            <a:ext cx="9144000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835696" y="5229200"/>
            <a:ext cx="5832648" cy="156966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askerville Old Face" panose="02020602080505020303" pitchFamily="18" charset="0"/>
              </a:rPr>
              <a:t>Gracias</a:t>
            </a:r>
            <a:endParaRPr lang="es-ES" sz="9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97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9512" y="1758300"/>
            <a:ext cx="87849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/>
              <a:t>CAPITULO III</a:t>
            </a:r>
            <a:endParaRPr lang="es-CR" sz="2000" b="1" dirty="0"/>
          </a:p>
          <a:p>
            <a:r>
              <a:rPr lang="es-ES" sz="2000" b="1" dirty="0"/>
              <a:t>La Tesorería </a:t>
            </a:r>
            <a:r>
              <a:rPr lang="es-ES" sz="2000" b="1" dirty="0" smtClean="0"/>
              <a:t>Nacional</a:t>
            </a:r>
          </a:p>
          <a:p>
            <a:endParaRPr lang="es-CR" sz="2000" b="1" dirty="0"/>
          </a:p>
          <a:p>
            <a:r>
              <a:rPr lang="es-ES" sz="2000" b="1" dirty="0"/>
              <a:t>ARTÍCULO 185.- La Tesorería Nacional es el centro de operaciones de todas las oficinas de rentas nacionales; este organismo es el único que tiene facultad legal para pagar a nombre del Estado y recibir las cantidades que a títulos de rentas o por cualquier otro motivo, deban ingresar a las arcas nacionales</a:t>
            </a:r>
            <a:r>
              <a:rPr lang="es-ES" sz="2000" b="1" dirty="0" smtClean="0"/>
              <a:t>.</a:t>
            </a:r>
          </a:p>
          <a:p>
            <a:endParaRPr lang="es-ES" sz="2000" b="1" dirty="0"/>
          </a:p>
          <a:p>
            <a:endParaRPr lang="es-CR" sz="2000" b="1" dirty="0"/>
          </a:p>
          <a:p>
            <a:r>
              <a:rPr lang="es-ES" sz="2000" b="1" dirty="0"/>
              <a:t>ARTÍCULO 186.- La Tesorería está a cargo de un Tesorero Nacional y de un Subtesorero. </a:t>
            </a:r>
            <a:r>
              <a:rPr lang="es-ES" sz="2000" b="1" dirty="0">
                <a:solidFill>
                  <a:srgbClr val="0070C0"/>
                </a:solidFill>
              </a:rPr>
              <a:t>Ambos funcionarios gozan de independencia en el ejercicio de sus atribuciones, las cuales serán reguladas por la ley. </a:t>
            </a:r>
            <a:r>
              <a:rPr lang="es-ES" sz="2000" b="1" dirty="0"/>
              <a:t>Los nombramientos se harán en Consejo de Gobierno, por períodos de cuatro años, y sólo podrán ser removidos estos funcionarios por justa causa.</a:t>
            </a:r>
            <a:endParaRPr lang="es-CR" sz="2000" b="1" dirty="0"/>
          </a:p>
        </p:txBody>
      </p:sp>
      <p:sp>
        <p:nvSpPr>
          <p:cNvPr id="5" name="4 Rectángulo"/>
          <p:cNvSpPr/>
          <p:nvPr/>
        </p:nvSpPr>
        <p:spPr>
          <a:xfrm>
            <a:off x="539552" y="188640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/>
              <a:t>CONSTITUCION POLITICA DE LA REPUBLICA DE COSTA </a:t>
            </a:r>
            <a:r>
              <a:rPr lang="es-ES" sz="3200" b="1" dirty="0" smtClean="0"/>
              <a:t>RICA</a:t>
            </a:r>
          </a:p>
          <a:p>
            <a:pPr algn="ctr"/>
            <a:r>
              <a:rPr lang="es-ES" sz="3200" b="1" dirty="0" smtClean="0"/>
              <a:t>1948</a:t>
            </a:r>
            <a:endParaRPr lang="es-CR" sz="3200" dirty="0"/>
          </a:p>
        </p:txBody>
      </p:sp>
    </p:spTree>
    <p:extLst>
      <p:ext uri="{BB962C8B-B14F-4D97-AF65-F5344CB8AC3E}">
        <p14:creationId xmlns:p14="http://schemas.microsoft.com/office/powerpoint/2010/main" val="272242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3502563386"/>
              </p:ext>
            </p:extLst>
          </p:nvPr>
        </p:nvGraphicFramePr>
        <p:xfrm>
          <a:off x="-1382" y="1016708"/>
          <a:ext cx="8949497" cy="3354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505705" y="24301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b="1" dirty="0" smtClean="0"/>
              <a:t>Febrero </a:t>
            </a:r>
            <a:endParaRPr lang="es-CR" b="1" dirty="0"/>
          </a:p>
        </p:txBody>
      </p:sp>
      <p:grpSp>
        <p:nvGrpSpPr>
          <p:cNvPr id="34" name="33 Grupo"/>
          <p:cNvGrpSpPr/>
          <p:nvPr/>
        </p:nvGrpSpPr>
        <p:grpSpPr>
          <a:xfrm>
            <a:off x="702243" y="3883700"/>
            <a:ext cx="2069557" cy="2448272"/>
            <a:chOff x="200330" y="3645024"/>
            <a:chExt cx="947223" cy="2448272"/>
          </a:xfrm>
        </p:grpSpPr>
        <p:sp>
          <p:nvSpPr>
            <p:cNvPr id="10" name="9 CuadroTexto"/>
            <p:cNvSpPr txBox="1"/>
            <p:nvPr/>
          </p:nvSpPr>
          <p:spPr>
            <a:xfrm>
              <a:off x="200330" y="4769857"/>
              <a:ext cx="947223" cy="1323439"/>
            </a:xfrm>
            <a:prstGeom prst="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s-CR" sz="1600" dirty="0" smtClean="0"/>
                <a:t>Tesorería Nacional remite a BCCR,  saldos estimados de caja para los siguientes 24 meses </a:t>
              </a:r>
              <a:endParaRPr lang="es-CR" sz="1600" dirty="0"/>
            </a:p>
          </p:txBody>
        </p:sp>
        <p:cxnSp>
          <p:nvCxnSpPr>
            <p:cNvPr id="13" name="12 Conector recto de flecha"/>
            <p:cNvCxnSpPr>
              <a:stCxn id="10" idx="0"/>
            </p:cNvCxnSpPr>
            <p:nvPr/>
          </p:nvCxnSpPr>
          <p:spPr>
            <a:xfrm flipV="1">
              <a:off x="673942" y="3645024"/>
              <a:ext cx="0" cy="1124833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35" name="34 Grupo"/>
          <p:cNvGrpSpPr/>
          <p:nvPr/>
        </p:nvGrpSpPr>
        <p:grpSpPr>
          <a:xfrm>
            <a:off x="4000251" y="3501008"/>
            <a:ext cx="1998965" cy="2986110"/>
            <a:chOff x="1752568" y="3429002"/>
            <a:chExt cx="1091239" cy="2404705"/>
          </a:xfrm>
        </p:grpSpPr>
        <p:sp>
          <p:nvSpPr>
            <p:cNvPr id="14" name="13 CuadroTexto"/>
            <p:cNvSpPr txBox="1"/>
            <p:nvPr/>
          </p:nvSpPr>
          <p:spPr>
            <a:xfrm>
              <a:off x="1752568" y="3974821"/>
              <a:ext cx="1091239" cy="1858886"/>
            </a:xfrm>
            <a:prstGeom prst="rect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s-CR"/>
              </a:defPPr>
              <a:lvl1pPr>
                <a:defRPr sz="1000"/>
              </a:lvl1pPr>
            </a:lstStyle>
            <a:p>
              <a:r>
                <a:rPr lang="es-CR" sz="1600" dirty="0"/>
                <a:t>Tesorería Nacional  remite </a:t>
              </a:r>
              <a:r>
                <a:rPr lang="es-CR" sz="1600" dirty="0" smtClean="0"/>
                <a:t>estadísticas diarias del rendimiento de los ingresos</a:t>
              </a:r>
              <a:endParaRPr lang="es-CR" sz="1600" dirty="0"/>
            </a:p>
          </p:txBody>
        </p:sp>
        <p:cxnSp>
          <p:nvCxnSpPr>
            <p:cNvPr id="22" name="21 Conector recto de flecha"/>
            <p:cNvCxnSpPr/>
            <p:nvPr/>
          </p:nvCxnSpPr>
          <p:spPr>
            <a:xfrm flipV="1">
              <a:off x="2298189" y="3429002"/>
              <a:ext cx="0" cy="545819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</p:grpSp>
      <p:sp>
        <p:nvSpPr>
          <p:cNvPr id="27" name="26 CuadroTexto"/>
          <p:cNvSpPr txBox="1"/>
          <p:nvPr/>
        </p:nvSpPr>
        <p:spPr>
          <a:xfrm>
            <a:off x="7117985" y="762962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1600" b="1" dirty="0" smtClean="0"/>
              <a:t>Septiembre </a:t>
            </a:r>
            <a:endParaRPr lang="es-CR" sz="1600" b="1" dirty="0"/>
          </a:p>
        </p:txBody>
      </p:sp>
      <p:sp>
        <p:nvSpPr>
          <p:cNvPr id="43" name="42 CuadroTexto"/>
          <p:cNvSpPr txBox="1"/>
          <p:nvPr/>
        </p:nvSpPr>
        <p:spPr>
          <a:xfrm>
            <a:off x="207814" y="116632"/>
            <a:ext cx="57914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2800" b="1" dirty="0"/>
              <a:t>F</a:t>
            </a:r>
            <a:r>
              <a:rPr lang="es-PY" sz="2800" b="1" dirty="0" smtClean="0"/>
              <a:t>ase </a:t>
            </a:r>
            <a:r>
              <a:rPr lang="es-PY" sz="2800" b="1" dirty="0"/>
              <a:t>de preparación de las proyecciones </a:t>
            </a:r>
            <a:r>
              <a:rPr lang="es-CR" sz="2800" b="1" dirty="0" smtClean="0"/>
              <a:t>Ingresos</a:t>
            </a:r>
            <a:endParaRPr lang="es-CR" sz="2800" b="1" dirty="0"/>
          </a:p>
        </p:txBody>
      </p:sp>
      <p:sp>
        <p:nvSpPr>
          <p:cNvPr id="25" name="24 CuadroTexto"/>
          <p:cNvSpPr txBox="1"/>
          <p:nvPr/>
        </p:nvSpPr>
        <p:spPr>
          <a:xfrm>
            <a:off x="3923928" y="141277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b="1" dirty="0" smtClean="0"/>
              <a:t>Marzo</a:t>
            </a:r>
            <a:endParaRPr lang="es-CR" b="1" dirty="0"/>
          </a:p>
        </p:txBody>
      </p:sp>
    </p:spTree>
    <p:extLst>
      <p:ext uri="{BB962C8B-B14F-4D97-AF65-F5344CB8AC3E}">
        <p14:creationId xmlns:p14="http://schemas.microsoft.com/office/powerpoint/2010/main" val="261543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4041012778"/>
              </p:ext>
            </p:extLst>
          </p:nvPr>
        </p:nvGraphicFramePr>
        <p:xfrm>
          <a:off x="86999" y="1010300"/>
          <a:ext cx="8949497" cy="3354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68170" y="2759155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b="1" dirty="0" smtClean="0"/>
              <a:t>Febrero </a:t>
            </a:r>
            <a:endParaRPr lang="es-CR" b="1" dirty="0"/>
          </a:p>
        </p:txBody>
      </p:sp>
      <p:grpSp>
        <p:nvGrpSpPr>
          <p:cNvPr id="34" name="33 Grupo"/>
          <p:cNvGrpSpPr/>
          <p:nvPr/>
        </p:nvGrpSpPr>
        <p:grpSpPr>
          <a:xfrm>
            <a:off x="207814" y="3933056"/>
            <a:ext cx="1411858" cy="2725270"/>
            <a:chOff x="200330" y="3645025"/>
            <a:chExt cx="947223" cy="2725270"/>
          </a:xfrm>
        </p:grpSpPr>
        <p:sp>
          <p:nvSpPr>
            <p:cNvPr id="10" name="9 CuadroTexto"/>
            <p:cNvSpPr txBox="1"/>
            <p:nvPr/>
          </p:nvSpPr>
          <p:spPr>
            <a:xfrm>
              <a:off x="200330" y="4769857"/>
              <a:ext cx="947223" cy="1600438"/>
            </a:xfrm>
            <a:prstGeom prst="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s-CR" sz="1400" b="1" dirty="0" smtClean="0">
                  <a:solidFill>
                    <a:schemeClr val="tx1"/>
                  </a:solidFill>
                </a:rPr>
                <a:t>Tesorería Nacional remite a BCCR,  saldos estimados de caja para los siguientes 24 meses </a:t>
              </a:r>
              <a:endParaRPr lang="es-CR" sz="1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3" name="12 Conector recto de flecha"/>
            <p:cNvCxnSpPr>
              <a:stCxn id="10" idx="0"/>
            </p:cNvCxnSpPr>
            <p:nvPr/>
          </p:nvCxnSpPr>
          <p:spPr>
            <a:xfrm flipV="1">
              <a:off x="673942" y="3645025"/>
              <a:ext cx="1" cy="1124832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sp>
        <p:nvSpPr>
          <p:cNvPr id="17" name="16 CuadroTexto"/>
          <p:cNvSpPr txBox="1"/>
          <p:nvPr/>
        </p:nvSpPr>
        <p:spPr>
          <a:xfrm>
            <a:off x="1485576" y="246225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b="1" dirty="0" smtClean="0"/>
              <a:t>Abril  </a:t>
            </a:r>
            <a:endParaRPr lang="es-CR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3059832" y="209292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b="1" dirty="0" smtClean="0"/>
              <a:t>Junio </a:t>
            </a:r>
            <a:endParaRPr lang="es-CR" b="1" dirty="0"/>
          </a:p>
        </p:txBody>
      </p:sp>
      <p:grpSp>
        <p:nvGrpSpPr>
          <p:cNvPr id="35" name="34 Grupo"/>
          <p:cNvGrpSpPr/>
          <p:nvPr/>
        </p:nvGrpSpPr>
        <p:grpSpPr>
          <a:xfrm>
            <a:off x="1815909" y="3861048"/>
            <a:ext cx="1747979" cy="2576706"/>
            <a:chOff x="1752569" y="3429000"/>
            <a:chExt cx="1091239" cy="2208605"/>
          </a:xfrm>
        </p:grpSpPr>
        <p:sp>
          <p:nvSpPr>
            <p:cNvPr id="14" name="13 CuadroTexto"/>
            <p:cNvSpPr txBox="1"/>
            <p:nvPr/>
          </p:nvSpPr>
          <p:spPr>
            <a:xfrm>
              <a:off x="1752569" y="4265801"/>
              <a:ext cx="1091239" cy="1371804"/>
            </a:xfrm>
            <a:prstGeom prst="rect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s-CR"/>
              </a:defPPr>
              <a:lvl1pPr>
                <a:defRPr sz="1000"/>
              </a:lvl1pPr>
            </a:lstStyle>
            <a:p>
              <a:r>
                <a:rPr lang="es-CR" sz="1400" b="1" dirty="0">
                  <a:solidFill>
                    <a:schemeClr val="tx1"/>
                  </a:solidFill>
                </a:rPr>
                <a:t>Tesorería Nacional  remite a STAP,   consideraciones sobre política presupuestaria, inversiones y deuda pública</a:t>
              </a:r>
              <a:r>
                <a:rPr lang="es-CR" b="1" dirty="0">
                  <a:solidFill>
                    <a:schemeClr val="tx1"/>
                  </a:solidFill>
                </a:rPr>
                <a:t>. </a:t>
              </a:r>
            </a:p>
          </p:txBody>
        </p:sp>
        <p:cxnSp>
          <p:nvCxnSpPr>
            <p:cNvPr id="22" name="21 Conector recto de flecha"/>
            <p:cNvCxnSpPr>
              <a:stCxn id="14" idx="0"/>
            </p:cNvCxnSpPr>
            <p:nvPr/>
          </p:nvCxnSpPr>
          <p:spPr>
            <a:xfrm flipH="1" flipV="1">
              <a:off x="2298188" y="3429000"/>
              <a:ext cx="1" cy="836801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3" name="22 CuadroTexto"/>
          <p:cNvSpPr txBox="1"/>
          <p:nvPr/>
        </p:nvSpPr>
        <p:spPr>
          <a:xfrm>
            <a:off x="4200195" y="1698713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b="1" dirty="0" smtClean="0"/>
              <a:t>Julio-  agosto</a:t>
            </a:r>
            <a:endParaRPr lang="es-CR" b="1" dirty="0"/>
          </a:p>
        </p:txBody>
      </p:sp>
      <p:grpSp>
        <p:nvGrpSpPr>
          <p:cNvPr id="36" name="35 Grupo"/>
          <p:cNvGrpSpPr/>
          <p:nvPr/>
        </p:nvGrpSpPr>
        <p:grpSpPr>
          <a:xfrm>
            <a:off x="4499992" y="2831584"/>
            <a:ext cx="1499224" cy="3405728"/>
            <a:chOff x="4632889" y="2437449"/>
            <a:chExt cx="1091239" cy="2828626"/>
          </a:xfrm>
        </p:grpSpPr>
        <p:sp>
          <p:nvSpPr>
            <p:cNvPr id="24" name="23 CuadroTexto"/>
            <p:cNvSpPr txBox="1"/>
            <p:nvPr/>
          </p:nvSpPr>
          <p:spPr>
            <a:xfrm>
              <a:off x="4632889" y="3450193"/>
              <a:ext cx="1091239" cy="1815882"/>
            </a:xfrm>
            <a:prstGeom prst="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s-CR"/>
              </a:defPPr>
              <a:lvl1pPr>
                <a:defRPr sz="1000"/>
              </a:lvl1pPr>
            </a:lstStyle>
            <a:p>
              <a:r>
                <a:rPr lang="es-CR" sz="1400" b="1" dirty="0">
                  <a:solidFill>
                    <a:schemeClr val="tx1"/>
                  </a:solidFill>
                </a:rPr>
                <a:t>Tesorería Nacional  </a:t>
              </a:r>
              <a:r>
                <a:rPr lang="es-CR" sz="1400" b="1" dirty="0" smtClean="0">
                  <a:solidFill>
                    <a:schemeClr val="tx1"/>
                  </a:solidFill>
                </a:rPr>
                <a:t>participa en discusión de financiamiento y ajuste  de cifras y proyecciones de financiamiento, y servicio de deuda.</a:t>
              </a:r>
              <a:endParaRPr lang="es-CR" sz="1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6" name="25 Conector recto de flecha"/>
            <p:cNvCxnSpPr>
              <a:stCxn id="24" idx="0"/>
            </p:cNvCxnSpPr>
            <p:nvPr/>
          </p:nvCxnSpPr>
          <p:spPr>
            <a:xfrm flipV="1">
              <a:off x="5178509" y="2437449"/>
              <a:ext cx="0" cy="1012744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sp>
        <p:nvSpPr>
          <p:cNvPr id="27" name="26 CuadroTexto"/>
          <p:cNvSpPr txBox="1"/>
          <p:nvPr/>
        </p:nvSpPr>
        <p:spPr>
          <a:xfrm>
            <a:off x="5999216" y="1218238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1600" b="1" dirty="0" smtClean="0"/>
              <a:t>Septiembre </a:t>
            </a:r>
            <a:endParaRPr lang="es-CR" sz="1600" b="1" dirty="0"/>
          </a:p>
        </p:txBody>
      </p:sp>
      <p:grpSp>
        <p:nvGrpSpPr>
          <p:cNvPr id="39" name="38 Grupo"/>
          <p:cNvGrpSpPr/>
          <p:nvPr/>
        </p:nvGrpSpPr>
        <p:grpSpPr>
          <a:xfrm>
            <a:off x="6228184" y="3044273"/>
            <a:ext cx="1512168" cy="2965401"/>
            <a:chOff x="6217065" y="2437449"/>
            <a:chExt cx="1091239" cy="2965401"/>
          </a:xfrm>
        </p:grpSpPr>
        <p:sp>
          <p:nvSpPr>
            <p:cNvPr id="29" name="28 CuadroTexto"/>
            <p:cNvSpPr txBox="1"/>
            <p:nvPr/>
          </p:nvSpPr>
          <p:spPr>
            <a:xfrm>
              <a:off x="6217065" y="3279192"/>
              <a:ext cx="1091239" cy="2123658"/>
            </a:xfrm>
            <a:prstGeom prst="rect">
              <a:avLst/>
            </a:prstGeom>
            <a:ln w="762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s-CR"/>
              </a:defPPr>
              <a:lvl1pPr>
                <a:defRPr sz="1000"/>
              </a:lvl1pPr>
            </a:lstStyle>
            <a:p>
              <a:r>
                <a:rPr lang="es-CR" sz="1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Tesorería Nacional, realiza asesoría técnica y emite criterio a petición de la Asamblea Legislativa</a:t>
              </a:r>
            </a:p>
            <a:p>
              <a:endParaRPr lang="es-CR" sz="12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es-CR" sz="1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Tesorería Nacional ajusta flujos de caja con el anteproyecto</a:t>
              </a:r>
            </a:p>
            <a:p>
              <a:endParaRPr lang="es-CR" sz="12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cxnSp>
          <p:nvCxnSpPr>
            <p:cNvPr id="32" name="31 Conector recto de flecha"/>
            <p:cNvCxnSpPr/>
            <p:nvPr/>
          </p:nvCxnSpPr>
          <p:spPr>
            <a:xfrm flipH="1" flipV="1">
              <a:off x="6762685" y="2437449"/>
              <a:ext cx="1" cy="841743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32 CuadroTexto"/>
          <p:cNvSpPr txBox="1"/>
          <p:nvPr/>
        </p:nvSpPr>
        <p:spPr>
          <a:xfrm>
            <a:off x="7668344" y="877774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1600" b="1" dirty="0" smtClean="0"/>
              <a:t>Diciembre</a:t>
            </a:r>
            <a:r>
              <a:rPr lang="es-CR" sz="1600" dirty="0" smtClean="0"/>
              <a:t> </a:t>
            </a:r>
            <a:r>
              <a:rPr lang="es-CR" sz="1600" b="1" dirty="0" smtClean="0"/>
              <a:t> </a:t>
            </a:r>
            <a:endParaRPr lang="es-CR" sz="1600" b="1" dirty="0"/>
          </a:p>
        </p:txBody>
      </p:sp>
      <p:sp>
        <p:nvSpPr>
          <p:cNvPr id="40" name="39 CuadroTexto"/>
          <p:cNvSpPr txBox="1"/>
          <p:nvPr/>
        </p:nvSpPr>
        <p:spPr>
          <a:xfrm>
            <a:off x="7873249" y="2852936"/>
            <a:ext cx="1270751" cy="2492990"/>
          </a:xfrm>
          <a:prstGeom prst="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CR"/>
            </a:defPPr>
            <a:lvl1pPr>
              <a:defRPr sz="1000"/>
            </a:lvl1pPr>
          </a:lstStyle>
          <a:p>
            <a:r>
              <a:rPr lang="es-C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DGPN Y Tesorería Nacional, realizan programación de cuotas de  ejecución y de pago</a:t>
            </a:r>
          </a:p>
          <a:p>
            <a:r>
              <a:rPr lang="es-C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TN ajusta flujos de caja </a:t>
            </a:r>
          </a:p>
          <a:p>
            <a:endParaRPr lang="es-CR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s-CR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s-CR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42" name="41 Conector recto de flecha"/>
          <p:cNvCxnSpPr>
            <a:stCxn id="40" idx="0"/>
          </p:cNvCxnSpPr>
          <p:nvPr/>
        </p:nvCxnSpPr>
        <p:spPr>
          <a:xfrm flipH="1" flipV="1">
            <a:off x="8418869" y="2092920"/>
            <a:ext cx="89756" cy="760016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42 CuadroTexto"/>
          <p:cNvSpPr txBox="1"/>
          <p:nvPr/>
        </p:nvSpPr>
        <p:spPr>
          <a:xfrm>
            <a:off x="207814" y="116632"/>
            <a:ext cx="57914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2800" b="1" dirty="0"/>
              <a:t>F</a:t>
            </a:r>
            <a:r>
              <a:rPr lang="es-PY" sz="2800" b="1" dirty="0" smtClean="0"/>
              <a:t>ase </a:t>
            </a:r>
            <a:r>
              <a:rPr lang="es-PY" sz="2800" b="1" dirty="0"/>
              <a:t>de preparación de las proyecciones de </a:t>
            </a:r>
            <a:r>
              <a:rPr lang="es-PY" sz="2800" b="1" dirty="0" smtClean="0"/>
              <a:t>gastos</a:t>
            </a:r>
            <a:r>
              <a:rPr lang="es-CR" sz="2800" b="1" dirty="0"/>
              <a:t/>
            </a:r>
            <a:br>
              <a:rPr lang="es-CR" sz="2800" b="1" dirty="0"/>
            </a:br>
            <a:endParaRPr lang="es-CR" sz="2800" b="1" dirty="0"/>
          </a:p>
        </p:txBody>
      </p:sp>
    </p:spTree>
    <p:extLst>
      <p:ext uri="{BB962C8B-B14F-4D97-AF65-F5344CB8AC3E}">
        <p14:creationId xmlns:p14="http://schemas.microsoft.com/office/powerpoint/2010/main" val="69603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s-CR" dirty="0" smtClean="0"/>
              <a:t>Presupuesto de ley y flujo de caja </a:t>
            </a:r>
            <a:endParaRPr lang="es-CR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225499089"/>
              </p:ext>
            </p:extLst>
          </p:nvPr>
        </p:nvGraphicFramePr>
        <p:xfrm>
          <a:off x="251520" y="1124744"/>
          <a:ext cx="856895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6660232" y="5301208"/>
            <a:ext cx="2304256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R" b="1" dirty="0" smtClean="0">
                <a:solidFill>
                  <a:schemeClr val="tx1"/>
                </a:solidFill>
              </a:rPr>
              <a:t>El presupuesto es el limite  de operación, no hay extrapresupuestarios</a:t>
            </a:r>
            <a:endParaRPr lang="es-C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60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n 3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8640"/>
            <a:ext cx="3419872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39552" y="116632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dirty="0"/>
              <a:t> </a:t>
            </a:r>
            <a:r>
              <a:rPr lang="es-CR" sz="2400" b="1" dirty="0">
                <a:solidFill>
                  <a:srgbClr val="0070C0"/>
                </a:solidFill>
              </a:rPr>
              <a:t>R</a:t>
            </a:r>
            <a:r>
              <a:rPr lang="es-CR" sz="2400" b="1" dirty="0" smtClean="0">
                <a:solidFill>
                  <a:srgbClr val="0070C0"/>
                </a:solidFill>
              </a:rPr>
              <a:t>evisión de cifras Mensuales Y seguimiento a la gestión hacendaria </a:t>
            </a: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467715671"/>
              </p:ext>
            </p:extLst>
          </p:nvPr>
        </p:nvGraphicFramePr>
        <p:xfrm>
          <a:off x="0" y="1052736"/>
          <a:ext cx="6792416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7 Rectángulo"/>
          <p:cNvSpPr/>
          <p:nvPr/>
        </p:nvSpPr>
        <p:spPr>
          <a:xfrm>
            <a:off x="179554" y="5805264"/>
            <a:ext cx="554759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Hacienda coordina</a:t>
            </a:r>
            <a:endParaRPr lang="es-ES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249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R" b="1" dirty="0" smtClean="0">
                <a:solidFill>
                  <a:srgbClr val="0070C0"/>
                </a:solidFill>
              </a:rPr>
              <a:t>Tesorería Nacional  y Banco </a:t>
            </a:r>
            <a:r>
              <a:rPr lang="es-CR" b="1" dirty="0">
                <a:solidFill>
                  <a:srgbClr val="0070C0"/>
                </a:solidFill>
              </a:rPr>
              <a:t>C</a:t>
            </a:r>
            <a:r>
              <a:rPr lang="es-CR" b="1" dirty="0" smtClean="0">
                <a:solidFill>
                  <a:srgbClr val="0070C0"/>
                </a:solidFill>
              </a:rPr>
              <a:t>entral </a:t>
            </a:r>
            <a:endParaRPr lang="es-CR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445905396"/>
              </p:ext>
            </p:extLst>
          </p:nvPr>
        </p:nvGraphicFramePr>
        <p:xfrm>
          <a:off x="1524000" y="1397000"/>
          <a:ext cx="6096000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32915" y="3717032"/>
            <a:ext cx="295232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s-CR" sz="1400" b="1" dirty="0" smtClean="0"/>
              <a:t>Reuniones de alto nivel :Ministro de Hacienda- Presidente ejecutivo de BCCR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s-CR" sz="1400" b="1" dirty="0" smtClean="0"/>
              <a:t>Comités técnicos de subastas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s-CR" sz="1400" b="1" dirty="0" smtClean="0"/>
              <a:t>Interacción operativa cotidiana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R" sz="12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R" sz="1200" b="1" dirty="0"/>
          </a:p>
        </p:txBody>
      </p:sp>
      <p:sp>
        <p:nvSpPr>
          <p:cNvPr id="6" name="5 Decisión"/>
          <p:cNvSpPr/>
          <p:nvPr/>
        </p:nvSpPr>
        <p:spPr>
          <a:xfrm>
            <a:off x="6156176" y="3645024"/>
            <a:ext cx="2987824" cy="3212976"/>
          </a:xfrm>
          <a:prstGeom prst="flowChartDecision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CR" sz="1200" b="1" dirty="0" smtClean="0">
                <a:solidFill>
                  <a:schemeClr val="tx1"/>
                </a:solidFill>
              </a:rPr>
              <a:t>COHERENCIA DE POLITICAS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CR" sz="1200" b="1" dirty="0" smtClean="0">
                <a:solidFill>
                  <a:schemeClr val="tx1"/>
                </a:solidFill>
              </a:rPr>
              <a:t>MECANISMOS PARA RESOLVER  CONFLICTOS DE POLITICAS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CR" sz="1200" b="1" dirty="0" smtClean="0">
                <a:solidFill>
                  <a:schemeClr val="tx1"/>
                </a:solidFill>
              </a:rPr>
              <a:t>FORMALIZACION DE LA INTERACCION OPERATIVA.</a:t>
            </a:r>
            <a:endParaRPr lang="es-CR" sz="1200" b="1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996952"/>
            <a:ext cx="1051598" cy="107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344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R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REMISIÓN DE INFORMACIÓN </a:t>
            </a:r>
            <a:br>
              <a:rPr lang="es-CR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R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BCCR</a:t>
            </a:r>
            <a:endParaRPr lang="es-CR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51519" y="1318437"/>
            <a:ext cx="8568953" cy="5134899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§"/>
            </a:pPr>
            <a:endParaRPr lang="es-CR" sz="1900" dirty="0" smtClean="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Char char="§"/>
            </a:pPr>
            <a:endParaRPr lang="es-CR" sz="2100" dirty="0" smtClean="0">
              <a:solidFill>
                <a:prstClr val="black"/>
              </a:solidFill>
            </a:endParaRPr>
          </a:p>
          <a:p>
            <a:pPr>
              <a:lnSpc>
                <a:spcPct val="80000"/>
              </a:lnSpc>
            </a:pPr>
            <a:r>
              <a:rPr lang="es-CR" u="sng" dirty="0" smtClean="0">
                <a:solidFill>
                  <a:prstClr val="black"/>
                </a:solidFill>
              </a:rPr>
              <a:t>Información Periódica</a:t>
            </a:r>
          </a:p>
          <a:p>
            <a:pPr lvl="1">
              <a:lnSpc>
                <a:spcPct val="80000"/>
              </a:lnSpc>
            </a:pPr>
            <a:r>
              <a:rPr lang="es-CR" sz="2000" dirty="0" smtClean="0">
                <a:solidFill>
                  <a:prstClr val="black"/>
                </a:solidFill>
              </a:rPr>
              <a:t>Flujo de Caja Diario a un mes proyectado</a:t>
            </a:r>
          </a:p>
          <a:p>
            <a:pPr lvl="1">
              <a:lnSpc>
                <a:spcPct val="80000"/>
              </a:lnSpc>
            </a:pPr>
            <a:r>
              <a:rPr lang="es-CR" sz="2000" dirty="0" smtClean="0">
                <a:solidFill>
                  <a:prstClr val="black"/>
                </a:solidFill>
              </a:rPr>
              <a:t>Los Saldos finales de cada mes proyectados a seis meses plazo.</a:t>
            </a:r>
          </a:p>
          <a:p>
            <a:pPr lvl="1">
              <a:lnSpc>
                <a:spcPct val="80000"/>
              </a:lnSpc>
              <a:buNone/>
            </a:pPr>
            <a:endParaRPr lang="es-CR" sz="2000" dirty="0" smtClean="0">
              <a:solidFill>
                <a:prstClr val="black"/>
              </a:solidFill>
            </a:endParaRPr>
          </a:p>
          <a:p>
            <a:pPr>
              <a:lnSpc>
                <a:spcPct val="80000"/>
              </a:lnSpc>
            </a:pPr>
            <a:r>
              <a:rPr lang="es-CR" u="sng" dirty="0" smtClean="0">
                <a:solidFill>
                  <a:prstClr val="black"/>
                </a:solidFill>
              </a:rPr>
              <a:t>Transaccional </a:t>
            </a:r>
          </a:p>
          <a:p>
            <a:pPr lvl="1">
              <a:lnSpc>
                <a:spcPct val="80000"/>
              </a:lnSpc>
            </a:pPr>
            <a:r>
              <a:rPr lang="es-CR" sz="2000" dirty="0" smtClean="0">
                <a:solidFill>
                  <a:prstClr val="black"/>
                </a:solidFill>
              </a:rPr>
              <a:t>Operación de cambio de divisas</a:t>
            </a:r>
          </a:p>
          <a:p>
            <a:pPr lvl="1">
              <a:lnSpc>
                <a:spcPct val="80000"/>
              </a:lnSpc>
            </a:pPr>
            <a:r>
              <a:rPr lang="es-CR" sz="2000" dirty="0" smtClean="0">
                <a:solidFill>
                  <a:prstClr val="black"/>
                </a:solidFill>
              </a:rPr>
              <a:t>Servicio de la Deuda Externa</a:t>
            </a:r>
          </a:p>
          <a:p>
            <a:pPr lvl="1">
              <a:lnSpc>
                <a:spcPct val="80000"/>
              </a:lnSpc>
            </a:pPr>
            <a:endParaRPr lang="es-CR" sz="2000" dirty="0" smtClean="0">
              <a:solidFill>
                <a:prstClr val="black"/>
              </a:solidFill>
            </a:endParaRPr>
          </a:p>
          <a:p>
            <a:pPr>
              <a:lnSpc>
                <a:spcPct val="80000"/>
              </a:lnSpc>
            </a:pPr>
            <a:r>
              <a:rPr lang="es-CR" u="sng" dirty="0" smtClean="0">
                <a:solidFill>
                  <a:prstClr val="black"/>
                </a:solidFill>
              </a:rPr>
              <a:t>Información Macroeconómica</a:t>
            </a:r>
          </a:p>
          <a:p>
            <a:pPr lvl="1">
              <a:lnSpc>
                <a:spcPct val="80000"/>
              </a:lnSpc>
            </a:pPr>
            <a:r>
              <a:rPr lang="es-CR" sz="2000" dirty="0" smtClean="0">
                <a:solidFill>
                  <a:prstClr val="black"/>
                </a:solidFill>
              </a:rPr>
              <a:t>Flujo de caja para programa monetario del BCCR</a:t>
            </a:r>
          </a:p>
          <a:p>
            <a:pPr lvl="1">
              <a:lnSpc>
                <a:spcPct val="80000"/>
              </a:lnSpc>
            </a:pPr>
            <a:r>
              <a:rPr lang="es-CR" sz="2000" dirty="0" smtClean="0">
                <a:solidFill>
                  <a:prstClr val="black"/>
                </a:solidFill>
              </a:rPr>
              <a:t>Necesidades de Financiamiento</a:t>
            </a:r>
          </a:p>
          <a:p>
            <a:pPr>
              <a:lnSpc>
                <a:spcPct val="80000"/>
              </a:lnSpc>
              <a:buNone/>
            </a:pPr>
            <a:endParaRPr lang="es-CR" dirty="0" smtClean="0">
              <a:solidFill>
                <a:prstClr val="black"/>
              </a:solidFill>
            </a:endParaRPr>
          </a:p>
          <a:p>
            <a:pPr lvl="1">
              <a:lnSpc>
                <a:spcPct val="80000"/>
              </a:lnSpc>
            </a:pPr>
            <a:endParaRPr lang="es-CR" sz="1700" dirty="0" smtClean="0">
              <a:solidFill>
                <a:prstClr val="black"/>
              </a:solidFill>
            </a:endParaRPr>
          </a:p>
          <a:p>
            <a:pPr lvl="1">
              <a:lnSpc>
                <a:spcPct val="80000"/>
              </a:lnSpc>
              <a:buNone/>
            </a:pPr>
            <a:endParaRPr lang="es-CR" sz="1700" dirty="0" smtClean="0">
              <a:solidFill>
                <a:prstClr val="black"/>
              </a:solidFill>
            </a:endParaRPr>
          </a:p>
          <a:p>
            <a:pPr>
              <a:lnSpc>
                <a:spcPct val="80000"/>
              </a:lnSpc>
            </a:pPr>
            <a:endParaRPr lang="es-ES" sz="18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41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289552" cy="5644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5488" y="116632"/>
            <a:ext cx="8229600" cy="1008112"/>
          </a:xfrm>
        </p:spPr>
        <p:txBody>
          <a:bodyPr>
            <a:noAutofit/>
          </a:bodyPr>
          <a:lstStyle/>
          <a:p>
            <a:r>
              <a:rPr lang="es-CR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Programación compra-venta divisas semestral</a:t>
            </a:r>
          </a:p>
        </p:txBody>
      </p:sp>
    </p:spTree>
    <p:extLst>
      <p:ext uri="{BB962C8B-B14F-4D97-AF65-F5344CB8AC3E}">
        <p14:creationId xmlns:p14="http://schemas.microsoft.com/office/powerpoint/2010/main" val="293882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812</Words>
  <Application>Microsoft Office PowerPoint</Application>
  <PresentationFormat>Presentación en pantalla (4:3)</PresentationFormat>
  <Paragraphs>348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Presupuesto de ley y flujo de caja </vt:lpstr>
      <vt:lpstr>Presentación de PowerPoint</vt:lpstr>
      <vt:lpstr>Tesorería Nacional  y Banco Central </vt:lpstr>
      <vt:lpstr>REMISIÓN DE INFORMACIÓN  BCCR</vt:lpstr>
      <vt:lpstr>Programación compra-venta divisas semestral</vt:lpstr>
      <vt:lpstr>PROGRAMACION BISEMANAL COMPRA – VENTA  DE  DIVISAS: MILLONES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Martha Cubillo Jimenez</dc:creator>
  <cp:lastModifiedBy>Jorge Delgado</cp:lastModifiedBy>
  <cp:revision>32</cp:revision>
  <dcterms:created xsi:type="dcterms:W3CDTF">2016-07-19T20:33:08Z</dcterms:created>
  <dcterms:modified xsi:type="dcterms:W3CDTF">2016-07-25T11:20:00Z</dcterms:modified>
</cp:coreProperties>
</file>