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3"/>
  </p:notesMasterIdLst>
  <p:handoutMasterIdLst>
    <p:handoutMasterId r:id="rId14"/>
  </p:handout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32A8225-5F93-4765-8AD8-70D944818B45}">
          <p14:sldIdLst>
            <p14:sldId id="256"/>
            <p14:sldId id="257"/>
            <p14:sldId id="258"/>
          </p14:sldIdLst>
        </p14:section>
        <p14:section name="Sección sin título" id="{7C638CC4-0014-4497-943A-FF5BB809B0FC}">
          <p14:sldIdLst>
            <p14:sldId id="259"/>
            <p14:sldId id="260"/>
            <p14:sldId id="261"/>
            <p14:sldId id="262"/>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5755" autoAdjust="0"/>
  </p:normalViewPr>
  <p:slideViewPr>
    <p:cSldViewPr>
      <p:cViewPr>
        <p:scale>
          <a:sx n="85" d="100"/>
          <a:sy n="85" d="100"/>
        </p:scale>
        <p:origin x="-112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PY" smtClean="0"/>
              <a:t>Programa de Tarjetas del Gobierno Federal de los Estados Unidos</a:t>
            </a:r>
            <a:endParaRPr lang="es-P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E5618B-71CA-417D-B335-91CC058132CB}" type="datetimeFigureOut">
              <a:rPr lang="es-PY" smtClean="0"/>
              <a:t>26/07/2016</a:t>
            </a:fld>
            <a:endParaRPr lang="es-P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P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23C9BF-44ED-4896-8938-98EA2440BD10}" type="slidenum">
              <a:rPr lang="es-PY" smtClean="0"/>
              <a:t>‹Nº›</a:t>
            </a:fld>
            <a:endParaRPr lang="es-PY"/>
          </a:p>
        </p:txBody>
      </p:sp>
    </p:spTree>
    <p:extLst>
      <p:ext uri="{BB962C8B-B14F-4D97-AF65-F5344CB8AC3E}">
        <p14:creationId xmlns:p14="http://schemas.microsoft.com/office/powerpoint/2010/main" val="191636921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PY" smtClean="0"/>
              <a:t>Programa de Tarjetas del Gobierno Federal de los Estados Unidos</a:t>
            </a:r>
            <a:endParaRPr lang="es-P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506B4A-F585-4E71-A758-0ACB505889BC}" type="datetimeFigureOut">
              <a:rPr lang="es-PY" smtClean="0"/>
              <a:t>26/07/2016</a:t>
            </a:fld>
            <a:endParaRPr lang="es-P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281E37-8E52-448F-A9BD-251910F35AC3}" type="slidenum">
              <a:rPr lang="es-PY" smtClean="0"/>
              <a:t>‹Nº›</a:t>
            </a:fld>
            <a:endParaRPr lang="es-PY"/>
          </a:p>
        </p:txBody>
      </p:sp>
    </p:spTree>
    <p:extLst>
      <p:ext uri="{BB962C8B-B14F-4D97-AF65-F5344CB8AC3E}">
        <p14:creationId xmlns:p14="http://schemas.microsoft.com/office/powerpoint/2010/main" val="415259808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l"/>
            <a:r>
              <a:rPr lang="es-PY" sz="1200" kern="1200" noProof="0" dirty="0" smtClean="0">
                <a:solidFill>
                  <a:schemeClr val="tx1"/>
                </a:solidFill>
                <a:effectLst/>
                <a:latin typeface="+mn-lt"/>
                <a:ea typeface="+mn-ea"/>
                <a:cs typeface="+mn-cs"/>
              </a:rPr>
              <a:t>Buenos días. Es un place para mi estar hoy aquí representando a la Oficina Fiscal del Departamento del Tesoro de los Estados Unidos. Estoy muy entusiasmado</a:t>
            </a:r>
            <a:r>
              <a:rPr lang="es-PY" sz="1200" kern="1200" baseline="0" noProof="0" dirty="0" smtClean="0">
                <a:solidFill>
                  <a:schemeClr val="tx1"/>
                </a:solidFill>
                <a:effectLst/>
                <a:latin typeface="+mn-lt"/>
                <a:ea typeface="+mn-ea"/>
                <a:cs typeface="+mn-cs"/>
              </a:rPr>
              <a:t> de hablarles sobre el Programa de Tarjetas del Gobierno Federal. En la Oficina Fiscal, yo administro el programa de tarjeta prepaga llamado </a:t>
            </a:r>
            <a:r>
              <a:rPr lang="es-PY" sz="1200" kern="1200" baseline="0" noProof="0" dirty="0" err="1" smtClean="0">
                <a:solidFill>
                  <a:schemeClr val="tx1"/>
                </a:solidFill>
                <a:effectLst/>
                <a:latin typeface="+mn-lt"/>
                <a:ea typeface="+mn-ea"/>
                <a:cs typeface="+mn-cs"/>
              </a:rPr>
              <a:t>Direct</a:t>
            </a:r>
            <a:r>
              <a:rPr lang="es-PY" sz="1200" kern="1200" baseline="0" noProof="0" dirty="0" smtClean="0">
                <a:solidFill>
                  <a:schemeClr val="tx1"/>
                </a:solidFill>
                <a:effectLst/>
                <a:latin typeface="+mn-lt"/>
                <a:ea typeface="+mn-ea"/>
                <a:cs typeface="+mn-cs"/>
              </a:rPr>
              <a:t> Express, pero también conozco profundamente los otros programas de tarjetas así como la industria de tarjetas de los Estados Unidos. </a:t>
            </a:r>
          </a:p>
          <a:p>
            <a:endParaRPr lang="es-PY" sz="1200" kern="1200" baseline="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El Gobierno y el Departamento de</a:t>
            </a:r>
            <a:r>
              <a:rPr lang="es-PY" sz="1200" kern="1200" baseline="0" noProof="0" dirty="0" smtClean="0">
                <a:solidFill>
                  <a:schemeClr val="tx1"/>
                </a:solidFill>
                <a:effectLst/>
                <a:latin typeface="+mn-lt"/>
                <a:ea typeface="+mn-ea"/>
                <a:cs typeface="+mn-cs"/>
              </a:rPr>
              <a:t>l Tesoro de los Estados Unidos apoyan una variedad de programas de tarjetas para los ciudadanos, para empleados federales que cumplen sus funciones oficiales y también para miembros de las Fuerzas Militares. </a:t>
            </a: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Estos programas</a:t>
            </a:r>
            <a:r>
              <a:rPr lang="es-PY" sz="1200" kern="1200" baseline="0" noProof="0" dirty="0" smtClean="0">
                <a:solidFill>
                  <a:schemeClr val="tx1"/>
                </a:solidFill>
                <a:effectLst/>
                <a:latin typeface="+mn-lt"/>
                <a:ea typeface="+mn-ea"/>
                <a:cs typeface="+mn-cs"/>
              </a:rPr>
              <a:t> se pueden llevar a cabo gracias a una serie de acuerdos con las instituciones financieras y otros proveedores de servicios que utilizan la infraestructura de tarjetas existentes, programas y acuerdos que son diseñados específicamente para misiones de grupos individuales o agencias del gobierno de los Estados Unidos. </a:t>
            </a: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Desde hace 25 años</a:t>
            </a:r>
            <a:r>
              <a:rPr lang="es-PY" sz="1200" kern="1200" baseline="0" noProof="0" dirty="0" smtClean="0">
                <a:solidFill>
                  <a:schemeClr val="tx1"/>
                </a:solidFill>
                <a:effectLst/>
                <a:latin typeface="+mn-lt"/>
                <a:ea typeface="+mn-ea"/>
                <a:cs typeface="+mn-cs"/>
              </a:rPr>
              <a:t>, estos programas de tarjetas han sido sumamente exitosos para convertir los pagos a pagos electrónicos, facilitando los procesos de las instituciones, y brindando servicios bancarios básicos a aquellos que no cuentan con acuerdos bancarios tradicionales. </a:t>
            </a:r>
          </a:p>
          <a:p>
            <a:endParaRPr lang="en-US" sz="1200" kern="120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Hoy</a:t>
            </a:r>
            <a:r>
              <a:rPr lang="es-PY" sz="1200" kern="1200" baseline="0" noProof="0" dirty="0" smtClean="0">
                <a:solidFill>
                  <a:schemeClr val="tx1"/>
                </a:solidFill>
                <a:effectLst/>
                <a:latin typeface="+mn-lt"/>
                <a:ea typeface="+mn-ea"/>
                <a:cs typeface="+mn-cs"/>
              </a:rPr>
              <a:t> voy a hablar sobre el uso de estas tarjetas en 3 escenarios: pago a ciudadanos, apoyo a las fuerzas militares, y apoyo a las operaciones gubernamentales a través de pagos de bienes y servicios. </a:t>
            </a:r>
            <a:endParaRPr lang="es-PY" noProof="0" dirty="0"/>
          </a:p>
        </p:txBody>
      </p:sp>
      <p:sp>
        <p:nvSpPr>
          <p:cNvPr id="4" name="3 Marcador de número de diapositiva"/>
          <p:cNvSpPr>
            <a:spLocks noGrp="1"/>
          </p:cNvSpPr>
          <p:nvPr>
            <p:ph type="sldNum" sz="quarter" idx="10"/>
          </p:nvPr>
        </p:nvSpPr>
        <p:spPr/>
        <p:txBody>
          <a:bodyPr/>
          <a:lstStyle/>
          <a:p>
            <a:fld id="{4F281E37-8E52-448F-A9BD-251910F35AC3}" type="slidenum">
              <a:rPr lang="es-PY" smtClean="0"/>
              <a:t>2</a:t>
            </a:fld>
            <a:endParaRPr lang="es-PY"/>
          </a:p>
        </p:txBody>
      </p:sp>
      <p:sp>
        <p:nvSpPr>
          <p:cNvPr id="5" name="4 Marcador de encabezado"/>
          <p:cNvSpPr>
            <a:spLocks noGrp="1"/>
          </p:cNvSpPr>
          <p:nvPr>
            <p:ph type="hdr" sz="quarter" idx="11"/>
          </p:nvPr>
        </p:nvSpPr>
        <p:spPr/>
        <p:txBody>
          <a:bodyPr/>
          <a:lstStyle/>
          <a:p>
            <a:r>
              <a:rPr lang="es-PY" smtClean="0"/>
              <a:t>Programa de Tarjetas del Gobierno Federal de los Estados Unidos</a:t>
            </a:r>
            <a:endParaRPr lang="es-PY"/>
          </a:p>
        </p:txBody>
      </p:sp>
    </p:spTree>
    <p:extLst>
      <p:ext uri="{BB962C8B-B14F-4D97-AF65-F5344CB8AC3E}">
        <p14:creationId xmlns:p14="http://schemas.microsoft.com/office/powerpoint/2010/main" val="424779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Y" sz="1200" kern="1200" noProof="0" dirty="0" smtClean="0">
                <a:solidFill>
                  <a:schemeClr val="tx1"/>
                </a:solidFill>
                <a:effectLst/>
                <a:latin typeface="+mn-lt"/>
                <a:ea typeface="+mn-ea"/>
                <a:cs typeface="+mn-cs"/>
              </a:rPr>
              <a:t>Primero, vamos</a:t>
            </a:r>
            <a:r>
              <a:rPr lang="es-PY" sz="1200" kern="1200" baseline="0" noProof="0" dirty="0" smtClean="0">
                <a:solidFill>
                  <a:schemeClr val="tx1"/>
                </a:solidFill>
                <a:effectLst/>
                <a:latin typeface="+mn-lt"/>
                <a:ea typeface="+mn-ea"/>
                <a:cs typeface="+mn-cs"/>
              </a:rPr>
              <a:t> a ver las definiciones básicas de cada tipo de tarjeta. Esto va a ayudar a colocar nuestro debate dentro de un contexto</a:t>
            </a:r>
          </a:p>
          <a:p>
            <a:endParaRPr lang="es-PY" sz="1200" kern="1200" noProof="0" dirty="0" smtClean="0">
              <a:solidFill>
                <a:schemeClr val="tx1"/>
              </a:solidFill>
              <a:effectLst/>
              <a:latin typeface="+mn-lt"/>
              <a:ea typeface="+mn-ea"/>
              <a:cs typeface="+mn-cs"/>
            </a:endParaRPr>
          </a:p>
          <a:p>
            <a:r>
              <a:rPr lang="es-PY" b="1" noProof="0" dirty="0" smtClean="0"/>
              <a:t>Tarjetas de Débito: </a:t>
            </a:r>
            <a:r>
              <a:rPr lang="es-PY" b="0" noProof="0" dirty="0" smtClean="0"/>
              <a:t>Una tarjeta</a:t>
            </a:r>
            <a:r>
              <a:rPr lang="es-PY" b="0" baseline="0" noProof="0" dirty="0" smtClean="0"/>
              <a:t> ligada a una cuenta corriente o de ahorros. </a:t>
            </a:r>
            <a:endParaRPr lang="es-PY" b="1" noProof="0" dirty="0" smtClean="0"/>
          </a:p>
          <a:p>
            <a:endParaRPr lang="es-PY" b="1" noProof="0" dirty="0" smtClean="0"/>
          </a:p>
          <a:p>
            <a:r>
              <a:rPr lang="es-PY" b="1" noProof="0" dirty="0" smtClean="0"/>
              <a:t>Tarjeta de Débito Prepaga: </a:t>
            </a:r>
            <a:r>
              <a:rPr lang="es-PY" b="0" noProof="0" dirty="0" smtClean="0"/>
              <a:t>Una tarjeta</a:t>
            </a:r>
            <a:r>
              <a:rPr lang="es-PY" b="0" baseline="0" noProof="0" dirty="0" smtClean="0"/>
              <a:t> para uso único, o recargable, ligada a una cuenta, se utiliza con un PIN para compras y avances de efectivo. </a:t>
            </a:r>
            <a:endParaRPr lang="es-PY" b="1" noProof="0" dirty="0" smtClean="0"/>
          </a:p>
          <a:p>
            <a:endParaRPr lang="es-PY" b="1" noProof="0" dirty="0" smtClean="0"/>
          </a:p>
          <a:p>
            <a:r>
              <a:rPr lang="es-PY" b="1" noProof="0" dirty="0" smtClean="0"/>
              <a:t>Tarjeta de Valor Guardado: </a:t>
            </a:r>
            <a:r>
              <a:rPr lang="es-PY" b="0" noProof="0" dirty="0" smtClean="0"/>
              <a:t>Es una tarjeta que tiene un valor monetario guardado como datos en la tarjeta misma,</a:t>
            </a:r>
            <a:r>
              <a:rPr lang="es-PY" b="0" baseline="0" noProof="0" dirty="0" smtClean="0"/>
              <a:t> y por lo tanto puede ser utilizada sin necesidad de acceso online a una cuenta asociada. </a:t>
            </a:r>
            <a:endParaRPr lang="es-PY" b="0" noProof="0" dirty="0" smtClean="0"/>
          </a:p>
          <a:p>
            <a:endParaRPr lang="es-PY" b="1" noProof="0" dirty="0" smtClean="0"/>
          </a:p>
          <a:p>
            <a:r>
              <a:rPr lang="es-PY" b="1" noProof="0" dirty="0" smtClean="0"/>
              <a:t>Tarjeta</a:t>
            </a:r>
            <a:r>
              <a:rPr lang="es-PY" b="1" baseline="0" noProof="0" dirty="0" smtClean="0"/>
              <a:t> de Compra: </a:t>
            </a:r>
            <a:r>
              <a:rPr lang="es-PY" b="0" baseline="0" noProof="0" dirty="0" smtClean="0"/>
              <a:t>Una tarjeta que proporciona un método de pago que posibilita al titular de la tarjeta a realizar compras. Se utiliza normalmente para realizar pagos y para llevar un control de las compras realizadas. </a:t>
            </a:r>
            <a:endParaRPr lang="es-PY" b="1" noProof="0" dirty="0" smtClean="0"/>
          </a:p>
          <a:p>
            <a:endParaRPr lang="es-PY" b="1" noProof="0" dirty="0" smtClean="0"/>
          </a:p>
          <a:p>
            <a:pPr marL="0" indent="0">
              <a:lnSpc>
                <a:spcPct val="120000"/>
              </a:lnSpc>
              <a:spcBef>
                <a:spcPts val="600"/>
              </a:spcBef>
              <a:spcAft>
                <a:spcPts val="600"/>
              </a:spcAft>
              <a:buNone/>
            </a:pPr>
            <a:r>
              <a:rPr lang="es-PY" b="1" noProof="0" dirty="0" smtClean="0"/>
              <a:t>Tarjeta</a:t>
            </a:r>
            <a:r>
              <a:rPr lang="es-PY" b="1" baseline="0" noProof="0" dirty="0" smtClean="0"/>
              <a:t> de Crédito: </a:t>
            </a:r>
            <a:r>
              <a:rPr lang="es-PY" sz="1200" noProof="0" dirty="0" smtClean="0">
                <a:latin typeface="Candara" panose="020E0502030303020204" pitchFamily="34" charset="0"/>
                <a:cs typeface="Arial" panose="020B0604020202020204" pitchFamily="34" charset="0"/>
              </a:rPr>
              <a:t>Una tarjeta similar al tarjeta de compra pero ofrece la posibilidad de crédito al titular, donde solo necesita cancelar un pago mínimo al final de cada ciclo. </a:t>
            </a:r>
          </a:p>
          <a:p>
            <a:endParaRPr lang="es-PY" noProof="0" dirty="0" smtClean="0"/>
          </a:p>
          <a:p>
            <a:r>
              <a:rPr lang="es-PY" noProof="0" dirty="0" smtClean="0"/>
              <a:t>Hoy,</a:t>
            </a:r>
            <a:r>
              <a:rPr lang="es-PY" baseline="0" noProof="0" dirty="0" smtClean="0"/>
              <a:t> voy a hablar solamente de las tarjetas prepagas, las tarjetas de valor guardado y las tarjetas de compra. </a:t>
            </a:r>
            <a:endParaRPr lang="es-PY" noProof="0" dirty="0" smtClean="0"/>
          </a:p>
          <a:p>
            <a:endParaRPr lang="es-PY" dirty="0"/>
          </a:p>
        </p:txBody>
      </p:sp>
      <p:sp>
        <p:nvSpPr>
          <p:cNvPr id="4" name="3 Marcador de encabezado"/>
          <p:cNvSpPr>
            <a:spLocks noGrp="1"/>
          </p:cNvSpPr>
          <p:nvPr>
            <p:ph type="hdr" sz="quarter" idx="10"/>
          </p:nvPr>
        </p:nvSpPr>
        <p:spPr/>
        <p:txBody>
          <a:bodyPr/>
          <a:lstStyle/>
          <a:p>
            <a:r>
              <a:rPr lang="es-PY" smtClean="0"/>
              <a:t>Programa de Tarjetas del Gobierno Federal de los Estados Unidos</a:t>
            </a:r>
            <a:endParaRPr lang="es-PY"/>
          </a:p>
        </p:txBody>
      </p:sp>
      <p:sp>
        <p:nvSpPr>
          <p:cNvPr id="5" name="4 Marcador de número de diapositiva"/>
          <p:cNvSpPr>
            <a:spLocks noGrp="1"/>
          </p:cNvSpPr>
          <p:nvPr>
            <p:ph type="sldNum" sz="quarter" idx="11"/>
          </p:nvPr>
        </p:nvSpPr>
        <p:spPr/>
        <p:txBody>
          <a:bodyPr/>
          <a:lstStyle/>
          <a:p>
            <a:fld id="{4F281E37-8E52-448F-A9BD-251910F35AC3}" type="slidenum">
              <a:rPr lang="es-PY" smtClean="0"/>
              <a:t>3</a:t>
            </a:fld>
            <a:endParaRPr lang="es-PY"/>
          </a:p>
        </p:txBody>
      </p:sp>
    </p:spTree>
    <p:extLst>
      <p:ext uri="{BB962C8B-B14F-4D97-AF65-F5344CB8AC3E}">
        <p14:creationId xmlns:p14="http://schemas.microsoft.com/office/powerpoint/2010/main" val="108184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Y" sz="1200" kern="1200" noProof="0" dirty="0" smtClean="0">
                <a:solidFill>
                  <a:schemeClr val="tx1"/>
                </a:solidFill>
                <a:effectLst/>
                <a:latin typeface="+mn-lt"/>
                <a:ea typeface="+mn-ea"/>
                <a:cs typeface="+mn-cs"/>
              </a:rPr>
              <a:t>El Tesoro de los EE.UU.</a:t>
            </a:r>
            <a:r>
              <a:rPr lang="es-PY" sz="1200" kern="1200" baseline="0" noProof="0" dirty="0" smtClean="0">
                <a:solidFill>
                  <a:schemeClr val="tx1"/>
                </a:solidFill>
                <a:effectLst/>
                <a:latin typeface="+mn-lt"/>
                <a:ea typeface="+mn-ea"/>
                <a:cs typeface="+mn-cs"/>
              </a:rPr>
              <a:t> provee 2 tipos de tarjetas prepagas para ciudadanos que reciben pagos recurrentes o únicos por parte del gobierno, y son: </a:t>
            </a:r>
            <a:endParaRPr lang="es-PY" sz="1200" kern="1200" noProof="0" dirty="0" smtClean="0">
              <a:solidFill>
                <a:schemeClr val="tx1"/>
              </a:solidFill>
              <a:effectLst/>
              <a:latin typeface="+mn-lt"/>
              <a:ea typeface="+mn-ea"/>
              <a:cs typeface="+mn-cs"/>
            </a:endParaRPr>
          </a:p>
          <a:p>
            <a:endParaRPr lang="es-PY" sz="1200" b="1" kern="1200" noProof="0" dirty="0" smtClean="0">
              <a:solidFill>
                <a:schemeClr val="tx1"/>
              </a:solidFill>
              <a:effectLst/>
              <a:latin typeface="+mn-lt"/>
              <a:ea typeface="+mn-ea"/>
              <a:cs typeface="+mn-cs"/>
            </a:endParaRPr>
          </a:p>
          <a:p>
            <a:r>
              <a:rPr lang="es-PY" sz="1200" b="1" kern="1200" noProof="0" dirty="0" smtClean="0">
                <a:solidFill>
                  <a:schemeClr val="tx1"/>
                </a:solidFill>
                <a:effectLst/>
                <a:latin typeface="+mn-lt"/>
                <a:ea typeface="+mn-ea"/>
                <a:cs typeface="+mn-cs"/>
              </a:rPr>
              <a:t>Tarjeta de Débito </a:t>
            </a:r>
            <a:r>
              <a:rPr lang="es-PY" sz="1200" b="1" kern="1200" noProof="0" dirty="0" err="1" smtClean="0">
                <a:solidFill>
                  <a:schemeClr val="tx1"/>
                </a:solidFill>
                <a:effectLst/>
                <a:latin typeface="+mn-lt"/>
                <a:ea typeface="+mn-ea"/>
                <a:cs typeface="+mn-cs"/>
              </a:rPr>
              <a:t>Direct</a:t>
            </a:r>
            <a:r>
              <a:rPr lang="es-PY" sz="1200" b="1" kern="1200" noProof="0" dirty="0" smtClean="0">
                <a:solidFill>
                  <a:schemeClr val="tx1"/>
                </a:solidFill>
                <a:effectLst/>
                <a:latin typeface="+mn-lt"/>
                <a:ea typeface="+mn-ea"/>
                <a:cs typeface="+mn-cs"/>
              </a:rPr>
              <a:t> Express de MasterCard</a:t>
            </a:r>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La Tarjeta</a:t>
            </a:r>
            <a:r>
              <a:rPr lang="es-PY" sz="1200" kern="1200" baseline="0" noProof="0" dirty="0" smtClean="0">
                <a:solidFill>
                  <a:schemeClr val="tx1"/>
                </a:solidFill>
                <a:effectLst/>
                <a:latin typeface="+mn-lt"/>
                <a:ea typeface="+mn-ea"/>
                <a:cs typeface="+mn-cs"/>
              </a:rPr>
              <a:t> </a:t>
            </a:r>
            <a:r>
              <a:rPr lang="es-PY" sz="1200" kern="1200" baseline="0" noProof="0" dirty="0" err="1" smtClean="0">
                <a:solidFill>
                  <a:schemeClr val="tx1"/>
                </a:solidFill>
                <a:effectLst/>
                <a:latin typeface="+mn-lt"/>
                <a:ea typeface="+mn-ea"/>
                <a:cs typeface="+mn-cs"/>
              </a:rPr>
              <a:t>Direct</a:t>
            </a:r>
            <a:r>
              <a:rPr lang="es-PY" sz="1200" kern="1200" baseline="0" noProof="0" dirty="0" smtClean="0">
                <a:solidFill>
                  <a:schemeClr val="tx1"/>
                </a:solidFill>
                <a:effectLst/>
                <a:latin typeface="+mn-lt"/>
                <a:ea typeface="+mn-ea"/>
                <a:cs typeface="+mn-cs"/>
              </a:rPr>
              <a:t> Express cumple con el requisito exigido por el Tesoro de EE.UU. de proveer una cuenta básica para los ciudadanos que reciben beneficios federales y que no están bancarizados. Los beneficios de pagos disponibles en la tarjeta </a:t>
            </a:r>
            <a:r>
              <a:rPr lang="es-PY" sz="1200" kern="1200" baseline="0" noProof="0" dirty="0" err="1" smtClean="0">
                <a:solidFill>
                  <a:schemeClr val="tx1"/>
                </a:solidFill>
                <a:effectLst/>
                <a:latin typeface="+mn-lt"/>
                <a:ea typeface="+mn-ea"/>
                <a:cs typeface="+mn-cs"/>
              </a:rPr>
              <a:t>Direct</a:t>
            </a:r>
            <a:r>
              <a:rPr lang="es-PY" sz="1200" kern="1200" baseline="0" noProof="0" dirty="0" smtClean="0">
                <a:solidFill>
                  <a:schemeClr val="tx1"/>
                </a:solidFill>
                <a:effectLst/>
                <a:latin typeface="+mn-lt"/>
                <a:ea typeface="+mn-ea"/>
                <a:cs typeface="+mn-cs"/>
              </a:rPr>
              <a:t> Express incluyen pagos de la Seguridad Social a los jubilados, ancianos y discapacitados, así como pagos a veteranos de las fuerzas militares. Una tarjeta </a:t>
            </a:r>
            <a:r>
              <a:rPr lang="es-PY" sz="1200" kern="1200" baseline="0" noProof="0" dirty="0" err="1" smtClean="0">
                <a:solidFill>
                  <a:schemeClr val="tx1"/>
                </a:solidFill>
                <a:effectLst/>
                <a:latin typeface="+mn-lt"/>
                <a:ea typeface="+mn-ea"/>
                <a:cs typeface="+mn-cs"/>
              </a:rPr>
              <a:t>Direct</a:t>
            </a:r>
            <a:r>
              <a:rPr lang="es-PY" sz="1200" kern="1200" baseline="0" noProof="0" dirty="0" smtClean="0">
                <a:solidFill>
                  <a:schemeClr val="tx1"/>
                </a:solidFill>
                <a:effectLst/>
                <a:latin typeface="+mn-lt"/>
                <a:ea typeface="+mn-ea"/>
                <a:cs typeface="+mn-cs"/>
              </a:rPr>
              <a:t> Express es una tarjeta ¨prepaga¨ que permite sólo el depósito de pagos de beneficios federales. Opera muy similar a una cuenta bancaria y puede ser utilizada en cualquier lugar que acepte MasterCard, incluyendo la mayoría de los cajeros automáticos y puestos de ventas. Tiene las mismas protecciones al consumidor que una cuenta bancaria y una taza muy baja, la cual fue negociada entre el Gobierno Americano y el banco emisor. </a:t>
            </a:r>
            <a:r>
              <a:rPr lang="es-PY" sz="1200" kern="1200" baseline="0" noProof="0" dirty="0" err="1" smtClean="0">
                <a:solidFill>
                  <a:schemeClr val="tx1"/>
                </a:solidFill>
                <a:effectLst/>
                <a:latin typeface="+mn-lt"/>
                <a:ea typeface="+mn-ea"/>
                <a:cs typeface="+mn-cs"/>
              </a:rPr>
              <a:t>Direct</a:t>
            </a:r>
            <a:r>
              <a:rPr lang="es-PY" sz="1200" kern="1200" baseline="0" noProof="0" dirty="0" smtClean="0">
                <a:solidFill>
                  <a:schemeClr val="tx1"/>
                </a:solidFill>
                <a:effectLst/>
                <a:latin typeface="+mn-lt"/>
                <a:ea typeface="+mn-ea"/>
                <a:cs typeface="+mn-cs"/>
              </a:rPr>
              <a:t> Express además tiene un servicio de atención al cliente de 24/7 y una aplicación para teléfonos móviles inteligentes para el mantenimiento de la cuenta.  Los beneficiarios pueden solicitar una tarjeta </a:t>
            </a:r>
            <a:r>
              <a:rPr lang="es-PY" sz="1200" kern="1200" baseline="0" noProof="0" dirty="0" err="1" smtClean="0">
                <a:solidFill>
                  <a:schemeClr val="tx1"/>
                </a:solidFill>
                <a:effectLst/>
                <a:latin typeface="+mn-lt"/>
                <a:ea typeface="+mn-ea"/>
                <a:cs typeface="+mn-cs"/>
              </a:rPr>
              <a:t>Direct</a:t>
            </a:r>
            <a:r>
              <a:rPr lang="es-PY" sz="1200" kern="1200" baseline="0" noProof="0" dirty="0" smtClean="0">
                <a:solidFill>
                  <a:schemeClr val="tx1"/>
                </a:solidFill>
                <a:effectLst/>
                <a:latin typeface="+mn-lt"/>
                <a:ea typeface="+mn-ea"/>
                <a:cs typeface="+mn-cs"/>
              </a:rPr>
              <a:t> Express directamente en la agencia prestadora (Oficinas del Seguro Social). </a:t>
            </a:r>
          </a:p>
          <a:p>
            <a:r>
              <a:rPr lang="es-PY" sz="1200" kern="1200" noProof="0" dirty="0" err="1" smtClean="0">
                <a:solidFill>
                  <a:schemeClr val="tx1"/>
                </a:solidFill>
                <a:effectLst/>
                <a:latin typeface="+mn-lt"/>
                <a:ea typeface="+mn-ea"/>
                <a:cs typeface="+mn-cs"/>
              </a:rPr>
              <a:t>Direct</a:t>
            </a:r>
            <a:r>
              <a:rPr lang="es-PY" sz="1200" kern="1200" noProof="0" dirty="0" smtClean="0">
                <a:solidFill>
                  <a:schemeClr val="tx1"/>
                </a:solidFill>
                <a:effectLst/>
                <a:latin typeface="+mn-lt"/>
                <a:ea typeface="+mn-ea"/>
                <a:cs typeface="+mn-cs"/>
              </a:rPr>
              <a:t> Express es el</a:t>
            </a:r>
            <a:r>
              <a:rPr lang="es-PY" sz="1200" kern="1200" baseline="0" noProof="0" dirty="0" smtClean="0">
                <a:solidFill>
                  <a:schemeClr val="tx1"/>
                </a:solidFill>
                <a:effectLst/>
                <a:latin typeface="+mn-lt"/>
                <a:ea typeface="+mn-ea"/>
                <a:cs typeface="+mn-cs"/>
              </a:rPr>
              <a:t> programa de tarjeta prepaga más grande de los Estados Unidos con más de 5,5 millones de titulares y más de U$2 mil millones en pagos de beneficios enviados a las cuentas de </a:t>
            </a:r>
            <a:r>
              <a:rPr lang="es-PY" sz="1200" kern="1200" baseline="0" noProof="0" dirty="0" err="1" smtClean="0">
                <a:solidFill>
                  <a:schemeClr val="tx1"/>
                </a:solidFill>
                <a:effectLst/>
                <a:latin typeface="+mn-lt"/>
                <a:ea typeface="+mn-ea"/>
                <a:cs typeface="+mn-cs"/>
              </a:rPr>
              <a:t>Direct</a:t>
            </a:r>
            <a:r>
              <a:rPr lang="es-PY" sz="1200" kern="1200" baseline="0" noProof="0" dirty="0" smtClean="0">
                <a:solidFill>
                  <a:schemeClr val="tx1"/>
                </a:solidFill>
                <a:effectLst/>
                <a:latin typeface="+mn-lt"/>
                <a:ea typeface="+mn-ea"/>
                <a:cs typeface="+mn-cs"/>
              </a:rPr>
              <a:t> Express cada mes. </a:t>
            </a:r>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Cabe</a:t>
            </a:r>
            <a:r>
              <a:rPr lang="es-PY" sz="1200" kern="1200" baseline="0" noProof="0" dirty="0" smtClean="0">
                <a:solidFill>
                  <a:schemeClr val="tx1"/>
                </a:solidFill>
                <a:effectLst/>
                <a:latin typeface="+mn-lt"/>
                <a:ea typeface="+mn-ea"/>
                <a:cs typeface="+mn-cs"/>
              </a:rPr>
              <a:t> destacar que Estados Unidos requiere que todos los pagos recurrentes de beneficios federales sean electrónicos, ya sea a una cuenta bancaria o a una tarjeta </a:t>
            </a:r>
            <a:r>
              <a:rPr lang="es-PY" sz="1200" kern="1200" baseline="0" noProof="0" dirty="0" err="1" smtClean="0">
                <a:solidFill>
                  <a:schemeClr val="tx1"/>
                </a:solidFill>
                <a:effectLst/>
                <a:latin typeface="+mn-lt"/>
                <a:ea typeface="+mn-ea"/>
                <a:cs typeface="+mn-cs"/>
              </a:rPr>
              <a:t>Direct</a:t>
            </a:r>
            <a:r>
              <a:rPr lang="es-PY" sz="1200" kern="1200" baseline="0" noProof="0" dirty="0" smtClean="0">
                <a:solidFill>
                  <a:schemeClr val="tx1"/>
                </a:solidFill>
                <a:effectLst/>
                <a:latin typeface="+mn-lt"/>
                <a:ea typeface="+mn-ea"/>
                <a:cs typeface="+mn-cs"/>
              </a:rPr>
              <a:t> Express. Se estima que la emisión de cheques de papel le cuenta al gobierno U$1,00 contra U$0,10 que cuesta un pago electrónico. El Gobierno Americano realiza más de mil millones de pagos cada año (en su mayoría pagos mensuales recurrentes de beneficios), por lo que los ahorros son significativos. Actualmente más del 98% de todos los pagos de beneficios se hacen electrónicamente. </a:t>
            </a:r>
          </a:p>
          <a:p>
            <a:endParaRPr lang="en-US" sz="1200" b="1" kern="1200" dirty="0" smtClean="0">
              <a:solidFill>
                <a:schemeClr val="tx1"/>
              </a:solidFill>
              <a:effectLst/>
              <a:latin typeface="+mn-lt"/>
              <a:ea typeface="+mn-ea"/>
              <a:cs typeface="+mn-cs"/>
            </a:endParaRPr>
          </a:p>
          <a:p>
            <a:r>
              <a:rPr lang="es-PY" sz="1200" b="1" kern="1200" noProof="0" dirty="0" smtClean="0">
                <a:solidFill>
                  <a:schemeClr val="tx1"/>
                </a:solidFill>
                <a:effectLst/>
                <a:latin typeface="+mn-lt"/>
                <a:ea typeface="+mn-ea"/>
                <a:cs typeface="+mn-cs"/>
              </a:rPr>
              <a:t>Programa de Tarjeta de Débito de EE.UU.</a:t>
            </a:r>
            <a:r>
              <a:rPr lang="es-PY" sz="1200" b="1" kern="1200" baseline="0" noProof="0" dirty="0" smtClean="0">
                <a:solidFill>
                  <a:schemeClr val="tx1"/>
                </a:solidFill>
                <a:effectLst/>
                <a:latin typeface="+mn-lt"/>
                <a:ea typeface="+mn-ea"/>
                <a:cs typeface="+mn-cs"/>
              </a:rPr>
              <a:t> (USDC)</a:t>
            </a:r>
            <a:endParaRPr lang="es-PY" sz="1200" b="1"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La</a:t>
            </a:r>
            <a:r>
              <a:rPr lang="es-PY" sz="1200" kern="1200" baseline="0" noProof="0" dirty="0" smtClean="0">
                <a:solidFill>
                  <a:schemeClr val="tx1"/>
                </a:solidFill>
                <a:effectLst/>
                <a:latin typeface="+mn-lt"/>
                <a:ea typeface="+mn-ea"/>
                <a:cs typeface="+mn-cs"/>
              </a:rPr>
              <a:t> USDC otorga a las agencias federales la capacidad de enviar pagos que no son beneficios a través de tarjetas de débitos como una alternativa a los cheques, letras bancarias, efectivo, y otros mecanismos no electrónicos. </a:t>
            </a:r>
          </a:p>
          <a:p>
            <a:r>
              <a:rPr lang="es-PY" sz="1200" kern="1200" noProof="0" dirty="0" smtClean="0">
                <a:solidFill>
                  <a:schemeClr val="tx1"/>
                </a:solidFill>
                <a:effectLst/>
                <a:latin typeface="+mn-lt"/>
                <a:ea typeface="+mn-ea"/>
                <a:cs typeface="+mn-cs"/>
              </a:rPr>
              <a:t>Ejemplos del uso de la USDC incluyen beneficios de transporte, programa de liberación de prisioneros,</a:t>
            </a:r>
            <a:r>
              <a:rPr lang="es-PY" sz="1200" kern="1200" baseline="0" noProof="0" dirty="0" smtClean="0">
                <a:solidFill>
                  <a:schemeClr val="tx1"/>
                </a:solidFill>
                <a:effectLst/>
                <a:latin typeface="+mn-lt"/>
                <a:ea typeface="+mn-ea"/>
                <a:cs typeface="+mn-cs"/>
              </a:rPr>
              <a:t> y pagos voluntarios. La USDC se acepta en cualquier lugar que se acepte MasterCard y tiene una tasa negociada con el banco emisor similar a la de la tarjeta </a:t>
            </a:r>
            <a:r>
              <a:rPr lang="es-PY" sz="1200" kern="1200" baseline="0" noProof="0" dirty="0" err="1" smtClean="0">
                <a:solidFill>
                  <a:schemeClr val="tx1"/>
                </a:solidFill>
                <a:effectLst/>
                <a:latin typeface="+mn-lt"/>
                <a:ea typeface="+mn-ea"/>
                <a:cs typeface="+mn-cs"/>
              </a:rPr>
              <a:t>Direct</a:t>
            </a:r>
            <a:r>
              <a:rPr lang="es-PY" sz="1200" kern="1200" baseline="0" noProof="0" dirty="0" smtClean="0">
                <a:solidFill>
                  <a:schemeClr val="tx1"/>
                </a:solidFill>
                <a:effectLst/>
                <a:latin typeface="+mn-lt"/>
                <a:ea typeface="+mn-ea"/>
                <a:cs typeface="+mn-cs"/>
              </a:rPr>
              <a:t> Express. Las agencias federales pueden depositar o extraer fondos o activar/desactivar las tarjetas, y acceder a distintos informes en línea como mecanismos de control.  Las tarjetas pueden ser emitidas inmediatamente en cada agencia o pueden ser enviadas por correo a los titulares. Cuenta con un servicio de atención al cliente de 24/7 y próximamente con una aplicación </a:t>
            </a:r>
            <a:r>
              <a:rPr lang="es-PY" sz="1200" kern="1200" baseline="0" noProof="0" dirty="0" err="1" smtClean="0">
                <a:solidFill>
                  <a:schemeClr val="tx1"/>
                </a:solidFill>
                <a:effectLst/>
                <a:latin typeface="+mn-lt"/>
                <a:ea typeface="+mn-ea"/>
                <a:cs typeface="+mn-cs"/>
              </a:rPr>
              <a:t>smartphones</a:t>
            </a:r>
            <a:r>
              <a:rPr lang="es-PY" sz="1200" kern="1200" baseline="0" noProof="0" dirty="0" smtClean="0">
                <a:solidFill>
                  <a:schemeClr val="tx1"/>
                </a:solidFill>
                <a:effectLst/>
                <a:latin typeface="+mn-lt"/>
                <a:ea typeface="+mn-ea"/>
                <a:cs typeface="+mn-cs"/>
              </a:rPr>
              <a:t>. Pueden ser de uso único o recargables dependiendo de la necesidad de la agencia/programa. </a:t>
            </a:r>
            <a:endParaRPr lang="es-PY" sz="1200" kern="1200" noProof="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 </a:t>
            </a:r>
            <a:r>
              <a:rPr lang="es-PY" sz="1200" kern="1200" noProof="0" dirty="0" smtClean="0">
                <a:solidFill>
                  <a:schemeClr val="tx1"/>
                </a:solidFill>
                <a:effectLst/>
                <a:latin typeface="+mn-lt"/>
                <a:ea typeface="+mn-ea"/>
                <a:cs typeface="+mn-cs"/>
              </a:rPr>
              <a:t>USDC es un programa creciente con cerca de 500.000 tarjetas en uso. </a:t>
            </a: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Tanto la </a:t>
            </a:r>
            <a:r>
              <a:rPr lang="es-PY" sz="1200" kern="1200" noProof="0" dirty="0" err="1" smtClean="0">
                <a:solidFill>
                  <a:schemeClr val="tx1"/>
                </a:solidFill>
                <a:effectLst/>
                <a:latin typeface="+mn-lt"/>
                <a:ea typeface="+mn-ea"/>
                <a:cs typeface="+mn-cs"/>
              </a:rPr>
              <a:t>Direct</a:t>
            </a:r>
            <a:r>
              <a:rPr lang="es-PY" sz="1200" kern="1200" noProof="0" dirty="0" smtClean="0">
                <a:solidFill>
                  <a:schemeClr val="tx1"/>
                </a:solidFill>
                <a:effectLst/>
                <a:latin typeface="+mn-lt"/>
                <a:ea typeface="+mn-ea"/>
                <a:cs typeface="+mn-cs"/>
              </a:rPr>
              <a:t> Express como la USDC son tarjetas de débito prepagas ya que están</a:t>
            </a:r>
            <a:r>
              <a:rPr lang="es-PY" sz="1200" kern="1200" baseline="0" noProof="0" dirty="0" smtClean="0">
                <a:solidFill>
                  <a:schemeClr val="tx1"/>
                </a:solidFill>
                <a:effectLst/>
                <a:latin typeface="+mn-lt"/>
                <a:ea typeface="+mn-ea"/>
                <a:cs typeface="+mn-cs"/>
              </a:rPr>
              <a:t> ligadas a cuentas subyacentes donde son depositados los fondos para uso personal de cada beneficiario. Las tarjetas prepagas son válidas únicamente para el valor en dólares que se les cargó, por lo que si hay una compra que supere el valor cargado, la compra será rechazada, a menos que la tarjeta sea recargada nuevamente. En las siguientes diapositivas vamos a hablar de las tarjetas de compras. </a:t>
            </a:r>
            <a:endParaRPr lang="es-PY" sz="1200" kern="1200" noProof="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Cabe destacar que para</a:t>
            </a:r>
            <a:r>
              <a:rPr lang="es-PY" sz="1200" kern="1200" baseline="0" noProof="0" dirty="0" smtClean="0">
                <a:solidFill>
                  <a:schemeClr val="tx1"/>
                </a:solidFill>
                <a:effectLst/>
                <a:latin typeface="+mn-lt"/>
                <a:ea typeface="+mn-ea"/>
                <a:cs typeface="+mn-cs"/>
              </a:rPr>
              <a:t> programas de asistencia alimentaria, desempleados y manutención infantil, aun cuando las políticas para dichos programas son establecidas por el gobierno federal, estos programas son administrados individualmente por cada estado. La mayoría de los estados utilizan tarjetas de débitos o tarjetas prepagas que operan de manera similar a </a:t>
            </a:r>
            <a:r>
              <a:rPr lang="es-PY" sz="1200" kern="1200" baseline="0" noProof="0" dirty="0" err="1" smtClean="0">
                <a:solidFill>
                  <a:schemeClr val="tx1"/>
                </a:solidFill>
                <a:effectLst/>
                <a:latin typeface="+mn-lt"/>
                <a:ea typeface="+mn-ea"/>
                <a:cs typeface="+mn-cs"/>
              </a:rPr>
              <a:t>Direct</a:t>
            </a:r>
            <a:r>
              <a:rPr lang="es-PY" sz="1200" kern="1200" baseline="0" noProof="0" dirty="0" smtClean="0">
                <a:solidFill>
                  <a:schemeClr val="tx1"/>
                </a:solidFill>
                <a:effectLst/>
                <a:latin typeface="+mn-lt"/>
                <a:ea typeface="+mn-ea"/>
                <a:cs typeface="+mn-cs"/>
              </a:rPr>
              <a:t> Express o USDC. </a:t>
            </a:r>
            <a:endParaRPr lang="en-US" dirty="0" smtClean="0"/>
          </a:p>
          <a:p>
            <a:endParaRPr lang="es-PY" dirty="0"/>
          </a:p>
        </p:txBody>
      </p:sp>
      <p:sp>
        <p:nvSpPr>
          <p:cNvPr id="4" name="3 Marcador de encabezado"/>
          <p:cNvSpPr>
            <a:spLocks noGrp="1"/>
          </p:cNvSpPr>
          <p:nvPr>
            <p:ph type="hdr" sz="quarter" idx="10"/>
          </p:nvPr>
        </p:nvSpPr>
        <p:spPr/>
        <p:txBody>
          <a:bodyPr/>
          <a:lstStyle/>
          <a:p>
            <a:r>
              <a:rPr lang="es-PY" smtClean="0"/>
              <a:t>Programa de Tarjetas del Gobierno Federal de los Estados Unidos</a:t>
            </a:r>
            <a:endParaRPr lang="es-PY"/>
          </a:p>
        </p:txBody>
      </p:sp>
      <p:sp>
        <p:nvSpPr>
          <p:cNvPr id="5" name="4 Marcador de número de diapositiva"/>
          <p:cNvSpPr>
            <a:spLocks noGrp="1"/>
          </p:cNvSpPr>
          <p:nvPr>
            <p:ph type="sldNum" sz="quarter" idx="11"/>
          </p:nvPr>
        </p:nvSpPr>
        <p:spPr/>
        <p:txBody>
          <a:bodyPr/>
          <a:lstStyle/>
          <a:p>
            <a:fld id="{4F281E37-8E52-448F-A9BD-251910F35AC3}" type="slidenum">
              <a:rPr lang="es-PY" smtClean="0"/>
              <a:t>4</a:t>
            </a:fld>
            <a:endParaRPr lang="es-PY"/>
          </a:p>
        </p:txBody>
      </p:sp>
    </p:spTree>
    <p:extLst>
      <p:ext uri="{BB962C8B-B14F-4D97-AF65-F5344CB8AC3E}">
        <p14:creationId xmlns:p14="http://schemas.microsoft.com/office/powerpoint/2010/main" val="62693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Y" sz="1200" kern="1200" noProof="0" dirty="0" smtClean="0">
                <a:solidFill>
                  <a:schemeClr val="tx1"/>
                </a:solidFill>
                <a:effectLst/>
                <a:latin typeface="+mn-lt"/>
                <a:ea typeface="+mn-ea"/>
                <a:cs typeface="+mn-cs"/>
              </a:rPr>
              <a:t>La Tarjeta de Valor</a:t>
            </a:r>
            <a:r>
              <a:rPr lang="es-PY" sz="1200" kern="1200" baseline="0" noProof="0" dirty="0" smtClean="0">
                <a:solidFill>
                  <a:schemeClr val="tx1"/>
                </a:solidFill>
                <a:effectLst/>
                <a:latin typeface="+mn-lt"/>
                <a:ea typeface="+mn-ea"/>
                <a:cs typeface="+mn-cs"/>
              </a:rPr>
              <a:t> Guardado (SVC) del Tesoro de los Estados Unidos provee a los miembros de las fuerzas militares un substituto al efectivo, para aumentar la flexibilidad financiera en los ambientes militares y para reducir la necesidad de una moneda fuerte en ambientes austeros. </a:t>
            </a: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Las </a:t>
            </a:r>
            <a:r>
              <a:rPr lang="es-PY" sz="1200" kern="1200" noProof="0" dirty="0" err="1" smtClean="0">
                <a:solidFill>
                  <a:schemeClr val="tx1"/>
                </a:solidFill>
                <a:effectLst/>
                <a:latin typeface="+mn-lt"/>
                <a:ea typeface="+mn-ea"/>
                <a:cs typeface="+mn-cs"/>
              </a:rPr>
              <a:t>SVCs</a:t>
            </a:r>
            <a:r>
              <a:rPr lang="es-PY" sz="1200" kern="1200" noProof="0" dirty="0" smtClean="0">
                <a:solidFill>
                  <a:schemeClr val="tx1"/>
                </a:solidFill>
                <a:effectLst/>
                <a:latin typeface="+mn-lt"/>
                <a:ea typeface="+mn-ea"/>
                <a:cs typeface="+mn-cs"/>
              </a:rPr>
              <a:t> tienen valor en dólares y pueden ser utilizadas</a:t>
            </a:r>
            <a:r>
              <a:rPr lang="es-PY" sz="1200" kern="1200" baseline="0" noProof="0" dirty="0" smtClean="0">
                <a:solidFill>
                  <a:schemeClr val="tx1"/>
                </a:solidFill>
                <a:effectLst/>
                <a:latin typeface="+mn-lt"/>
                <a:ea typeface="+mn-ea"/>
                <a:cs typeface="+mn-cs"/>
              </a:rPr>
              <a:t> en comercios en embarcaciones en alta mar o en bases militares. Las </a:t>
            </a:r>
            <a:r>
              <a:rPr lang="es-PY" sz="1200" kern="1200" baseline="0" noProof="0" dirty="0" err="1" smtClean="0">
                <a:solidFill>
                  <a:schemeClr val="tx1"/>
                </a:solidFill>
                <a:effectLst/>
                <a:latin typeface="+mn-lt"/>
                <a:ea typeface="+mn-ea"/>
                <a:cs typeface="+mn-cs"/>
              </a:rPr>
              <a:t>SVCs</a:t>
            </a:r>
            <a:r>
              <a:rPr lang="es-PY" sz="1200" kern="1200" baseline="0" noProof="0" dirty="0" smtClean="0">
                <a:solidFill>
                  <a:schemeClr val="tx1"/>
                </a:solidFill>
                <a:effectLst/>
                <a:latin typeface="+mn-lt"/>
                <a:ea typeface="+mn-ea"/>
                <a:cs typeface="+mn-cs"/>
              </a:rPr>
              <a:t> están ligadas a una cuenta bancaria personal del usuario para acceso a fondos o pueden ser cargadas localmente en una oficina financiera o en </a:t>
            </a:r>
            <a:r>
              <a:rPr lang="es-PY" sz="1200" kern="1200" baseline="0" noProof="0" dirty="0" err="1" smtClean="0">
                <a:solidFill>
                  <a:schemeClr val="tx1"/>
                </a:solidFill>
                <a:effectLst/>
                <a:latin typeface="+mn-lt"/>
                <a:ea typeface="+mn-ea"/>
                <a:cs typeface="+mn-cs"/>
              </a:rPr>
              <a:t>kioskos</a:t>
            </a:r>
            <a:r>
              <a:rPr lang="es-PY" sz="1200" kern="1200" baseline="0" noProof="0" dirty="0" smtClean="0">
                <a:solidFill>
                  <a:schemeClr val="tx1"/>
                </a:solidFill>
                <a:effectLst/>
                <a:latin typeface="+mn-lt"/>
                <a:ea typeface="+mn-ea"/>
                <a:cs typeface="+mn-cs"/>
              </a:rPr>
              <a:t> de autoservicio. </a:t>
            </a: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La tarjeta </a:t>
            </a:r>
            <a:r>
              <a:rPr lang="es-PY" sz="1200" kern="1200" noProof="0" dirty="0" err="1" smtClean="0">
                <a:solidFill>
                  <a:schemeClr val="tx1"/>
                </a:solidFill>
                <a:effectLst/>
                <a:latin typeface="+mn-lt"/>
                <a:ea typeface="+mn-ea"/>
                <a:cs typeface="+mn-cs"/>
              </a:rPr>
              <a:t>EagleCash</a:t>
            </a:r>
            <a:r>
              <a:rPr lang="es-PY" sz="1200" kern="1200" baseline="0" noProof="0" dirty="0" smtClean="0">
                <a:solidFill>
                  <a:schemeClr val="tx1"/>
                </a:solidFill>
                <a:effectLst/>
                <a:latin typeface="+mn-lt"/>
                <a:ea typeface="+mn-ea"/>
                <a:cs typeface="+mn-cs"/>
              </a:rPr>
              <a:t> apoya a todas las ramas de la milicia (Ejercito, Fuerza </a:t>
            </a:r>
            <a:r>
              <a:rPr lang="es-PY" sz="1200" kern="1200" baseline="0" noProof="0" dirty="0" err="1" smtClean="0">
                <a:solidFill>
                  <a:schemeClr val="tx1"/>
                </a:solidFill>
                <a:effectLst/>
                <a:latin typeface="+mn-lt"/>
                <a:ea typeface="+mn-ea"/>
                <a:cs typeface="+mn-cs"/>
              </a:rPr>
              <a:t>Aerea</a:t>
            </a:r>
            <a:r>
              <a:rPr lang="es-PY" sz="1200" kern="1200" baseline="0" noProof="0" dirty="0" smtClean="0">
                <a:solidFill>
                  <a:schemeClr val="tx1"/>
                </a:solidFill>
                <a:effectLst/>
                <a:latin typeface="+mn-lt"/>
                <a:ea typeface="+mn-ea"/>
                <a:cs typeface="+mn-cs"/>
              </a:rPr>
              <a:t>, Armada, Infantes de Marina) en 96 bases militares en 13 </a:t>
            </a:r>
            <a:r>
              <a:rPr lang="es-PY" sz="1200" kern="1200" baseline="0" noProof="0" dirty="0" err="1" smtClean="0">
                <a:solidFill>
                  <a:schemeClr val="tx1"/>
                </a:solidFill>
                <a:effectLst/>
                <a:latin typeface="+mn-lt"/>
                <a:ea typeface="+mn-ea"/>
                <a:cs typeface="+mn-cs"/>
              </a:rPr>
              <a:t>paises</a:t>
            </a:r>
            <a:r>
              <a:rPr lang="es-PY" sz="1200" kern="1200" baseline="0" noProof="0" dirty="0" smtClean="0">
                <a:solidFill>
                  <a:schemeClr val="tx1"/>
                </a:solidFill>
                <a:effectLst/>
                <a:latin typeface="+mn-lt"/>
                <a:ea typeface="+mn-ea"/>
                <a:cs typeface="+mn-cs"/>
              </a:rPr>
              <a:t>. La </a:t>
            </a:r>
            <a:r>
              <a:rPr lang="es-PY" sz="1200" kern="1200" baseline="0" noProof="0" dirty="0" err="1" smtClean="0">
                <a:solidFill>
                  <a:schemeClr val="tx1"/>
                </a:solidFill>
                <a:effectLst/>
                <a:latin typeface="+mn-lt"/>
                <a:ea typeface="+mn-ea"/>
                <a:cs typeface="+mn-cs"/>
              </a:rPr>
              <a:t>EagleCash</a:t>
            </a:r>
            <a:r>
              <a:rPr lang="es-PY" sz="1200" kern="1200" baseline="0" noProof="0" dirty="0" smtClean="0">
                <a:solidFill>
                  <a:schemeClr val="tx1"/>
                </a:solidFill>
                <a:effectLst/>
                <a:latin typeface="+mn-lt"/>
                <a:ea typeface="+mn-ea"/>
                <a:cs typeface="+mn-cs"/>
              </a:rPr>
              <a:t> solo puede utilizarse en comercios establecidos en las bases. Se utiliza en un ambiente de ¨circuito cerrado¨ fuera de </a:t>
            </a:r>
            <a:r>
              <a:rPr lang="es-PY" sz="1200" kern="1200" baseline="0" noProof="0" dirty="0" err="1" smtClean="0">
                <a:solidFill>
                  <a:schemeClr val="tx1"/>
                </a:solidFill>
                <a:effectLst/>
                <a:latin typeface="+mn-lt"/>
                <a:ea typeface="+mn-ea"/>
                <a:cs typeface="+mn-cs"/>
              </a:rPr>
              <a:t>linea</a:t>
            </a:r>
            <a:r>
              <a:rPr lang="es-PY" sz="1200" kern="1200" baseline="0" noProof="0" dirty="0" smtClean="0">
                <a:solidFill>
                  <a:schemeClr val="tx1"/>
                </a:solidFill>
                <a:effectLst/>
                <a:latin typeface="+mn-lt"/>
                <a:ea typeface="+mn-ea"/>
                <a:cs typeface="+mn-cs"/>
              </a:rPr>
              <a:t> sin intercambio de datos. </a:t>
            </a:r>
            <a:endParaRPr lang="es-PY" sz="1200" kern="1200" noProof="0" dirty="0" smtClean="0">
              <a:solidFill>
                <a:schemeClr val="tx1"/>
              </a:solidFill>
              <a:effectLst/>
              <a:latin typeface="+mn-lt"/>
              <a:ea typeface="+mn-ea"/>
              <a:cs typeface="+mn-cs"/>
            </a:endParaRP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La </a:t>
            </a:r>
            <a:r>
              <a:rPr lang="es-PY" sz="1200" kern="1200" noProof="0" dirty="0" err="1" smtClean="0">
                <a:solidFill>
                  <a:schemeClr val="tx1"/>
                </a:solidFill>
                <a:effectLst/>
                <a:latin typeface="+mn-lt"/>
                <a:ea typeface="+mn-ea"/>
                <a:cs typeface="+mn-cs"/>
              </a:rPr>
              <a:t>NavyCash</a:t>
            </a:r>
            <a:r>
              <a:rPr lang="es-PY" sz="1200" kern="1200" baseline="0" noProof="0" dirty="0" smtClean="0">
                <a:solidFill>
                  <a:schemeClr val="tx1"/>
                </a:solidFill>
                <a:effectLst/>
                <a:latin typeface="+mn-lt"/>
                <a:ea typeface="+mn-ea"/>
                <a:cs typeface="+mn-cs"/>
              </a:rPr>
              <a:t> es una tarjeta híbrida utilizada por la Armada y apoya operaciones en alta mar y en tierra. Actualmente está instalada en más de 150 embarcaciones. Se diferencia de la </a:t>
            </a:r>
            <a:r>
              <a:rPr lang="es-PY" sz="1200" kern="1200" baseline="0" noProof="0" dirty="0" err="1" smtClean="0">
                <a:solidFill>
                  <a:schemeClr val="tx1"/>
                </a:solidFill>
                <a:effectLst/>
                <a:latin typeface="+mn-lt"/>
                <a:ea typeface="+mn-ea"/>
                <a:cs typeface="+mn-cs"/>
              </a:rPr>
              <a:t>EagleCash</a:t>
            </a:r>
            <a:r>
              <a:rPr lang="es-PY" sz="1200" kern="1200" baseline="0" noProof="0" dirty="0" smtClean="0">
                <a:solidFill>
                  <a:schemeClr val="tx1"/>
                </a:solidFill>
                <a:effectLst/>
                <a:latin typeface="+mn-lt"/>
                <a:ea typeface="+mn-ea"/>
                <a:cs typeface="+mn-cs"/>
              </a:rPr>
              <a:t> en que puede ser utilizada en comercios fuera de las embarcaciones. Con un portaaviones que lleva hasta 6.000 personas, te puedes imaginar los ahorros y las mejoras en seguridad logradas al remover el uso de efectivo abordo!</a:t>
            </a:r>
            <a:endParaRPr lang="es-PY" sz="1200" kern="1200" noProof="0" dirty="0" smtClean="0">
              <a:solidFill>
                <a:schemeClr val="tx1"/>
              </a:solidFill>
              <a:effectLst/>
              <a:latin typeface="+mn-lt"/>
              <a:ea typeface="+mn-ea"/>
              <a:cs typeface="+mn-cs"/>
            </a:endParaRP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La tarjeta </a:t>
            </a:r>
            <a:r>
              <a:rPr lang="es-PY" sz="1200" kern="1200" noProof="0" dirty="0" err="1" smtClean="0">
                <a:solidFill>
                  <a:schemeClr val="tx1"/>
                </a:solidFill>
                <a:effectLst/>
                <a:latin typeface="+mn-lt"/>
                <a:ea typeface="+mn-ea"/>
                <a:cs typeface="+mn-cs"/>
              </a:rPr>
              <a:t>EZPay</a:t>
            </a:r>
            <a:r>
              <a:rPr lang="es-PY" sz="1200" kern="1200" noProof="0" dirty="0" smtClean="0">
                <a:solidFill>
                  <a:schemeClr val="tx1"/>
                </a:solidFill>
                <a:effectLst/>
                <a:latin typeface="+mn-lt"/>
                <a:ea typeface="+mn-ea"/>
                <a:cs typeface="+mn-cs"/>
              </a:rPr>
              <a:t> se utiliza domésticamente</a:t>
            </a:r>
            <a:r>
              <a:rPr lang="es-PY" sz="1200" kern="1200" baseline="0" noProof="0" dirty="0" smtClean="0">
                <a:solidFill>
                  <a:schemeClr val="tx1"/>
                </a:solidFill>
                <a:effectLst/>
                <a:latin typeface="+mn-lt"/>
                <a:ea typeface="+mn-ea"/>
                <a:cs typeface="+mn-cs"/>
              </a:rPr>
              <a:t> en los Estados Unidos para reclutas militares en entrenamiento básico. Es una tarjeta prepaga desechable para ser utilizada en las bases por reclutas militares durante su entrenamiento básico. </a:t>
            </a:r>
            <a:endParaRPr lang="es-PY" sz="1200" kern="1200" noProof="0" dirty="0" smtClean="0">
              <a:solidFill>
                <a:schemeClr val="tx1"/>
              </a:solidFill>
              <a:effectLst/>
              <a:latin typeface="+mn-lt"/>
              <a:ea typeface="+mn-ea"/>
              <a:cs typeface="+mn-cs"/>
            </a:endParaRPr>
          </a:p>
        </p:txBody>
      </p:sp>
      <p:sp>
        <p:nvSpPr>
          <p:cNvPr id="4" name="3 Marcador de encabezado"/>
          <p:cNvSpPr>
            <a:spLocks noGrp="1"/>
          </p:cNvSpPr>
          <p:nvPr>
            <p:ph type="hdr" sz="quarter" idx="10"/>
          </p:nvPr>
        </p:nvSpPr>
        <p:spPr/>
        <p:txBody>
          <a:bodyPr/>
          <a:lstStyle/>
          <a:p>
            <a:r>
              <a:rPr lang="es-PY" smtClean="0"/>
              <a:t>Programa de Tarjetas del Gobierno Federal de los Estados Unidos</a:t>
            </a:r>
            <a:endParaRPr lang="es-PY"/>
          </a:p>
        </p:txBody>
      </p:sp>
      <p:sp>
        <p:nvSpPr>
          <p:cNvPr id="5" name="4 Marcador de número de diapositiva"/>
          <p:cNvSpPr>
            <a:spLocks noGrp="1"/>
          </p:cNvSpPr>
          <p:nvPr>
            <p:ph type="sldNum" sz="quarter" idx="11"/>
          </p:nvPr>
        </p:nvSpPr>
        <p:spPr/>
        <p:txBody>
          <a:bodyPr/>
          <a:lstStyle/>
          <a:p>
            <a:fld id="{4F281E37-8E52-448F-A9BD-251910F35AC3}" type="slidenum">
              <a:rPr lang="es-PY" smtClean="0"/>
              <a:t>5</a:t>
            </a:fld>
            <a:endParaRPr lang="es-PY"/>
          </a:p>
        </p:txBody>
      </p:sp>
    </p:spTree>
    <p:extLst>
      <p:ext uri="{BB962C8B-B14F-4D97-AF65-F5344CB8AC3E}">
        <p14:creationId xmlns:p14="http://schemas.microsoft.com/office/powerpoint/2010/main" val="306142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Y" sz="1200" kern="1200" noProof="0" dirty="0" smtClean="0">
                <a:solidFill>
                  <a:schemeClr val="tx1"/>
                </a:solidFill>
                <a:effectLst/>
                <a:latin typeface="+mn-lt"/>
                <a:ea typeface="+mn-ea"/>
                <a:cs typeface="+mn-cs"/>
              </a:rPr>
              <a:t>Por muchos años,</a:t>
            </a:r>
            <a:r>
              <a:rPr lang="es-PY" sz="1200" kern="1200" baseline="0" noProof="0" dirty="0" smtClean="0">
                <a:solidFill>
                  <a:schemeClr val="tx1"/>
                </a:solidFill>
                <a:effectLst/>
                <a:latin typeface="+mn-lt"/>
                <a:ea typeface="+mn-ea"/>
                <a:cs typeface="+mn-cs"/>
              </a:rPr>
              <a:t> el Gobierno de los Estados Unidos administró las compras pequeñas o ¨micro¨ compras a través del anticipo de fondos o de una caja chica, consistentes en pequeñas fuentes de efectivo disponibles en cada oficina de cada agencia donde una persona autorizada podía utilizar dichos fondos para la compra de bienes y servicios o se reembolsaba  a los empleados por sus gastos relacionados al trabajo o sus gastos de viajes oficiales. Como pueden imaginarse, una entidad tan grande como el gobierno americano tiene miles de oficinas donde existían estos fondos. Esto representaba millones de dólares por lo general guardados en efectivo y sujetos a </a:t>
            </a:r>
            <a:r>
              <a:rPr lang="es-PY" sz="1200" kern="1200" baseline="0" noProof="0" dirty="0" err="1" smtClean="0">
                <a:solidFill>
                  <a:schemeClr val="tx1"/>
                </a:solidFill>
                <a:effectLst/>
                <a:latin typeface="+mn-lt"/>
                <a:ea typeface="+mn-ea"/>
                <a:cs typeface="+mn-cs"/>
              </a:rPr>
              <a:t>faude</a:t>
            </a:r>
            <a:r>
              <a:rPr lang="es-PY" sz="1200" kern="1200" baseline="0" noProof="0" dirty="0" smtClean="0">
                <a:solidFill>
                  <a:schemeClr val="tx1"/>
                </a:solidFill>
                <a:effectLst/>
                <a:latin typeface="+mn-lt"/>
                <a:ea typeface="+mn-ea"/>
                <a:cs typeface="+mn-cs"/>
              </a:rPr>
              <a:t> o abuso. El Tesoro tuvo la iniciativa hace casi 20 años atrás de eliminar la necesidad de estos fondos y poder realizar compras y reembolsos en forma electrónica. </a:t>
            </a:r>
            <a:endParaRPr lang="es-PY" sz="1200" kern="1200" noProof="0" dirty="0" smtClean="0">
              <a:solidFill>
                <a:schemeClr val="tx1"/>
              </a:solidFill>
              <a:effectLst/>
              <a:latin typeface="+mn-lt"/>
              <a:ea typeface="+mn-ea"/>
              <a:cs typeface="+mn-cs"/>
            </a:endParaRP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El</a:t>
            </a:r>
            <a:r>
              <a:rPr lang="es-PY" sz="1200" kern="1200" baseline="0" noProof="0" dirty="0" smtClean="0">
                <a:solidFill>
                  <a:schemeClr val="tx1"/>
                </a:solidFill>
                <a:effectLst/>
                <a:latin typeface="+mn-lt"/>
                <a:ea typeface="+mn-ea"/>
                <a:cs typeface="+mn-cs"/>
              </a:rPr>
              <a:t> programa GSA </a:t>
            </a:r>
            <a:r>
              <a:rPr lang="es-PY" sz="1200" kern="1200" baseline="0" noProof="0" dirty="0" err="1" smtClean="0">
                <a:solidFill>
                  <a:schemeClr val="tx1"/>
                </a:solidFill>
                <a:effectLst/>
                <a:latin typeface="+mn-lt"/>
                <a:ea typeface="+mn-ea"/>
                <a:cs typeface="+mn-cs"/>
              </a:rPr>
              <a:t>SmartPay</a:t>
            </a:r>
            <a:r>
              <a:rPr lang="es-PY" sz="1200" kern="1200" baseline="0" noProof="0" dirty="0" smtClean="0">
                <a:solidFill>
                  <a:schemeClr val="tx1"/>
                </a:solidFill>
                <a:effectLst/>
                <a:latin typeface="+mn-lt"/>
                <a:ea typeface="+mn-ea"/>
                <a:cs typeface="+mn-cs"/>
              </a:rPr>
              <a:t> es esencial para eliminar la necesidad de efectivo en las oficinas del gobierno y provee los medios para pagar por bienes, servicios y gastos de viajes a los empleados autorizados. La GSA </a:t>
            </a:r>
            <a:r>
              <a:rPr lang="es-PY" sz="1200" kern="1200" baseline="0" noProof="0" dirty="0" err="1" smtClean="0">
                <a:solidFill>
                  <a:schemeClr val="tx1"/>
                </a:solidFill>
                <a:effectLst/>
                <a:latin typeface="+mn-lt"/>
                <a:ea typeface="+mn-ea"/>
                <a:cs typeface="+mn-cs"/>
              </a:rPr>
              <a:t>SmartPay</a:t>
            </a:r>
            <a:r>
              <a:rPr lang="es-PY" sz="1200" kern="1200" baseline="0" noProof="0" dirty="0" smtClean="0">
                <a:solidFill>
                  <a:schemeClr val="tx1"/>
                </a:solidFill>
                <a:effectLst/>
                <a:latin typeface="+mn-lt"/>
                <a:ea typeface="+mn-ea"/>
                <a:cs typeface="+mn-cs"/>
              </a:rPr>
              <a:t>  también ayuda a las agencias del gobierno a facilitar los procesos de compras y programas de viajes.  </a:t>
            </a: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Es</a:t>
            </a:r>
            <a:r>
              <a:rPr lang="es-PY" sz="1200" kern="1200" baseline="0" noProof="0" dirty="0" smtClean="0">
                <a:solidFill>
                  <a:schemeClr val="tx1"/>
                </a:solidFill>
                <a:effectLst/>
                <a:latin typeface="+mn-lt"/>
                <a:ea typeface="+mn-ea"/>
                <a:cs typeface="+mn-cs"/>
              </a:rPr>
              <a:t> diferente a las categorías de tarjetas anteriores que hemos visto hasta ahora. La GSA </a:t>
            </a:r>
            <a:r>
              <a:rPr lang="es-PY" sz="1200" kern="1200" baseline="0" noProof="0" dirty="0" err="1" smtClean="0">
                <a:solidFill>
                  <a:schemeClr val="tx1"/>
                </a:solidFill>
                <a:effectLst/>
                <a:latin typeface="+mn-lt"/>
                <a:ea typeface="+mn-ea"/>
                <a:cs typeface="+mn-cs"/>
              </a:rPr>
              <a:t>SmartPay</a:t>
            </a:r>
            <a:r>
              <a:rPr lang="es-PY" sz="1200" kern="1200" baseline="0" noProof="0" dirty="0" smtClean="0">
                <a:solidFill>
                  <a:schemeClr val="tx1"/>
                </a:solidFill>
                <a:effectLst/>
                <a:latin typeface="+mn-lt"/>
                <a:ea typeface="+mn-ea"/>
                <a:cs typeface="+mn-cs"/>
              </a:rPr>
              <a:t> es administrada por la Administración de Servicios Generales, una agencia que provee soporte </a:t>
            </a:r>
            <a:r>
              <a:rPr lang="es-PY" sz="1200" kern="1200" baseline="0" noProof="0" dirty="0" err="1" smtClean="0">
                <a:solidFill>
                  <a:schemeClr val="tx1"/>
                </a:solidFill>
                <a:effectLst/>
                <a:latin typeface="+mn-lt"/>
                <a:ea typeface="+mn-ea"/>
                <a:cs typeface="+mn-cs"/>
              </a:rPr>
              <a:t>adminsitrativo</a:t>
            </a:r>
            <a:r>
              <a:rPr lang="es-PY" sz="1200" kern="1200" baseline="0" noProof="0" dirty="0" smtClean="0">
                <a:solidFill>
                  <a:schemeClr val="tx1"/>
                </a:solidFill>
                <a:effectLst/>
                <a:latin typeface="+mn-lt"/>
                <a:ea typeface="+mn-ea"/>
                <a:cs typeface="+mn-cs"/>
              </a:rPr>
              <a:t> a las demás agencias del gobierno. </a:t>
            </a: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Hablemos sobre</a:t>
            </a:r>
            <a:r>
              <a:rPr lang="es-PY" sz="1200" kern="1200" baseline="0" noProof="0" dirty="0" smtClean="0">
                <a:solidFill>
                  <a:schemeClr val="tx1"/>
                </a:solidFill>
                <a:effectLst/>
                <a:latin typeface="+mn-lt"/>
                <a:ea typeface="+mn-ea"/>
                <a:cs typeface="+mn-cs"/>
              </a:rPr>
              <a:t> la las tarjetas </a:t>
            </a:r>
            <a:r>
              <a:rPr lang="es-PY" sz="1200" kern="1200" baseline="0" noProof="0" dirty="0" err="1" smtClean="0">
                <a:solidFill>
                  <a:schemeClr val="tx1"/>
                </a:solidFill>
                <a:effectLst/>
                <a:latin typeface="+mn-lt"/>
                <a:ea typeface="+mn-ea"/>
                <a:cs typeface="+mn-cs"/>
              </a:rPr>
              <a:t>SmartPay</a:t>
            </a:r>
            <a:r>
              <a:rPr lang="es-PY" sz="1200" kern="1200" baseline="0" noProof="0" dirty="0" smtClean="0">
                <a:solidFill>
                  <a:schemeClr val="tx1"/>
                </a:solidFill>
                <a:effectLst/>
                <a:latin typeface="+mn-lt"/>
                <a:ea typeface="+mn-ea"/>
                <a:cs typeface="+mn-cs"/>
              </a:rPr>
              <a:t> y como operan. </a:t>
            </a:r>
            <a:endParaRPr lang="es-PY" sz="1200" kern="1200" noProof="0" dirty="0" smtClean="0">
              <a:solidFill>
                <a:schemeClr val="tx1"/>
              </a:solidFill>
              <a:effectLst/>
              <a:latin typeface="+mn-lt"/>
              <a:ea typeface="+mn-ea"/>
              <a:cs typeface="+mn-cs"/>
            </a:endParaRPr>
          </a:p>
          <a:p>
            <a:r>
              <a:rPr lang="es-PY" sz="1200" kern="1200" dirty="0" smtClean="0">
                <a:solidFill>
                  <a:schemeClr val="tx1"/>
                </a:solidFill>
                <a:effectLst/>
                <a:latin typeface="+mn-lt"/>
                <a:ea typeface="+mn-ea"/>
                <a:cs typeface="+mn-cs"/>
              </a:rPr>
              <a:t> </a:t>
            </a:r>
          </a:p>
          <a:p>
            <a:r>
              <a:rPr lang="es-PY" sz="1200" b="1" kern="1200" dirty="0" smtClean="0">
                <a:solidFill>
                  <a:schemeClr val="tx1"/>
                </a:solidFill>
                <a:effectLst/>
                <a:latin typeface="+mn-lt"/>
                <a:ea typeface="+mn-ea"/>
                <a:cs typeface="+mn-cs"/>
              </a:rPr>
              <a:t>Compras</a:t>
            </a:r>
          </a:p>
          <a:p>
            <a:r>
              <a:rPr lang="es-PY" sz="1200" b="0" kern="1200" dirty="0" smtClean="0">
                <a:solidFill>
                  <a:schemeClr val="tx1"/>
                </a:solidFill>
                <a:effectLst/>
                <a:latin typeface="+mn-lt"/>
                <a:ea typeface="+mn-ea"/>
                <a:cs typeface="+mn-cs"/>
              </a:rPr>
              <a:t>Cuando se</a:t>
            </a:r>
            <a:r>
              <a:rPr lang="es-PY" sz="1200" b="0" kern="1200" baseline="0" dirty="0" smtClean="0">
                <a:solidFill>
                  <a:schemeClr val="tx1"/>
                </a:solidFill>
                <a:effectLst/>
                <a:latin typeface="+mn-lt"/>
                <a:ea typeface="+mn-ea"/>
                <a:cs typeface="+mn-cs"/>
              </a:rPr>
              <a:t> paga por las compras de insumos, servicios, o construcciones, la solución GSA </a:t>
            </a:r>
            <a:r>
              <a:rPr lang="es-PY" sz="1200" b="0" kern="1200" baseline="0" dirty="0" err="1" smtClean="0">
                <a:solidFill>
                  <a:schemeClr val="tx1"/>
                </a:solidFill>
                <a:effectLst/>
                <a:latin typeface="+mn-lt"/>
                <a:ea typeface="+mn-ea"/>
                <a:cs typeface="+mn-cs"/>
              </a:rPr>
              <a:t>SmarPay</a:t>
            </a:r>
            <a:r>
              <a:rPr lang="es-PY" sz="1200" b="0" kern="1200" baseline="0" dirty="0" smtClean="0">
                <a:solidFill>
                  <a:schemeClr val="tx1"/>
                </a:solidFill>
                <a:effectLst/>
                <a:latin typeface="+mn-lt"/>
                <a:ea typeface="+mn-ea"/>
                <a:cs typeface="+mn-cs"/>
              </a:rPr>
              <a:t> provee a las agencias con numerosos beneficios incluyendo ahorros, programas de descuentos, y devoluciones. Los individuos dentro de una </a:t>
            </a:r>
            <a:r>
              <a:rPr lang="es-PY" sz="1200" b="0" kern="1200" baseline="0" dirty="0" err="1" smtClean="0">
                <a:solidFill>
                  <a:schemeClr val="tx1"/>
                </a:solidFill>
                <a:effectLst/>
                <a:latin typeface="+mn-lt"/>
                <a:ea typeface="+mn-ea"/>
                <a:cs typeface="+mn-cs"/>
              </a:rPr>
              <a:t>agncia</a:t>
            </a:r>
            <a:r>
              <a:rPr lang="es-PY" sz="1200" b="0" kern="1200" baseline="0" dirty="0" smtClean="0">
                <a:solidFill>
                  <a:schemeClr val="tx1"/>
                </a:solidFill>
                <a:effectLst/>
                <a:latin typeface="+mn-lt"/>
                <a:ea typeface="+mn-ea"/>
                <a:cs typeface="+mn-cs"/>
              </a:rPr>
              <a:t> pueden ser designados como titulares de la tarjeta de compra con la responsabilidad de obtener bienes y servicios para el gobierno de EE.UU. </a:t>
            </a:r>
            <a:endParaRPr lang="es-PY" sz="1200" b="0" kern="1200" dirty="0" smtClean="0">
              <a:solidFill>
                <a:schemeClr val="tx1"/>
              </a:solidFill>
              <a:effectLst/>
              <a:latin typeface="+mn-lt"/>
              <a:ea typeface="+mn-ea"/>
              <a:cs typeface="+mn-cs"/>
            </a:endParaRPr>
          </a:p>
          <a:p>
            <a:r>
              <a:rPr lang="es-PY" sz="1200" kern="1200" dirty="0" smtClean="0">
                <a:solidFill>
                  <a:schemeClr val="tx1"/>
                </a:solidFill>
                <a:effectLst/>
                <a:latin typeface="+mn-lt"/>
                <a:ea typeface="+mn-ea"/>
                <a:cs typeface="+mn-cs"/>
              </a:rPr>
              <a:t> </a:t>
            </a:r>
          </a:p>
          <a:p>
            <a:r>
              <a:rPr lang="es-PY" sz="1200" b="1" kern="1200" dirty="0" smtClean="0">
                <a:solidFill>
                  <a:schemeClr val="tx1"/>
                </a:solidFill>
                <a:effectLst/>
                <a:latin typeface="+mn-lt"/>
                <a:ea typeface="+mn-ea"/>
                <a:cs typeface="+mn-cs"/>
              </a:rPr>
              <a:t>Flota</a:t>
            </a:r>
            <a:endParaRPr lang="es-PY" sz="1200" kern="1200" dirty="0" smtClean="0">
              <a:solidFill>
                <a:schemeClr val="tx1"/>
              </a:solidFill>
              <a:effectLst/>
              <a:latin typeface="+mn-lt"/>
              <a:ea typeface="+mn-ea"/>
              <a:cs typeface="+mn-cs"/>
            </a:endParaRPr>
          </a:p>
          <a:p>
            <a:r>
              <a:rPr lang="es-PY" sz="1200" kern="1200" dirty="0" smtClean="0">
                <a:solidFill>
                  <a:schemeClr val="tx1"/>
                </a:solidFill>
                <a:effectLst/>
                <a:latin typeface="+mn-lt"/>
                <a:ea typeface="+mn-ea"/>
                <a:cs typeface="+mn-cs"/>
              </a:rPr>
              <a:t>Se puede</a:t>
            </a:r>
            <a:r>
              <a:rPr lang="es-PY" sz="1200" kern="1200" baseline="0" dirty="0" smtClean="0">
                <a:solidFill>
                  <a:schemeClr val="tx1"/>
                </a:solidFill>
                <a:effectLst/>
                <a:latin typeface="+mn-lt"/>
                <a:ea typeface="+mn-ea"/>
                <a:cs typeface="+mn-cs"/>
              </a:rPr>
              <a:t> utilizar una de las soluciones de GSA </a:t>
            </a:r>
            <a:r>
              <a:rPr lang="es-PY" sz="1200" kern="1200" baseline="0" dirty="0" err="1" smtClean="0">
                <a:solidFill>
                  <a:schemeClr val="tx1"/>
                </a:solidFill>
                <a:effectLst/>
                <a:latin typeface="+mn-lt"/>
                <a:ea typeface="+mn-ea"/>
                <a:cs typeface="+mn-cs"/>
              </a:rPr>
              <a:t>SmartPay</a:t>
            </a:r>
            <a:r>
              <a:rPr lang="es-PY" sz="1200" kern="1200" baseline="0" dirty="0" smtClean="0">
                <a:solidFill>
                  <a:schemeClr val="tx1"/>
                </a:solidFill>
                <a:effectLst/>
                <a:latin typeface="+mn-lt"/>
                <a:ea typeface="+mn-ea"/>
                <a:cs typeface="+mn-cs"/>
              </a:rPr>
              <a:t> para flotas de vehículos, para comprar combustible, </a:t>
            </a:r>
            <a:r>
              <a:rPr lang="es-PY" sz="1200" kern="1200" baseline="0" dirty="0" err="1" smtClean="0">
                <a:solidFill>
                  <a:schemeClr val="tx1"/>
                </a:solidFill>
                <a:effectLst/>
                <a:latin typeface="+mn-lt"/>
                <a:ea typeface="+mn-ea"/>
                <a:cs typeface="+mn-cs"/>
              </a:rPr>
              <a:t>asi</a:t>
            </a:r>
            <a:r>
              <a:rPr lang="es-PY" sz="1200" kern="1200" baseline="0" dirty="0" smtClean="0">
                <a:solidFill>
                  <a:schemeClr val="tx1"/>
                </a:solidFill>
                <a:effectLst/>
                <a:latin typeface="+mn-lt"/>
                <a:ea typeface="+mn-ea"/>
                <a:cs typeface="+mn-cs"/>
              </a:rPr>
              <a:t> como para mantenimiento y reparaciones de vehículos motores, aviones, barcos y otros equipos motorizados que son del gobierno u operados por el gobierno</a:t>
            </a:r>
          </a:p>
          <a:p>
            <a:r>
              <a:rPr lang="es-PY" sz="1200" kern="1200" dirty="0" smtClean="0">
                <a:solidFill>
                  <a:schemeClr val="tx1"/>
                </a:solidFill>
                <a:effectLst/>
                <a:latin typeface="+mn-lt"/>
                <a:ea typeface="+mn-ea"/>
                <a:cs typeface="+mn-cs"/>
              </a:rPr>
              <a:t> </a:t>
            </a:r>
          </a:p>
          <a:p>
            <a:r>
              <a:rPr lang="es-PY" sz="1200" b="1" kern="1200" dirty="0" smtClean="0">
                <a:solidFill>
                  <a:schemeClr val="tx1"/>
                </a:solidFill>
                <a:effectLst/>
                <a:latin typeface="+mn-lt"/>
                <a:ea typeface="+mn-ea"/>
                <a:cs typeface="+mn-cs"/>
              </a:rPr>
              <a:t>Viajes</a:t>
            </a:r>
            <a:endParaRPr lang="es-PY" sz="1200" kern="1200" dirty="0" smtClean="0">
              <a:solidFill>
                <a:schemeClr val="tx1"/>
              </a:solidFill>
              <a:effectLst/>
              <a:latin typeface="+mn-lt"/>
              <a:ea typeface="+mn-ea"/>
              <a:cs typeface="+mn-cs"/>
            </a:endParaRPr>
          </a:p>
          <a:p>
            <a:r>
              <a:rPr lang="es-PY" sz="1200" kern="1200" dirty="0" smtClean="0">
                <a:solidFill>
                  <a:schemeClr val="tx1"/>
                </a:solidFill>
                <a:effectLst/>
                <a:latin typeface="+mn-lt"/>
                <a:ea typeface="+mn-ea"/>
                <a:cs typeface="+mn-cs"/>
              </a:rPr>
              <a:t>Cuando se viaja por el Gobierno de los Estados Unidos, el uso</a:t>
            </a:r>
            <a:r>
              <a:rPr lang="es-PY" sz="1200" kern="1200" baseline="0" dirty="0" smtClean="0">
                <a:solidFill>
                  <a:schemeClr val="tx1"/>
                </a:solidFill>
                <a:effectLst/>
                <a:latin typeface="+mn-lt"/>
                <a:ea typeface="+mn-ea"/>
                <a:cs typeface="+mn-cs"/>
              </a:rPr>
              <a:t> de</a:t>
            </a:r>
            <a:r>
              <a:rPr lang="es-PY" sz="1200" kern="1200" dirty="0" smtClean="0">
                <a:solidFill>
                  <a:schemeClr val="tx1"/>
                </a:solidFill>
                <a:effectLst/>
                <a:latin typeface="+mn-lt"/>
                <a:ea typeface="+mn-ea"/>
                <a:cs typeface="+mn-cs"/>
              </a:rPr>
              <a:t> GSA </a:t>
            </a:r>
            <a:r>
              <a:rPr lang="es-PY" sz="1200" kern="1200" dirty="0" err="1" smtClean="0">
                <a:solidFill>
                  <a:schemeClr val="tx1"/>
                </a:solidFill>
                <a:effectLst/>
                <a:latin typeface="+mn-lt"/>
                <a:ea typeface="+mn-ea"/>
                <a:cs typeface="+mn-cs"/>
              </a:rPr>
              <a:t>SmartPay</a:t>
            </a:r>
            <a:r>
              <a:rPr lang="es-PY" sz="1200" kern="1200" dirty="0" smtClean="0">
                <a:solidFill>
                  <a:schemeClr val="tx1"/>
                </a:solidFill>
                <a:effectLst/>
                <a:latin typeface="+mn-lt"/>
                <a:ea typeface="+mn-ea"/>
                <a:cs typeface="+mn-cs"/>
              </a:rPr>
              <a:t> es obligatorio,</a:t>
            </a:r>
            <a:r>
              <a:rPr lang="es-PY" sz="1200" kern="1200" baseline="0" dirty="0" smtClean="0">
                <a:solidFill>
                  <a:schemeClr val="tx1"/>
                </a:solidFill>
                <a:effectLst/>
                <a:latin typeface="+mn-lt"/>
                <a:ea typeface="+mn-ea"/>
                <a:cs typeface="+mn-cs"/>
              </a:rPr>
              <a:t> a menos que se haya otorgado una excepción. </a:t>
            </a:r>
            <a:endParaRPr lang="es-PY" sz="1200" kern="1200" dirty="0" smtClean="0">
              <a:solidFill>
                <a:schemeClr val="tx1"/>
              </a:solidFill>
              <a:effectLst/>
              <a:latin typeface="+mn-lt"/>
              <a:ea typeface="+mn-ea"/>
              <a:cs typeface="+mn-cs"/>
            </a:endParaRPr>
          </a:p>
          <a:p>
            <a:endParaRPr lang="es-PY" sz="1200" kern="1200" dirty="0" smtClean="0">
              <a:solidFill>
                <a:schemeClr val="tx1"/>
              </a:solidFill>
              <a:effectLst/>
              <a:latin typeface="+mn-lt"/>
              <a:ea typeface="+mn-ea"/>
              <a:cs typeface="+mn-cs"/>
            </a:endParaRPr>
          </a:p>
          <a:p>
            <a:r>
              <a:rPr lang="es-PY" sz="1200" kern="1200" dirty="0" smtClean="0">
                <a:solidFill>
                  <a:schemeClr val="tx1"/>
                </a:solidFill>
                <a:effectLst/>
                <a:latin typeface="+mn-lt"/>
                <a:ea typeface="+mn-ea"/>
                <a:cs typeface="+mn-cs"/>
              </a:rPr>
              <a:t>Compras Año Fiscal</a:t>
            </a:r>
            <a:r>
              <a:rPr lang="es-PY" sz="1200" kern="1200" baseline="0" dirty="0" smtClean="0">
                <a:solidFill>
                  <a:schemeClr val="tx1"/>
                </a:solidFill>
                <a:effectLst/>
                <a:latin typeface="+mn-lt"/>
                <a:ea typeface="+mn-ea"/>
                <a:cs typeface="+mn-cs"/>
              </a:rPr>
              <a:t> 2015 (FY15) </a:t>
            </a:r>
            <a:endParaRPr lang="es-PY"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PY" dirty="0" smtClean="0">
                <a:effectLst/>
              </a:rPr>
              <a:t>Gastos  		U$19 mil millones </a:t>
            </a:r>
          </a:p>
          <a:p>
            <a:pPr marL="171450" indent="-171450">
              <a:buFont typeface="Arial" panose="020B0604020202020204" pitchFamily="34" charset="0"/>
              <a:buChar char="•"/>
            </a:pPr>
            <a:r>
              <a:rPr lang="es-PY" dirty="0" smtClean="0">
                <a:effectLst/>
              </a:rPr>
              <a:t>Transacciones 	20,3</a:t>
            </a:r>
            <a:r>
              <a:rPr lang="es-PY" baseline="0" dirty="0" smtClean="0">
                <a:effectLst/>
              </a:rPr>
              <a:t> millones</a:t>
            </a:r>
            <a:endParaRPr lang="es-PY" dirty="0" smtClean="0">
              <a:effectLst/>
            </a:endParaRPr>
          </a:p>
          <a:p>
            <a:pPr marL="171450" indent="-171450">
              <a:buFont typeface="Arial" panose="020B0604020202020204" pitchFamily="34" charset="0"/>
              <a:buChar char="•"/>
            </a:pPr>
            <a:r>
              <a:rPr lang="es-PY" dirty="0" smtClean="0">
                <a:effectLst/>
              </a:rPr>
              <a:t>Titulares 		261mil</a:t>
            </a:r>
          </a:p>
          <a:p>
            <a:endParaRPr lang="es-PY" sz="1200" kern="1200" dirty="0" smtClean="0">
              <a:solidFill>
                <a:schemeClr val="tx1"/>
              </a:solidFill>
              <a:effectLst/>
              <a:latin typeface="+mn-lt"/>
              <a:ea typeface="+mn-ea"/>
              <a:cs typeface="+mn-cs"/>
            </a:endParaRPr>
          </a:p>
          <a:p>
            <a:r>
              <a:rPr lang="es-PY" sz="1200" kern="1200" dirty="0" smtClean="0">
                <a:solidFill>
                  <a:schemeClr val="tx1"/>
                </a:solidFill>
                <a:effectLst/>
                <a:latin typeface="+mn-lt"/>
                <a:ea typeface="+mn-ea"/>
                <a:cs typeface="+mn-cs"/>
              </a:rPr>
              <a:t>Viajes FY15</a:t>
            </a:r>
          </a:p>
          <a:p>
            <a:pPr marL="171450" indent="-171450">
              <a:buFont typeface="Arial" panose="020B0604020202020204" pitchFamily="34" charset="0"/>
              <a:buChar char="•"/>
            </a:pPr>
            <a:r>
              <a:rPr lang="es-PY" dirty="0" smtClean="0">
                <a:effectLst/>
              </a:rPr>
              <a:t>Gastos</a:t>
            </a:r>
            <a:r>
              <a:rPr lang="es-PY" baseline="0" dirty="0" smtClean="0">
                <a:effectLst/>
              </a:rPr>
              <a:t> 		U</a:t>
            </a:r>
            <a:r>
              <a:rPr lang="es-PY" dirty="0" smtClean="0">
                <a:effectLst/>
              </a:rPr>
              <a:t>$7,6</a:t>
            </a:r>
            <a:r>
              <a:rPr lang="es-PY" baseline="0" dirty="0" smtClean="0">
                <a:effectLst/>
              </a:rPr>
              <a:t> mil millones</a:t>
            </a:r>
            <a:r>
              <a:rPr lang="es-PY" dirty="0" smtClean="0">
                <a:effectLst/>
              </a:rPr>
              <a:t> </a:t>
            </a:r>
          </a:p>
          <a:p>
            <a:pPr marL="171450" indent="-171450">
              <a:buFont typeface="Arial" panose="020B0604020202020204" pitchFamily="34" charset="0"/>
              <a:buChar char="•"/>
            </a:pPr>
            <a:r>
              <a:rPr lang="es-PY" dirty="0" smtClean="0">
                <a:effectLst/>
              </a:rPr>
              <a:t>Transacciones 	40 millones</a:t>
            </a:r>
          </a:p>
          <a:p>
            <a:pPr marL="171450" indent="-171450">
              <a:buFont typeface="Arial" panose="020B0604020202020204" pitchFamily="34" charset="0"/>
              <a:buChar char="•"/>
            </a:pPr>
            <a:r>
              <a:rPr lang="es-PY" dirty="0" smtClean="0">
                <a:effectLst/>
              </a:rPr>
              <a:t>Titulares	</a:t>
            </a:r>
            <a:r>
              <a:rPr lang="es-PY" baseline="0" dirty="0" smtClean="0">
                <a:effectLst/>
              </a:rPr>
              <a:t>	</a:t>
            </a:r>
            <a:r>
              <a:rPr lang="es-PY" dirty="0" smtClean="0">
                <a:effectLst/>
              </a:rPr>
              <a:t>2,5</a:t>
            </a:r>
            <a:r>
              <a:rPr lang="es-PY" baseline="0" dirty="0" smtClean="0">
                <a:effectLst/>
              </a:rPr>
              <a:t> mil</a:t>
            </a:r>
            <a:endParaRPr lang="es-PY" dirty="0" smtClean="0">
              <a:effectLst/>
            </a:endParaRPr>
          </a:p>
          <a:p>
            <a:endParaRPr lang="es-PY" sz="1200" kern="1200" dirty="0" smtClean="0">
              <a:solidFill>
                <a:schemeClr val="tx1"/>
              </a:solidFill>
              <a:effectLst/>
              <a:latin typeface="+mn-lt"/>
              <a:ea typeface="+mn-ea"/>
              <a:cs typeface="+mn-cs"/>
            </a:endParaRPr>
          </a:p>
          <a:p>
            <a:r>
              <a:rPr lang="es-PY" sz="1200" kern="1200" dirty="0" smtClean="0">
                <a:solidFill>
                  <a:schemeClr val="tx1"/>
                </a:solidFill>
                <a:effectLst/>
                <a:latin typeface="+mn-lt"/>
                <a:ea typeface="+mn-ea"/>
                <a:cs typeface="+mn-cs"/>
              </a:rPr>
              <a:t>Flota FY15</a:t>
            </a:r>
          </a:p>
          <a:p>
            <a:pPr marL="171450" indent="-171450">
              <a:buFont typeface="Arial" panose="020B0604020202020204" pitchFamily="34" charset="0"/>
              <a:buChar char="•"/>
            </a:pPr>
            <a:r>
              <a:rPr lang="es-PY" dirty="0" smtClean="0">
                <a:effectLst/>
              </a:rPr>
              <a:t>Gastos 		U$1,8</a:t>
            </a:r>
            <a:r>
              <a:rPr lang="es-PY" baseline="0" dirty="0" smtClean="0">
                <a:effectLst/>
              </a:rPr>
              <a:t> mil millones</a:t>
            </a:r>
            <a:r>
              <a:rPr lang="es-PY" dirty="0" smtClean="0">
                <a:effectLst/>
              </a:rPr>
              <a:t> </a:t>
            </a:r>
          </a:p>
          <a:p>
            <a:pPr marL="171450" indent="-171450">
              <a:buFont typeface="Arial" panose="020B0604020202020204" pitchFamily="34" charset="0"/>
              <a:buChar char="•"/>
            </a:pPr>
            <a:r>
              <a:rPr lang="es-PY" dirty="0" smtClean="0">
                <a:effectLst/>
              </a:rPr>
              <a:t>Transacciones 	28,8 millones </a:t>
            </a:r>
          </a:p>
          <a:p>
            <a:pPr marL="171450" indent="-171450">
              <a:buFont typeface="Arial" panose="020B0604020202020204" pitchFamily="34" charset="0"/>
              <a:buChar char="•"/>
            </a:pPr>
            <a:r>
              <a:rPr lang="es-PY" dirty="0" smtClean="0">
                <a:effectLst/>
              </a:rPr>
              <a:t>Titulares		565 mil</a:t>
            </a:r>
          </a:p>
          <a:p>
            <a:endParaRPr lang="es-PY" dirty="0" smtClean="0">
              <a:effectLst/>
            </a:endParaRPr>
          </a:p>
          <a:p>
            <a:r>
              <a:rPr lang="es-PY" dirty="0" smtClean="0">
                <a:effectLst/>
              </a:rPr>
              <a:t>Total FY15 </a:t>
            </a:r>
          </a:p>
          <a:p>
            <a:pPr marL="171450" indent="-171450">
              <a:buFont typeface="Arial" panose="020B0604020202020204" pitchFamily="34" charset="0"/>
              <a:buChar char="•"/>
            </a:pPr>
            <a:r>
              <a:rPr lang="es-PY" dirty="0" smtClean="0">
                <a:effectLst/>
              </a:rPr>
              <a:t>Gastos 		U$28,4</a:t>
            </a:r>
            <a:r>
              <a:rPr lang="es-PY" baseline="0" dirty="0" smtClean="0">
                <a:effectLst/>
              </a:rPr>
              <a:t> mil millones</a:t>
            </a:r>
            <a:r>
              <a:rPr lang="es-PY" dirty="0" smtClean="0">
                <a:effectLst/>
              </a:rPr>
              <a:t> </a:t>
            </a:r>
          </a:p>
          <a:p>
            <a:pPr marL="171450" indent="-171450">
              <a:buFont typeface="Arial" panose="020B0604020202020204" pitchFamily="34" charset="0"/>
              <a:buChar char="•"/>
            </a:pPr>
            <a:r>
              <a:rPr lang="es-PY" dirty="0" smtClean="0">
                <a:effectLst/>
              </a:rPr>
              <a:t>Transacciones 	89,3 millones </a:t>
            </a:r>
          </a:p>
          <a:p>
            <a:pPr marL="171450" indent="-171450">
              <a:buFont typeface="Arial" panose="020B0604020202020204" pitchFamily="34" charset="0"/>
              <a:buChar char="•"/>
            </a:pPr>
            <a:r>
              <a:rPr lang="es-PY" dirty="0" smtClean="0">
                <a:effectLst/>
              </a:rPr>
              <a:t>Titulares		3,3 millones</a:t>
            </a:r>
          </a:p>
        </p:txBody>
      </p:sp>
      <p:sp>
        <p:nvSpPr>
          <p:cNvPr id="4" name="3 Marcador de encabezado"/>
          <p:cNvSpPr>
            <a:spLocks noGrp="1"/>
          </p:cNvSpPr>
          <p:nvPr>
            <p:ph type="hdr" sz="quarter" idx="10"/>
          </p:nvPr>
        </p:nvSpPr>
        <p:spPr/>
        <p:txBody>
          <a:bodyPr/>
          <a:lstStyle/>
          <a:p>
            <a:r>
              <a:rPr lang="es-PY" smtClean="0"/>
              <a:t>Programa de Tarjetas del Gobierno Federal de los Estados Unidos</a:t>
            </a:r>
            <a:endParaRPr lang="es-PY"/>
          </a:p>
        </p:txBody>
      </p:sp>
      <p:sp>
        <p:nvSpPr>
          <p:cNvPr id="5" name="4 Marcador de número de diapositiva"/>
          <p:cNvSpPr>
            <a:spLocks noGrp="1"/>
          </p:cNvSpPr>
          <p:nvPr>
            <p:ph type="sldNum" sz="quarter" idx="11"/>
          </p:nvPr>
        </p:nvSpPr>
        <p:spPr/>
        <p:txBody>
          <a:bodyPr/>
          <a:lstStyle/>
          <a:p>
            <a:fld id="{4F281E37-8E52-448F-A9BD-251910F35AC3}" type="slidenum">
              <a:rPr lang="es-PY" smtClean="0"/>
              <a:t>6</a:t>
            </a:fld>
            <a:endParaRPr lang="es-PY"/>
          </a:p>
        </p:txBody>
      </p:sp>
    </p:spTree>
    <p:extLst>
      <p:ext uri="{BB962C8B-B14F-4D97-AF65-F5344CB8AC3E}">
        <p14:creationId xmlns:p14="http://schemas.microsoft.com/office/powerpoint/2010/main" val="144179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Y" sz="1200" kern="1200" noProof="0" dirty="0" smtClean="0">
                <a:solidFill>
                  <a:schemeClr val="tx1"/>
                </a:solidFill>
                <a:effectLst/>
                <a:latin typeface="+mn-lt"/>
                <a:ea typeface="+mn-ea"/>
                <a:cs typeface="+mn-cs"/>
              </a:rPr>
              <a:t>Generalmente, para todos</a:t>
            </a:r>
            <a:r>
              <a:rPr lang="es-PY" sz="1200" kern="1200" baseline="0" noProof="0" dirty="0" smtClean="0">
                <a:solidFill>
                  <a:schemeClr val="tx1"/>
                </a:solidFill>
                <a:effectLst/>
                <a:latin typeface="+mn-lt"/>
                <a:ea typeface="+mn-ea"/>
                <a:cs typeface="+mn-cs"/>
              </a:rPr>
              <a:t> los programas de tarjetas del Gobierno Americano, hay una relación negociada entre el banco emisor de la tarjeta y el gobierno. Esta relación incluye requisitos del programa, precios, servicios, redes (Visa/MasterCard) y las tasas aplicadas a los titulares. En la mayoría de las instancias, los programas de tarjetas están financiados por el intercambio de tasas evaluadas según el valor de las transacciones individuales procesadas a través de la red de tarjetas así como las tasas aplicadas a los titulares de las tarjetas. </a:t>
            </a:r>
            <a:endParaRPr lang="es-PY" sz="1200" kern="1200" noProof="0" dirty="0" smtClean="0">
              <a:solidFill>
                <a:schemeClr val="tx1"/>
              </a:solidFill>
              <a:effectLst/>
              <a:latin typeface="+mn-lt"/>
              <a:ea typeface="+mn-ea"/>
              <a:cs typeface="+mn-cs"/>
            </a:endParaRP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El Tesoro de los EE.UU. y/o</a:t>
            </a:r>
            <a:r>
              <a:rPr lang="es-PY" sz="1200" kern="1200" baseline="0" noProof="0" dirty="0" smtClean="0">
                <a:solidFill>
                  <a:schemeClr val="tx1"/>
                </a:solidFill>
                <a:effectLst/>
                <a:latin typeface="+mn-lt"/>
                <a:ea typeface="+mn-ea"/>
                <a:cs typeface="+mn-cs"/>
              </a:rPr>
              <a:t> la agencia monitorea las relaciones y hace responsable al banco emisor por los requisitos del programa. </a:t>
            </a:r>
            <a:endParaRPr lang="es-PY" sz="1200" kern="1200" noProof="0" dirty="0" smtClean="0">
              <a:solidFill>
                <a:schemeClr val="tx1"/>
              </a:solidFill>
              <a:effectLst/>
              <a:latin typeface="+mn-lt"/>
              <a:ea typeface="+mn-ea"/>
              <a:cs typeface="+mn-cs"/>
            </a:endParaRP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El</a:t>
            </a:r>
            <a:r>
              <a:rPr lang="es-PY" sz="1200" kern="1200" baseline="0" noProof="0" dirty="0" smtClean="0">
                <a:solidFill>
                  <a:schemeClr val="tx1"/>
                </a:solidFill>
                <a:effectLst/>
                <a:latin typeface="+mn-lt"/>
                <a:ea typeface="+mn-ea"/>
                <a:cs typeface="+mn-cs"/>
              </a:rPr>
              <a:t> banco emisor es típicamente responsable por el registro del titular y emisión de la tarjeta, mantenimiento de la cuenta, procesamiento de las transacciones (incluyendo autorizaciones/aprobaciones) y del servicio al cliente, incluyendo información de saldos, transacciones, y procesos de disputas. </a:t>
            </a:r>
            <a:endParaRPr lang="es-PY" sz="1200" kern="1200" noProof="0" dirty="0" smtClean="0">
              <a:solidFill>
                <a:schemeClr val="tx1"/>
              </a:solidFill>
              <a:effectLst/>
              <a:latin typeface="+mn-lt"/>
              <a:ea typeface="+mn-ea"/>
              <a:cs typeface="+mn-cs"/>
            </a:endParaRP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Las transacciones</a:t>
            </a:r>
            <a:r>
              <a:rPr lang="es-PY" sz="1200" kern="1200" baseline="0" noProof="0" dirty="0" smtClean="0">
                <a:solidFill>
                  <a:schemeClr val="tx1"/>
                </a:solidFill>
                <a:effectLst/>
                <a:latin typeface="+mn-lt"/>
                <a:ea typeface="+mn-ea"/>
                <a:cs typeface="+mn-cs"/>
              </a:rPr>
              <a:t> fluyen dentro de las redes existentes de las tarjetas (MasterCard/Visa) y a través del banco adquirente de comercios. </a:t>
            </a:r>
            <a:endParaRPr lang="es-PY" sz="1200" kern="1200" noProof="0" dirty="0" smtClean="0">
              <a:solidFill>
                <a:schemeClr val="tx1"/>
              </a:solidFill>
              <a:effectLst/>
              <a:latin typeface="+mn-lt"/>
              <a:ea typeface="+mn-ea"/>
              <a:cs typeface="+mn-cs"/>
            </a:endParaRP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Para tarjetas de compras, viajes,</a:t>
            </a:r>
            <a:r>
              <a:rPr lang="es-PY" sz="1200" kern="1200" baseline="0" noProof="0" dirty="0" smtClean="0">
                <a:solidFill>
                  <a:schemeClr val="tx1"/>
                </a:solidFill>
                <a:effectLst/>
                <a:latin typeface="+mn-lt"/>
                <a:ea typeface="+mn-ea"/>
                <a:cs typeface="+mn-cs"/>
              </a:rPr>
              <a:t> y flotas, los empleados de las agencias que son titulares de las tarjetas son responsables de obtener autorización para el uso de las tarjetas de compra, conciliación de cuentas, aprobación de pagos, o por las tarjetas de viajes, de pagar con sus fondos personales. </a:t>
            </a: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Un agente de compras en una agencia que es titular de una tarjeta de compra deberá seguir</a:t>
            </a:r>
            <a:r>
              <a:rPr lang="es-PY" sz="1200" kern="1200" baseline="0" noProof="0" dirty="0" smtClean="0">
                <a:solidFill>
                  <a:schemeClr val="tx1"/>
                </a:solidFill>
                <a:effectLst/>
                <a:latin typeface="+mn-lt"/>
                <a:ea typeface="+mn-ea"/>
                <a:cs typeface="+mn-cs"/>
              </a:rPr>
              <a:t> los procedimientos de la agencia para el uso de la tarjeta para compras menores, utilizando la tarjeta exclusivamente para compras autorizadas. Una vez recibida la factura, el titular de la tarjeta de compra es responsable de asegurarse que los bienes/servicios sean recibidos, de hacer la conciliación de la cuenta (usualmente dentro de los 3 a 5 días de haberse recibido el extracto), y de recomendar a la agencia el pago de la deuda. </a:t>
            </a:r>
            <a:endParaRPr lang="es-PY" sz="1200" kern="1200" noProof="0" dirty="0" smtClean="0">
              <a:solidFill>
                <a:schemeClr val="tx1"/>
              </a:solidFill>
              <a:effectLst/>
              <a:latin typeface="+mn-lt"/>
              <a:ea typeface="+mn-ea"/>
              <a:cs typeface="+mn-cs"/>
            </a:endParaRP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Existe un/a coordinador/a</a:t>
            </a:r>
            <a:r>
              <a:rPr lang="es-PY" sz="1200" kern="1200" baseline="0" noProof="0" dirty="0" smtClean="0">
                <a:solidFill>
                  <a:schemeClr val="tx1"/>
                </a:solidFill>
                <a:effectLst/>
                <a:latin typeface="+mn-lt"/>
                <a:ea typeface="+mn-ea"/>
                <a:cs typeface="+mn-cs"/>
              </a:rPr>
              <a:t> de programa de tarjeta en cada agencia, que es el/la responsable del/os programa/s y de supervisar a los titulares de tarjetas de la agencia. </a:t>
            </a:r>
            <a:endParaRPr lang="es-PY" sz="1200" kern="1200" noProof="0" dirty="0" smtClean="0">
              <a:solidFill>
                <a:schemeClr val="tx1"/>
              </a:solidFill>
              <a:effectLst/>
              <a:latin typeface="+mn-lt"/>
              <a:ea typeface="+mn-ea"/>
              <a:cs typeface="+mn-cs"/>
            </a:endParaRP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Para </a:t>
            </a:r>
            <a:r>
              <a:rPr lang="es-PY" sz="1200" kern="1200" noProof="0" dirty="0" err="1" smtClean="0">
                <a:solidFill>
                  <a:schemeClr val="tx1"/>
                </a:solidFill>
                <a:effectLst/>
                <a:latin typeface="+mn-lt"/>
                <a:ea typeface="+mn-ea"/>
                <a:cs typeface="+mn-cs"/>
              </a:rPr>
              <a:t>Direct</a:t>
            </a:r>
            <a:r>
              <a:rPr lang="es-PY" sz="1200" kern="1200" noProof="0" dirty="0" smtClean="0">
                <a:solidFill>
                  <a:schemeClr val="tx1"/>
                </a:solidFill>
                <a:effectLst/>
                <a:latin typeface="+mn-lt"/>
                <a:ea typeface="+mn-ea"/>
                <a:cs typeface="+mn-cs"/>
              </a:rPr>
              <a:t> Express, USDC, y las tarjetas militares, la relación y el flujo de transacciones</a:t>
            </a:r>
            <a:r>
              <a:rPr lang="es-PY" sz="1200" kern="1200" baseline="0" noProof="0" dirty="0" smtClean="0">
                <a:solidFill>
                  <a:schemeClr val="tx1"/>
                </a:solidFill>
                <a:effectLst/>
                <a:latin typeface="+mn-lt"/>
                <a:ea typeface="+mn-ea"/>
                <a:cs typeface="+mn-cs"/>
              </a:rPr>
              <a:t> son similares. La única diferencia es que estas tarjetas son cuentas que tienen fondos personales, muy similares a una cuenta bancaria. </a:t>
            </a: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Los programas de tarjetas de consumo del Gobierno de los Estados Unidos</a:t>
            </a:r>
            <a:r>
              <a:rPr lang="es-PY" sz="1200" kern="1200" baseline="0" noProof="0" dirty="0" smtClean="0">
                <a:solidFill>
                  <a:schemeClr val="tx1"/>
                </a:solidFill>
                <a:effectLst/>
                <a:latin typeface="+mn-lt"/>
                <a:ea typeface="+mn-ea"/>
                <a:cs typeface="+mn-cs"/>
              </a:rPr>
              <a:t> tienen las mismas reglas y requisitos que las tarjetas comerciales disponibles , así como las mismas protecciones al consumidor. </a:t>
            </a: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El Gobierno Americano tiene relaciones con algunos de los bancos americanos más</a:t>
            </a:r>
            <a:r>
              <a:rPr lang="es-PY" sz="1200" kern="1200" baseline="0" noProof="0" dirty="0" smtClean="0">
                <a:solidFill>
                  <a:schemeClr val="tx1"/>
                </a:solidFill>
                <a:effectLst/>
                <a:latin typeface="+mn-lt"/>
                <a:ea typeface="+mn-ea"/>
                <a:cs typeface="+mn-cs"/>
              </a:rPr>
              <a:t> grandes, como JP Morgan Chase, </a:t>
            </a:r>
            <a:r>
              <a:rPr lang="es-PY" sz="1200" kern="1200" baseline="0" noProof="0" dirty="0" err="1" smtClean="0">
                <a:solidFill>
                  <a:schemeClr val="tx1"/>
                </a:solidFill>
                <a:effectLst/>
                <a:latin typeface="+mn-lt"/>
                <a:ea typeface="+mn-ea"/>
                <a:cs typeface="+mn-cs"/>
              </a:rPr>
              <a:t>Comerica</a:t>
            </a:r>
            <a:r>
              <a:rPr lang="es-PY" sz="1200" kern="1200" baseline="0" noProof="0" dirty="0" smtClean="0">
                <a:solidFill>
                  <a:schemeClr val="tx1"/>
                </a:solidFill>
                <a:effectLst/>
                <a:latin typeface="+mn-lt"/>
                <a:ea typeface="+mn-ea"/>
                <a:cs typeface="+mn-cs"/>
              </a:rPr>
              <a:t> Bank, US Bank, y Citibank. </a:t>
            </a:r>
            <a:endParaRPr lang="es-PY" sz="1200" kern="1200" noProof="0" dirty="0" smtClean="0">
              <a:solidFill>
                <a:schemeClr val="tx1"/>
              </a:solidFill>
              <a:effectLst/>
              <a:latin typeface="+mn-lt"/>
              <a:ea typeface="+mn-ea"/>
              <a:cs typeface="+mn-cs"/>
            </a:endParaRPr>
          </a:p>
          <a:p>
            <a:endParaRPr lang="es-PY" dirty="0"/>
          </a:p>
        </p:txBody>
      </p:sp>
      <p:sp>
        <p:nvSpPr>
          <p:cNvPr id="4" name="3 Marcador de encabezado"/>
          <p:cNvSpPr>
            <a:spLocks noGrp="1"/>
          </p:cNvSpPr>
          <p:nvPr>
            <p:ph type="hdr" sz="quarter" idx="10"/>
          </p:nvPr>
        </p:nvSpPr>
        <p:spPr/>
        <p:txBody>
          <a:bodyPr/>
          <a:lstStyle/>
          <a:p>
            <a:r>
              <a:rPr lang="es-PY" smtClean="0"/>
              <a:t>Programa de Tarjetas del Gobierno Federal de los Estados Unidos</a:t>
            </a:r>
            <a:endParaRPr lang="es-PY"/>
          </a:p>
        </p:txBody>
      </p:sp>
      <p:sp>
        <p:nvSpPr>
          <p:cNvPr id="5" name="4 Marcador de número de diapositiva"/>
          <p:cNvSpPr>
            <a:spLocks noGrp="1"/>
          </p:cNvSpPr>
          <p:nvPr>
            <p:ph type="sldNum" sz="quarter" idx="11"/>
          </p:nvPr>
        </p:nvSpPr>
        <p:spPr/>
        <p:txBody>
          <a:bodyPr/>
          <a:lstStyle/>
          <a:p>
            <a:fld id="{4F281E37-8E52-448F-A9BD-251910F35AC3}" type="slidenum">
              <a:rPr lang="es-PY" smtClean="0"/>
              <a:t>7</a:t>
            </a:fld>
            <a:endParaRPr lang="es-PY"/>
          </a:p>
        </p:txBody>
      </p:sp>
    </p:spTree>
    <p:extLst>
      <p:ext uri="{BB962C8B-B14F-4D97-AF65-F5344CB8AC3E}">
        <p14:creationId xmlns:p14="http://schemas.microsoft.com/office/powerpoint/2010/main" val="161514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200" kern="1200" noProof="0" dirty="0" smtClean="0">
                <a:solidFill>
                  <a:schemeClr val="tx1"/>
                </a:solidFill>
                <a:effectLst/>
                <a:latin typeface="+mn-lt"/>
                <a:ea typeface="+mn-ea"/>
                <a:cs typeface="+mn-cs"/>
              </a:rPr>
              <a:t>Por ejemplo, para</a:t>
            </a:r>
            <a:r>
              <a:rPr lang="es-PY" sz="1200" kern="1200" baseline="0" noProof="0" dirty="0" smtClean="0">
                <a:solidFill>
                  <a:schemeClr val="tx1"/>
                </a:solidFill>
                <a:effectLst/>
                <a:latin typeface="+mn-lt"/>
                <a:ea typeface="+mn-ea"/>
                <a:cs typeface="+mn-cs"/>
              </a:rPr>
              <a:t> este viaje a Paraguay estoy usando mi tarjeta oficial para viajes. Antes del viaje, obtuve las autorizaciones correspondientes para viajar y para utilizar mi tarjeta para los gastos oficiales de este viaje. Cuando regrese a Estados Unidos, voy a preparar un comprobante de viaje detallando todos mis gastos. Mi agencia luego pagará al banco emisor de la tarjeta por los gastos incurridos, como pasaje de avión y hotel. Yo seré el responsable de pagar al banco emisor por los gastos de comidas y otros gastos incidentales para los cuales haya utilizado la tarjeta durante este viaje oficial. La agencia me reembolsará a mi directamente por los gastos que haya hecho ¨de mi bolsillo¨ cuando la tarjeta no se haya utilizado como medio de pago. </a:t>
            </a:r>
            <a:endParaRPr lang="es-PY" sz="1200"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Existen límites para los viáticos</a:t>
            </a:r>
            <a:r>
              <a:rPr lang="es-PY" sz="1200" kern="1200" baseline="0" noProof="0" dirty="0" smtClean="0">
                <a:solidFill>
                  <a:schemeClr val="tx1"/>
                </a:solidFill>
                <a:effectLst/>
                <a:latin typeface="+mn-lt"/>
                <a:ea typeface="+mn-ea"/>
                <a:cs typeface="+mn-cs"/>
              </a:rPr>
              <a:t> diarios, tarifas de avión, hotel, etc. Se necesita una autorización/justificación en la autorización del viaje en caso que los costos excedan dichos límites.  </a:t>
            </a:r>
            <a:endParaRPr lang="es-PY" sz="1200" kern="1200" noProof="0" dirty="0" smtClean="0">
              <a:solidFill>
                <a:schemeClr val="tx1"/>
              </a:solidFill>
              <a:effectLst/>
              <a:latin typeface="+mn-lt"/>
              <a:ea typeface="+mn-ea"/>
              <a:cs typeface="+mn-cs"/>
            </a:endParaRPr>
          </a:p>
          <a:p>
            <a:endParaRPr lang="es-PY" sz="1200" kern="1200" noProof="0" dirty="0" smtClean="0">
              <a:solidFill>
                <a:schemeClr val="tx1"/>
              </a:solidFill>
              <a:effectLst/>
              <a:latin typeface="+mn-lt"/>
              <a:ea typeface="+mn-ea"/>
              <a:cs typeface="+mn-cs"/>
            </a:endParaRPr>
          </a:p>
          <a:p>
            <a:r>
              <a:rPr lang="es-PY" sz="1200" kern="1200" baseline="0" noProof="0" dirty="0" smtClean="0">
                <a:solidFill>
                  <a:schemeClr val="tx1"/>
                </a:solidFill>
                <a:effectLst/>
                <a:latin typeface="+mn-lt"/>
                <a:ea typeface="+mn-ea"/>
                <a:cs typeface="+mn-cs"/>
              </a:rPr>
              <a:t>Se puede retirar un adelanto de efectivo antes del viaje utilizando la tarjeta si el mismo está autorizado. </a:t>
            </a:r>
          </a:p>
          <a:p>
            <a:endParaRPr lang="es-PY" dirty="0"/>
          </a:p>
        </p:txBody>
      </p:sp>
      <p:sp>
        <p:nvSpPr>
          <p:cNvPr id="4" name="3 Marcador de encabezado"/>
          <p:cNvSpPr>
            <a:spLocks noGrp="1"/>
          </p:cNvSpPr>
          <p:nvPr>
            <p:ph type="hdr" sz="quarter" idx="10"/>
          </p:nvPr>
        </p:nvSpPr>
        <p:spPr/>
        <p:txBody>
          <a:bodyPr/>
          <a:lstStyle/>
          <a:p>
            <a:r>
              <a:rPr lang="es-PY" smtClean="0"/>
              <a:t>Programa de Tarjetas del Gobierno Federal de los Estados Unidos</a:t>
            </a:r>
            <a:endParaRPr lang="es-PY"/>
          </a:p>
        </p:txBody>
      </p:sp>
      <p:sp>
        <p:nvSpPr>
          <p:cNvPr id="5" name="4 Marcador de número de diapositiva"/>
          <p:cNvSpPr>
            <a:spLocks noGrp="1"/>
          </p:cNvSpPr>
          <p:nvPr>
            <p:ph type="sldNum" sz="quarter" idx="11"/>
          </p:nvPr>
        </p:nvSpPr>
        <p:spPr/>
        <p:txBody>
          <a:bodyPr/>
          <a:lstStyle/>
          <a:p>
            <a:fld id="{4F281E37-8E52-448F-A9BD-251910F35AC3}" type="slidenum">
              <a:rPr lang="es-PY" smtClean="0"/>
              <a:t>8</a:t>
            </a:fld>
            <a:endParaRPr lang="es-PY"/>
          </a:p>
        </p:txBody>
      </p:sp>
    </p:spTree>
    <p:extLst>
      <p:ext uri="{BB962C8B-B14F-4D97-AF65-F5344CB8AC3E}">
        <p14:creationId xmlns:p14="http://schemas.microsoft.com/office/powerpoint/2010/main" val="1990235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Y" sz="1200" kern="1200" noProof="0" dirty="0" smtClean="0">
                <a:solidFill>
                  <a:schemeClr val="tx1"/>
                </a:solidFill>
                <a:effectLst/>
                <a:latin typeface="+mn-lt"/>
                <a:ea typeface="+mn-ea"/>
                <a:cs typeface="+mn-cs"/>
              </a:rPr>
              <a:t>Probablemente el beneficio más significativo</a:t>
            </a:r>
            <a:r>
              <a:rPr lang="es-PY" sz="1200" kern="1200" baseline="0" noProof="0" dirty="0" smtClean="0">
                <a:solidFill>
                  <a:schemeClr val="tx1"/>
                </a:solidFill>
                <a:effectLst/>
                <a:latin typeface="+mn-lt"/>
                <a:ea typeface="+mn-ea"/>
                <a:cs typeface="+mn-cs"/>
              </a:rPr>
              <a:t> del uso de tarjetas en un escenario de gobierno es el ahorro relacionado con las transacciones electrónicas. Los pagos en cheques son costosos y lentos y el uso de efectivo para compras acarrea muchos riesgos. </a:t>
            </a:r>
          </a:p>
          <a:p>
            <a:endParaRPr lang="es-PY" sz="1200" kern="1200" baseline="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Las tarjetas</a:t>
            </a:r>
            <a:r>
              <a:rPr lang="es-PY" sz="1200" kern="1200" baseline="0" noProof="0" dirty="0" smtClean="0">
                <a:solidFill>
                  <a:schemeClr val="tx1"/>
                </a:solidFill>
                <a:effectLst/>
                <a:latin typeface="+mn-lt"/>
                <a:ea typeface="+mn-ea"/>
                <a:cs typeface="+mn-cs"/>
              </a:rPr>
              <a:t> facilitan el proceso de transacciones y permiten acceder a datos electrónicos independientemente del uso de la tarjeta. </a:t>
            </a:r>
          </a:p>
          <a:p>
            <a:r>
              <a:rPr lang="es-PY" sz="1200" kern="1200" baseline="0" noProof="0" dirty="0" smtClean="0">
                <a:solidFill>
                  <a:schemeClr val="tx1"/>
                </a:solidFill>
                <a:effectLst/>
                <a:latin typeface="+mn-lt"/>
                <a:ea typeface="+mn-ea"/>
                <a:cs typeface="+mn-cs"/>
              </a:rPr>
              <a:t>Esto ayuda a reducir el fraude, mal gasto y abuso y aumenta la rendición de cuentas. Algunos de los beneficios para los clientes de las soluciones de GSA </a:t>
            </a:r>
            <a:r>
              <a:rPr lang="es-PY" sz="1200" kern="1200" baseline="0" noProof="0" dirty="0" err="1" smtClean="0">
                <a:solidFill>
                  <a:schemeClr val="tx1"/>
                </a:solidFill>
                <a:effectLst/>
                <a:latin typeface="+mn-lt"/>
                <a:ea typeface="+mn-ea"/>
                <a:cs typeface="+mn-cs"/>
              </a:rPr>
              <a:t>SmartPay</a:t>
            </a:r>
            <a:r>
              <a:rPr lang="es-PY" sz="1200" kern="1200" baseline="0" noProof="0" dirty="0" smtClean="0">
                <a:solidFill>
                  <a:schemeClr val="tx1"/>
                </a:solidFill>
                <a:effectLst/>
                <a:latin typeface="+mn-lt"/>
                <a:ea typeface="+mn-ea"/>
                <a:cs typeface="+mn-cs"/>
              </a:rPr>
              <a:t> como método de pago para la procuraduría del gobierno incluyen: </a:t>
            </a:r>
            <a:endParaRPr lang="es-PY" sz="1200" kern="1200" noProof="0" dirty="0" smtClean="0">
              <a:solidFill>
                <a:schemeClr val="tx1"/>
              </a:solidFill>
              <a:effectLst/>
              <a:latin typeface="+mn-lt"/>
              <a:ea typeface="+mn-ea"/>
              <a:cs typeface="+mn-cs"/>
            </a:endParaRPr>
          </a:p>
          <a:p>
            <a:endParaRPr lang="es-PY" sz="1200" kern="1200" noProof="0" dirty="0" smtClean="0">
              <a:solidFill>
                <a:schemeClr val="tx1"/>
              </a:solidFill>
              <a:effectLst/>
              <a:latin typeface="+mn-lt"/>
              <a:ea typeface="+mn-ea"/>
              <a:cs typeface="+mn-cs"/>
            </a:endParaRPr>
          </a:p>
          <a:p>
            <a:r>
              <a:rPr lang="es-PY" sz="1200" b="1" kern="1200" noProof="0" dirty="0" smtClean="0">
                <a:solidFill>
                  <a:schemeClr val="tx1"/>
                </a:solidFill>
                <a:effectLst/>
                <a:latin typeface="+mn-lt"/>
                <a:ea typeface="+mn-ea"/>
                <a:cs typeface="+mn-cs"/>
              </a:rPr>
              <a:t>Ahorros Logrados: </a:t>
            </a:r>
            <a:r>
              <a:rPr lang="es-PY" sz="1200" kern="1200" noProof="0" dirty="0" smtClean="0">
                <a:solidFill>
                  <a:schemeClr val="tx1"/>
                </a:solidFill>
                <a:effectLst/>
                <a:latin typeface="+mn-lt"/>
                <a:ea typeface="+mn-ea"/>
                <a:cs typeface="+mn-cs"/>
              </a:rPr>
              <a:t>los clientes tienen la oportunidad de obtener ahorros a través de la eficiencia</a:t>
            </a:r>
            <a:r>
              <a:rPr lang="es-PY" sz="1200" kern="1200" baseline="0" noProof="0" dirty="0" smtClean="0">
                <a:solidFill>
                  <a:schemeClr val="tx1"/>
                </a:solidFill>
                <a:effectLst/>
                <a:latin typeface="+mn-lt"/>
                <a:ea typeface="+mn-ea"/>
                <a:cs typeface="+mn-cs"/>
              </a:rPr>
              <a:t> en los pagos. Los ahorros estimados para la tarjeta de compra solamente oscilan en unos U$ 1,7 mil millones por año (U$70 por transacción) cuando se utiliza en lugar de una orden de compra escrita. Las agencias además no pagan tasas directas y ciertas características del producto incluyen conciliación de cuenta automática, auditoría de gastos, y opciones de búsqueda/extracción de datos. </a:t>
            </a:r>
            <a:endParaRPr lang="es-PY" sz="1200" kern="1200" noProof="0" dirty="0" smtClean="0">
              <a:solidFill>
                <a:schemeClr val="tx1"/>
              </a:solidFill>
              <a:effectLst/>
              <a:latin typeface="+mn-lt"/>
              <a:ea typeface="+mn-ea"/>
              <a:cs typeface="+mn-cs"/>
            </a:endParaRPr>
          </a:p>
          <a:p>
            <a:endParaRPr lang="es-PY" sz="1200" kern="1200" dirty="0" smtClean="0">
              <a:solidFill>
                <a:schemeClr val="tx1"/>
              </a:solidFill>
              <a:effectLst/>
              <a:latin typeface="+mn-lt"/>
              <a:ea typeface="+mn-ea"/>
              <a:cs typeface="+mn-cs"/>
            </a:endParaRPr>
          </a:p>
          <a:p>
            <a:r>
              <a:rPr lang="es-PY" sz="1200" b="1" kern="1200" dirty="0" smtClean="0">
                <a:solidFill>
                  <a:schemeClr val="tx1"/>
                </a:solidFill>
                <a:effectLst/>
                <a:latin typeface="+mn-lt"/>
                <a:ea typeface="+mn-ea"/>
                <a:cs typeface="+mn-cs"/>
              </a:rPr>
              <a:t>Reembolsos</a:t>
            </a:r>
            <a:r>
              <a:rPr lang="es-PY" sz="1200" b="1" kern="1200" baseline="0" dirty="0" smtClean="0">
                <a:solidFill>
                  <a:schemeClr val="tx1"/>
                </a:solidFill>
                <a:effectLst/>
                <a:latin typeface="+mn-lt"/>
                <a:ea typeface="+mn-ea"/>
                <a:cs typeface="+mn-cs"/>
              </a:rPr>
              <a:t> a la Agencia</a:t>
            </a:r>
            <a:r>
              <a:rPr lang="es-PY" sz="1200" b="1" kern="1200" dirty="0" smtClean="0">
                <a:solidFill>
                  <a:schemeClr val="tx1"/>
                </a:solidFill>
                <a:effectLst/>
                <a:latin typeface="+mn-lt"/>
                <a:ea typeface="+mn-ea"/>
                <a:cs typeface="+mn-cs"/>
              </a:rPr>
              <a:t>:</a:t>
            </a:r>
            <a:r>
              <a:rPr lang="es-PY" sz="1200" kern="1200" dirty="0" smtClean="0">
                <a:solidFill>
                  <a:schemeClr val="tx1"/>
                </a:solidFill>
                <a:effectLst/>
                <a:latin typeface="+mn-lt"/>
                <a:ea typeface="+mn-ea"/>
                <a:cs typeface="+mn-cs"/>
              </a:rPr>
              <a:t>  Las agencias tienen</a:t>
            </a:r>
            <a:r>
              <a:rPr lang="es-PY" sz="1200" kern="1200" baseline="0" dirty="0" smtClean="0">
                <a:solidFill>
                  <a:schemeClr val="tx1"/>
                </a:solidFill>
                <a:effectLst/>
                <a:latin typeface="+mn-lt"/>
                <a:ea typeface="+mn-ea"/>
                <a:cs typeface="+mn-cs"/>
              </a:rPr>
              <a:t> la oportunidad de obtener reembolsos basados en el volumen de transacciones en dólares y la velocidad de los pagos. Desde que se inició el programa en 1998, los clientes han ganado más de U$3 mil millones en reembolsos netos por apoyo a la misión. En el Año Fiscal 2012 solamente, los reembolsos netos totalizaron U$ 306 millones . </a:t>
            </a:r>
            <a:endParaRPr lang="es-PY" sz="1200" kern="1200" dirty="0" smtClean="0">
              <a:solidFill>
                <a:schemeClr val="tx1"/>
              </a:solidFill>
              <a:effectLst/>
              <a:latin typeface="+mn-lt"/>
              <a:ea typeface="+mn-ea"/>
              <a:cs typeface="+mn-cs"/>
            </a:endParaRPr>
          </a:p>
          <a:p>
            <a:endParaRPr lang="es-PY" sz="1200" kern="1200" dirty="0" smtClean="0">
              <a:solidFill>
                <a:schemeClr val="tx1"/>
              </a:solidFill>
              <a:effectLst/>
              <a:latin typeface="+mn-lt"/>
              <a:ea typeface="+mn-ea"/>
              <a:cs typeface="+mn-cs"/>
            </a:endParaRPr>
          </a:p>
          <a:p>
            <a:r>
              <a:rPr lang="es-PY" sz="1200" b="1" kern="1200" dirty="0" smtClean="0">
                <a:solidFill>
                  <a:schemeClr val="tx1"/>
                </a:solidFill>
                <a:effectLst/>
                <a:latin typeface="+mn-lt"/>
                <a:ea typeface="+mn-ea"/>
                <a:cs typeface="+mn-cs"/>
              </a:rPr>
              <a:t>Seguridad y Transparencia: </a:t>
            </a:r>
            <a:r>
              <a:rPr lang="es-PY" sz="1200" kern="1200" dirty="0" smtClean="0">
                <a:solidFill>
                  <a:schemeClr val="tx1"/>
                </a:solidFill>
                <a:effectLst/>
                <a:latin typeface="+mn-lt"/>
                <a:ea typeface="+mn-ea"/>
                <a:cs typeface="+mn-cs"/>
              </a:rPr>
              <a:t>El</a:t>
            </a:r>
            <a:r>
              <a:rPr lang="es-PY" sz="1200" kern="1200" baseline="0" dirty="0" smtClean="0">
                <a:solidFill>
                  <a:schemeClr val="tx1"/>
                </a:solidFill>
                <a:effectLst/>
                <a:latin typeface="+mn-lt"/>
                <a:ea typeface="+mn-ea"/>
                <a:cs typeface="+mn-cs"/>
              </a:rPr>
              <a:t> programa GSA </a:t>
            </a:r>
            <a:r>
              <a:rPr lang="es-PY" sz="1200" kern="1200" baseline="0" dirty="0" err="1" smtClean="0">
                <a:solidFill>
                  <a:schemeClr val="tx1"/>
                </a:solidFill>
                <a:effectLst/>
                <a:latin typeface="+mn-lt"/>
                <a:ea typeface="+mn-ea"/>
                <a:cs typeface="+mn-cs"/>
              </a:rPr>
              <a:t>SmartPay</a:t>
            </a:r>
            <a:r>
              <a:rPr lang="es-PY" sz="1200" kern="1200" baseline="0" dirty="0" smtClean="0">
                <a:solidFill>
                  <a:schemeClr val="tx1"/>
                </a:solidFill>
                <a:effectLst/>
                <a:latin typeface="+mn-lt"/>
                <a:ea typeface="+mn-ea"/>
                <a:cs typeface="+mn-cs"/>
              </a:rPr>
              <a:t> provee soluciones seguras para transacciones de pagos eficientes. Los clientes además tienen acceso a herramientas que promueven el aumento de la transparencia a través de acceso a datos de gastos y comportamiento. </a:t>
            </a:r>
            <a:endParaRPr lang="es-PY" sz="1200" kern="1200" dirty="0" smtClean="0">
              <a:solidFill>
                <a:schemeClr val="tx1"/>
              </a:solidFill>
              <a:effectLst/>
              <a:latin typeface="+mn-lt"/>
              <a:ea typeface="+mn-ea"/>
              <a:cs typeface="+mn-cs"/>
            </a:endParaRPr>
          </a:p>
          <a:p>
            <a:r>
              <a:rPr lang="es-PY" sz="1200" kern="1200" dirty="0" smtClean="0">
                <a:solidFill>
                  <a:schemeClr val="tx1"/>
                </a:solidFill>
                <a:effectLst/>
                <a:latin typeface="+mn-lt"/>
                <a:ea typeface="+mn-ea"/>
                <a:cs typeface="+mn-cs"/>
              </a:rPr>
              <a:t> </a:t>
            </a:r>
          </a:p>
          <a:p>
            <a:r>
              <a:rPr lang="es-PY" sz="1200" b="1" kern="1200" dirty="0" smtClean="0">
                <a:solidFill>
                  <a:schemeClr val="tx1"/>
                </a:solidFill>
                <a:effectLst/>
                <a:latin typeface="+mn-lt"/>
                <a:ea typeface="+mn-ea"/>
                <a:cs typeface="+mn-cs"/>
              </a:rPr>
              <a:t>Acceso Electrónico</a:t>
            </a:r>
            <a:r>
              <a:rPr lang="es-PY" sz="1200" b="1" kern="1200" baseline="0" dirty="0" smtClean="0">
                <a:solidFill>
                  <a:schemeClr val="tx1"/>
                </a:solidFill>
                <a:effectLst/>
                <a:latin typeface="+mn-lt"/>
                <a:ea typeface="+mn-ea"/>
                <a:cs typeface="+mn-cs"/>
              </a:rPr>
              <a:t> a Datos: </a:t>
            </a:r>
            <a:r>
              <a:rPr lang="es-PY" sz="1200" b="0" kern="1200" baseline="0" dirty="0" smtClean="0">
                <a:solidFill>
                  <a:schemeClr val="tx1"/>
                </a:solidFill>
                <a:effectLst/>
                <a:latin typeface="+mn-lt"/>
                <a:ea typeface="+mn-ea"/>
                <a:cs typeface="+mn-cs"/>
              </a:rPr>
              <a:t> A través de los sistemas en </a:t>
            </a:r>
            <a:r>
              <a:rPr lang="es-PY" sz="1200" b="0" kern="1200" baseline="0" dirty="0" err="1" smtClean="0">
                <a:solidFill>
                  <a:schemeClr val="tx1"/>
                </a:solidFill>
                <a:effectLst/>
                <a:latin typeface="+mn-lt"/>
                <a:ea typeface="+mn-ea"/>
                <a:cs typeface="+mn-cs"/>
              </a:rPr>
              <a:t>linea</a:t>
            </a:r>
            <a:r>
              <a:rPr lang="es-PY" sz="1200" b="0" kern="1200" baseline="0" dirty="0" smtClean="0">
                <a:solidFill>
                  <a:schemeClr val="tx1"/>
                </a:solidFill>
                <a:effectLst/>
                <a:latin typeface="+mn-lt"/>
                <a:ea typeface="+mn-ea"/>
                <a:cs typeface="+mn-cs"/>
              </a:rPr>
              <a:t> del banco emisor, los </a:t>
            </a:r>
            <a:r>
              <a:rPr lang="es-PY" sz="1200" b="0" kern="1200" baseline="0" dirty="0" err="1" smtClean="0">
                <a:solidFill>
                  <a:schemeClr val="tx1"/>
                </a:solidFill>
                <a:effectLst/>
                <a:latin typeface="+mn-lt"/>
                <a:ea typeface="+mn-ea"/>
                <a:cs typeface="+mn-cs"/>
              </a:rPr>
              <a:t>adminsitradores</a:t>
            </a:r>
            <a:r>
              <a:rPr lang="es-PY" sz="1200" b="0" kern="1200" baseline="0" dirty="0" smtClean="0">
                <a:solidFill>
                  <a:schemeClr val="tx1"/>
                </a:solidFill>
                <a:effectLst/>
                <a:latin typeface="+mn-lt"/>
                <a:ea typeface="+mn-ea"/>
                <a:cs typeface="+mn-cs"/>
              </a:rPr>
              <a:t> y los titulares de las cuentas tienen acceso inmediato a los datos completos de las transacciones, que ayuda a mitigar fraudes, derroche y abuso. </a:t>
            </a:r>
          </a:p>
          <a:p>
            <a:endParaRPr lang="es-PY" sz="1200" b="0" kern="1200" baseline="0" dirty="0" smtClean="0">
              <a:solidFill>
                <a:schemeClr val="tx1"/>
              </a:solidFill>
              <a:effectLst/>
              <a:latin typeface="+mn-lt"/>
              <a:ea typeface="+mn-ea"/>
              <a:cs typeface="+mn-cs"/>
            </a:endParaRPr>
          </a:p>
          <a:p>
            <a:r>
              <a:rPr lang="es-PY" sz="1200" b="1" kern="1200" dirty="0" smtClean="0">
                <a:solidFill>
                  <a:schemeClr val="tx1"/>
                </a:solidFill>
                <a:effectLst/>
                <a:latin typeface="+mn-lt"/>
                <a:ea typeface="+mn-ea"/>
                <a:cs typeface="+mn-cs"/>
              </a:rPr>
              <a:t>Aceptación Mundial:</a:t>
            </a:r>
            <a:r>
              <a:rPr lang="es-PY" sz="1200" kern="1200" dirty="0" smtClean="0">
                <a:solidFill>
                  <a:schemeClr val="tx1"/>
                </a:solidFill>
                <a:effectLst/>
                <a:latin typeface="+mn-lt"/>
                <a:ea typeface="+mn-ea"/>
                <a:cs typeface="+mn-cs"/>
              </a:rPr>
              <a:t> A través del uso de infraestructura de pagos comerciales, los clientes pueden usar las</a:t>
            </a:r>
            <a:r>
              <a:rPr lang="es-PY" sz="1200" kern="1200" baseline="0" dirty="0" smtClean="0">
                <a:solidFill>
                  <a:schemeClr val="tx1"/>
                </a:solidFill>
                <a:effectLst/>
                <a:latin typeface="+mn-lt"/>
                <a:ea typeface="+mn-ea"/>
                <a:cs typeface="+mn-cs"/>
              </a:rPr>
              <a:t> soluciones de GSA </a:t>
            </a:r>
            <a:r>
              <a:rPr lang="es-PY" sz="1200" kern="1200" baseline="0" dirty="0" err="1" smtClean="0">
                <a:solidFill>
                  <a:schemeClr val="tx1"/>
                </a:solidFill>
                <a:effectLst/>
                <a:latin typeface="+mn-lt"/>
                <a:ea typeface="+mn-ea"/>
                <a:cs typeface="+mn-cs"/>
              </a:rPr>
              <a:t>SmarPay</a:t>
            </a:r>
            <a:r>
              <a:rPr lang="es-PY" sz="1200" kern="1200" baseline="0" dirty="0" smtClean="0">
                <a:solidFill>
                  <a:schemeClr val="tx1"/>
                </a:solidFill>
                <a:effectLst/>
                <a:latin typeface="+mn-lt"/>
                <a:ea typeface="+mn-ea"/>
                <a:cs typeface="+mn-cs"/>
              </a:rPr>
              <a:t> en cualquier parte del mundo donde los comercios acepten las tarjetas. </a:t>
            </a:r>
            <a:endParaRPr lang="es-PY" sz="1200" kern="1200" dirty="0" smtClean="0">
              <a:solidFill>
                <a:schemeClr val="tx1"/>
              </a:solidFill>
              <a:effectLst/>
              <a:latin typeface="+mn-lt"/>
              <a:ea typeface="+mn-ea"/>
              <a:cs typeface="+mn-cs"/>
            </a:endParaRPr>
          </a:p>
          <a:p>
            <a:endParaRPr lang="es-PY" sz="1200" kern="1200" dirty="0" smtClean="0">
              <a:solidFill>
                <a:schemeClr val="tx1"/>
              </a:solidFill>
              <a:effectLst/>
              <a:latin typeface="+mn-lt"/>
              <a:ea typeface="+mn-ea"/>
              <a:cs typeface="+mn-cs"/>
            </a:endParaRPr>
          </a:p>
          <a:p>
            <a:r>
              <a:rPr lang="es-PY" sz="1200" b="1" kern="1200" dirty="0" smtClean="0">
                <a:solidFill>
                  <a:schemeClr val="tx1"/>
                </a:solidFill>
                <a:effectLst/>
                <a:latin typeface="+mn-lt"/>
                <a:ea typeface="+mn-ea"/>
                <a:cs typeface="+mn-cs"/>
              </a:rPr>
              <a:t>Identificación para Programas de Descuentos:  </a:t>
            </a:r>
            <a:r>
              <a:rPr lang="es-PY" sz="1200" b="0" kern="1200" dirty="0" smtClean="0">
                <a:solidFill>
                  <a:schemeClr val="tx1"/>
                </a:solidFill>
                <a:effectLst/>
                <a:latin typeface="+mn-lt"/>
                <a:ea typeface="+mn-ea"/>
                <a:cs typeface="+mn-cs"/>
              </a:rPr>
              <a:t>Las</a:t>
            </a:r>
            <a:r>
              <a:rPr lang="es-PY" sz="1200" b="0" kern="1200" baseline="0" dirty="0" smtClean="0">
                <a:solidFill>
                  <a:schemeClr val="tx1"/>
                </a:solidFill>
                <a:effectLst/>
                <a:latin typeface="+mn-lt"/>
                <a:ea typeface="+mn-ea"/>
                <a:cs typeface="+mn-cs"/>
              </a:rPr>
              <a:t> soluciones de GSA </a:t>
            </a:r>
            <a:r>
              <a:rPr lang="es-PY" sz="1200" b="0" kern="1200" baseline="0" dirty="0" err="1" smtClean="0">
                <a:solidFill>
                  <a:schemeClr val="tx1"/>
                </a:solidFill>
                <a:effectLst/>
                <a:latin typeface="+mn-lt"/>
                <a:ea typeface="+mn-ea"/>
                <a:cs typeface="+mn-cs"/>
              </a:rPr>
              <a:t>SmartPay</a:t>
            </a:r>
            <a:r>
              <a:rPr lang="es-PY" sz="1200" b="0" kern="1200" baseline="0" dirty="0" smtClean="0">
                <a:solidFill>
                  <a:schemeClr val="tx1"/>
                </a:solidFill>
                <a:effectLst/>
                <a:latin typeface="+mn-lt"/>
                <a:ea typeface="+mn-ea"/>
                <a:cs typeface="+mn-cs"/>
              </a:rPr>
              <a:t> proveen un reconocimiento automático de los programas de descuento de GSA en los puntos de ventas, incluyendo programas de </a:t>
            </a:r>
            <a:r>
              <a:rPr lang="es-PY" dirty="0" smtClean="0"/>
              <a:t>Iniciativa Federal de Abastecimiento Estratégico,</a:t>
            </a:r>
            <a:r>
              <a:rPr lang="es-PY" baseline="0" dirty="0" smtClean="0"/>
              <a:t> el programa de GSA City </a:t>
            </a:r>
            <a:r>
              <a:rPr lang="es-PY" baseline="0" dirty="0" err="1" smtClean="0"/>
              <a:t>Pair</a:t>
            </a:r>
            <a:r>
              <a:rPr lang="es-PY" baseline="0" dirty="0" smtClean="0"/>
              <a:t>, y más. Una solución de pago de viajes GSA </a:t>
            </a:r>
            <a:r>
              <a:rPr lang="es-PY" baseline="0" dirty="0" err="1" smtClean="0"/>
              <a:t>SmartPay</a:t>
            </a:r>
            <a:r>
              <a:rPr lang="es-PY" baseline="0" dirty="0" smtClean="0"/>
              <a:t> se necesita para obtener descuentos en tarifas aéreas a través del programa GSA City </a:t>
            </a:r>
            <a:r>
              <a:rPr lang="es-PY" baseline="0" dirty="0" err="1" smtClean="0"/>
              <a:t>Pair</a:t>
            </a:r>
            <a:r>
              <a:rPr lang="es-PY" baseline="0" dirty="0" smtClean="0"/>
              <a:t>, creando miles de millones en ahorros anuales para el gobierno en todo el mundo. </a:t>
            </a:r>
            <a:endParaRPr lang="es-PY" dirty="0" smtClean="0"/>
          </a:p>
          <a:p>
            <a:endParaRPr lang="es-PY" sz="1200" kern="1200" dirty="0" smtClean="0">
              <a:solidFill>
                <a:schemeClr val="tx1"/>
              </a:solidFill>
              <a:effectLst/>
              <a:latin typeface="+mn-lt"/>
              <a:ea typeface="+mn-ea"/>
              <a:cs typeface="+mn-cs"/>
            </a:endParaRPr>
          </a:p>
          <a:p>
            <a:r>
              <a:rPr lang="es-PY" sz="1200" b="1" kern="1200" dirty="0" smtClean="0">
                <a:solidFill>
                  <a:schemeClr val="tx1"/>
                </a:solidFill>
                <a:effectLst/>
                <a:latin typeface="+mn-lt"/>
                <a:ea typeface="+mn-ea"/>
                <a:cs typeface="+mn-cs"/>
              </a:rPr>
              <a:t>Otros Beneficios: </a:t>
            </a:r>
            <a:r>
              <a:rPr lang="es-PY" sz="1200" b="0" kern="1200" dirty="0" smtClean="0">
                <a:solidFill>
                  <a:schemeClr val="tx1"/>
                </a:solidFill>
                <a:effectLst/>
                <a:latin typeface="+mn-lt"/>
                <a:ea typeface="+mn-ea"/>
                <a:cs typeface="+mn-cs"/>
              </a:rPr>
              <a:t>Las</a:t>
            </a:r>
            <a:r>
              <a:rPr lang="es-PY" sz="1200" b="0" kern="1200" baseline="0" dirty="0" smtClean="0">
                <a:solidFill>
                  <a:schemeClr val="tx1"/>
                </a:solidFill>
                <a:effectLst/>
                <a:latin typeface="+mn-lt"/>
                <a:ea typeface="+mn-ea"/>
                <a:cs typeface="+mn-cs"/>
              </a:rPr>
              <a:t> soluciones de pago G</a:t>
            </a:r>
            <a:r>
              <a:rPr lang="es-PY" sz="1200" b="0" kern="1200" dirty="0" smtClean="0">
                <a:solidFill>
                  <a:schemeClr val="tx1"/>
                </a:solidFill>
                <a:effectLst/>
                <a:latin typeface="+mn-lt"/>
                <a:ea typeface="+mn-ea"/>
                <a:cs typeface="+mn-cs"/>
              </a:rPr>
              <a:t>SA</a:t>
            </a:r>
            <a:r>
              <a:rPr lang="es-PY" sz="1200" kern="1200" dirty="0" smtClean="0">
                <a:solidFill>
                  <a:schemeClr val="tx1"/>
                </a:solidFill>
                <a:effectLst/>
                <a:latin typeface="+mn-lt"/>
                <a:ea typeface="+mn-ea"/>
                <a:cs typeface="+mn-cs"/>
              </a:rPr>
              <a:t> </a:t>
            </a:r>
            <a:r>
              <a:rPr lang="es-PY" sz="1200" kern="1200" dirty="0" err="1" smtClean="0">
                <a:solidFill>
                  <a:schemeClr val="tx1"/>
                </a:solidFill>
                <a:effectLst/>
                <a:latin typeface="+mn-lt"/>
                <a:ea typeface="+mn-ea"/>
                <a:cs typeface="+mn-cs"/>
              </a:rPr>
              <a:t>SmartPay</a:t>
            </a:r>
            <a:r>
              <a:rPr lang="es-PY" sz="1200" kern="1200" dirty="0" smtClean="0">
                <a:solidFill>
                  <a:schemeClr val="tx1"/>
                </a:solidFill>
                <a:effectLst/>
                <a:latin typeface="+mn-lt"/>
                <a:ea typeface="+mn-ea"/>
                <a:cs typeface="+mn-cs"/>
              </a:rPr>
              <a:t> proveen otros beneficios menos tangibles como por ejemplo seguro de</a:t>
            </a:r>
            <a:r>
              <a:rPr lang="es-PY" sz="1200" kern="1200" baseline="0" dirty="0" smtClean="0">
                <a:solidFill>
                  <a:schemeClr val="tx1"/>
                </a:solidFill>
                <a:effectLst/>
                <a:latin typeface="+mn-lt"/>
                <a:ea typeface="+mn-ea"/>
                <a:cs typeface="+mn-cs"/>
              </a:rPr>
              <a:t> viajes y elimina la necesidad de solicitar anticipos de efectivo o caja chica en las agencias. </a:t>
            </a:r>
            <a:endParaRPr lang="es-PY" sz="1200" kern="1200" dirty="0" smtClean="0">
              <a:solidFill>
                <a:schemeClr val="tx1"/>
              </a:solidFill>
              <a:effectLst/>
              <a:latin typeface="+mn-lt"/>
              <a:ea typeface="+mn-ea"/>
              <a:cs typeface="+mn-cs"/>
            </a:endParaRPr>
          </a:p>
          <a:p>
            <a:endParaRPr lang="es-PY" sz="1200" kern="120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El mayor riesgo asociado a las tarjetas está por supuesto asociado al mal uso de las mismas por parte de los empleados o en el robo o extravío de la tarjeta,</a:t>
            </a:r>
            <a:r>
              <a:rPr lang="es-PY" sz="1200" kern="1200" baseline="0" noProof="0" dirty="0" smtClean="0">
                <a:solidFill>
                  <a:schemeClr val="tx1"/>
                </a:solidFill>
                <a:effectLst/>
                <a:latin typeface="+mn-lt"/>
                <a:ea typeface="+mn-ea"/>
                <a:cs typeface="+mn-cs"/>
              </a:rPr>
              <a:t> con el consecuente uso no autorizado. O en un comercio que no acepte tarjetas como medio de pago. </a:t>
            </a:r>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 </a:t>
            </a:r>
          </a:p>
          <a:p>
            <a:r>
              <a:rPr lang="es-PY" sz="1200" kern="1200" noProof="0" dirty="0" smtClean="0">
                <a:solidFill>
                  <a:schemeClr val="tx1"/>
                </a:solidFill>
                <a:effectLst/>
                <a:latin typeface="+mn-lt"/>
                <a:ea typeface="+mn-ea"/>
                <a:cs typeface="+mn-cs"/>
              </a:rPr>
              <a:t>Afortunadamente, muchos mecanismos de control son inherentes a los programas</a:t>
            </a:r>
            <a:r>
              <a:rPr lang="es-PY" sz="1200" kern="1200" baseline="0" noProof="0" dirty="0" smtClean="0">
                <a:solidFill>
                  <a:schemeClr val="tx1"/>
                </a:solidFill>
                <a:effectLst/>
                <a:latin typeface="+mn-lt"/>
                <a:ea typeface="+mn-ea"/>
                <a:cs typeface="+mn-cs"/>
              </a:rPr>
              <a:t> de tarjetas. Algunos ejemplos incluyen un informe de seguimiento donde la agencia puede monitorear actividades en cuentas individuales o resaltar comportamientos de gastos altamente sospechosos o inusuales. Un programa de tarjeta también puede bloquear ciertas categoría de comercios. Por ejemplo, que la tarjeta no pueda ser utilizada en licorerías. Un programa de tarjeta también puede establecer límites de gastos para los titulares. Por ejemplo, mi tarjeta de viajes tiene un límite de U$ 5.000 y todas las transacciones realizadas después de superar ese límite serán declinadas a menos que yo justifique y solicite un incremento en el límite. Además, si mi tarjeta es utilizada fuera del periodo de mi viaje o de mi estatus de viaje, mi agencia será notificada y dependiendo de la situación, yo podré estar sujeto a medidas disciplinarias.  GSA </a:t>
            </a:r>
            <a:r>
              <a:rPr lang="es-PY" sz="1200" kern="1200" baseline="0" noProof="0" dirty="0" err="1" smtClean="0">
                <a:solidFill>
                  <a:schemeClr val="tx1"/>
                </a:solidFill>
                <a:effectLst/>
                <a:latin typeface="+mn-lt"/>
                <a:ea typeface="+mn-ea"/>
                <a:cs typeface="+mn-cs"/>
              </a:rPr>
              <a:t>SmartPay</a:t>
            </a:r>
            <a:r>
              <a:rPr lang="es-PY" sz="1200" kern="1200" baseline="0" noProof="0" dirty="0" smtClean="0">
                <a:solidFill>
                  <a:schemeClr val="tx1"/>
                </a:solidFill>
                <a:effectLst/>
                <a:latin typeface="+mn-lt"/>
                <a:ea typeface="+mn-ea"/>
                <a:cs typeface="+mn-cs"/>
              </a:rPr>
              <a:t> puede aceptar papel cuando no se aceptan las tarjetas 	</a:t>
            </a:r>
            <a:endParaRPr lang="es-PY" sz="1200" kern="1200" noProof="0" dirty="0" smtClean="0">
              <a:solidFill>
                <a:schemeClr val="tx1"/>
              </a:solidFill>
              <a:effectLst/>
              <a:latin typeface="+mn-lt"/>
              <a:ea typeface="+mn-ea"/>
              <a:cs typeface="+mn-cs"/>
            </a:endParaRPr>
          </a:p>
          <a:p>
            <a:endParaRPr lang="es-PY" sz="1200" kern="120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Los</a:t>
            </a:r>
            <a:r>
              <a:rPr lang="es-PY" sz="1200" kern="1200" baseline="0" noProof="0" dirty="0" smtClean="0">
                <a:solidFill>
                  <a:schemeClr val="tx1"/>
                </a:solidFill>
                <a:effectLst/>
                <a:latin typeface="+mn-lt"/>
                <a:ea typeface="+mn-ea"/>
                <a:cs typeface="+mn-cs"/>
              </a:rPr>
              <a:t> programas de tarjetas del Gobierno en los Estados Unidos brindan mucha eficiencia a las operaciones del gobierno y ahorran los fondos provenientes de los contribuyentes.  En caso de programas como </a:t>
            </a:r>
            <a:r>
              <a:rPr lang="es-PY" sz="1200" kern="1200" baseline="0" noProof="0" dirty="0" err="1" smtClean="0">
                <a:solidFill>
                  <a:schemeClr val="tx1"/>
                </a:solidFill>
                <a:effectLst/>
                <a:latin typeface="+mn-lt"/>
                <a:ea typeface="+mn-ea"/>
                <a:cs typeface="+mn-cs"/>
              </a:rPr>
              <a:t>Direct</a:t>
            </a:r>
            <a:r>
              <a:rPr lang="es-PY" sz="1200" kern="1200" baseline="0" noProof="0" dirty="0" smtClean="0">
                <a:solidFill>
                  <a:schemeClr val="tx1"/>
                </a:solidFill>
                <a:effectLst/>
                <a:latin typeface="+mn-lt"/>
                <a:ea typeface="+mn-ea"/>
                <a:cs typeface="+mn-cs"/>
              </a:rPr>
              <a:t> Express, brindan beneficios de pagos críticos a aquellos que más lo necesitan en una forma segura y confiable.</a:t>
            </a:r>
          </a:p>
          <a:p>
            <a:endParaRPr lang="es-PY" sz="1200" kern="1200" baseline="0" noProof="0" dirty="0" smtClean="0">
              <a:solidFill>
                <a:schemeClr val="tx1"/>
              </a:solidFill>
              <a:effectLst/>
              <a:latin typeface="+mn-lt"/>
              <a:ea typeface="+mn-ea"/>
              <a:cs typeface="+mn-cs"/>
            </a:endParaRPr>
          </a:p>
          <a:p>
            <a:r>
              <a:rPr lang="es-PY" sz="1200" kern="1200" noProof="0" dirty="0" smtClean="0">
                <a:solidFill>
                  <a:schemeClr val="tx1"/>
                </a:solidFill>
                <a:effectLst/>
                <a:latin typeface="+mn-lt"/>
                <a:ea typeface="+mn-ea"/>
                <a:cs typeface="+mn-cs"/>
              </a:rPr>
              <a:t>Con gusto responderé</a:t>
            </a:r>
            <a:r>
              <a:rPr lang="es-PY" sz="1200" kern="1200" baseline="0" noProof="0" dirty="0" smtClean="0">
                <a:solidFill>
                  <a:schemeClr val="tx1"/>
                </a:solidFill>
                <a:effectLst/>
                <a:latin typeface="+mn-lt"/>
                <a:ea typeface="+mn-ea"/>
                <a:cs typeface="+mn-cs"/>
              </a:rPr>
              <a:t> cualquier pregunta que puedan tener. También dejo mis datos de contacto en el caso que surjan preguntas </a:t>
            </a:r>
            <a:r>
              <a:rPr lang="es-PY" sz="1200" kern="1200" baseline="0" noProof="0" dirty="0" err="1" smtClean="0">
                <a:solidFill>
                  <a:schemeClr val="tx1"/>
                </a:solidFill>
                <a:effectLst/>
                <a:latin typeface="+mn-lt"/>
                <a:ea typeface="+mn-ea"/>
                <a:cs typeface="+mn-cs"/>
              </a:rPr>
              <a:t>despues</a:t>
            </a:r>
            <a:r>
              <a:rPr lang="es-PY" sz="1200" kern="1200" baseline="0" noProof="0" dirty="0" smtClean="0">
                <a:solidFill>
                  <a:schemeClr val="tx1"/>
                </a:solidFill>
                <a:effectLst/>
                <a:latin typeface="+mn-lt"/>
                <a:ea typeface="+mn-ea"/>
                <a:cs typeface="+mn-cs"/>
              </a:rPr>
              <a:t> de hoy. </a:t>
            </a:r>
            <a:endParaRPr lang="es-PY" sz="1200" kern="1200" noProof="0" dirty="0" smtClean="0">
              <a:solidFill>
                <a:schemeClr val="tx1"/>
              </a:solidFill>
              <a:effectLst/>
              <a:latin typeface="+mn-lt"/>
              <a:ea typeface="+mn-ea"/>
              <a:cs typeface="+mn-cs"/>
            </a:endParaRPr>
          </a:p>
          <a:p>
            <a:endParaRPr lang="es-PY" dirty="0"/>
          </a:p>
        </p:txBody>
      </p:sp>
      <p:sp>
        <p:nvSpPr>
          <p:cNvPr id="4" name="3 Marcador de encabezado"/>
          <p:cNvSpPr>
            <a:spLocks noGrp="1"/>
          </p:cNvSpPr>
          <p:nvPr>
            <p:ph type="hdr" sz="quarter" idx="10"/>
          </p:nvPr>
        </p:nvSpPr>
        <p:spPr/>
        <p:txBody>
          <a:bodyPr/>
          <a:lstStyle/>
          <a:p>
            <a:r>
              <a:rPr lang="es-PY" smtClean="0"/>
              <a:t>Programa de Tarjetas del Gobierno Federal de los Estados Unidos</a:t>
            </a:r>
            <a:endParaRPr lang="es-PY"/>
          </a:p>
        </p:txBody>
      </p:sp>
      <p:sp>
        <p:nvSpPr>
          <p:cNvPr id="5" name="4 Marcador de número de diapositiva"/>
          <p:cNvSpPr>
            <a:spLocks noGrp="1"/>
          </p:cNvSpPr>
          <p:nvPr>
            <p:ph type="sldNum" sz="quarter" idx="11"/>
          </p:nvPr>
        </p:nvSpPr>
        <p:spPr/>
        <p:txBody>
          <a:bodyPr/>
          <a:lstStyle/>
          <a:p>
            <a:fld id="{4F281E37-8E52-448F-A9BD-251910F35AC3}" type="slidenum">
              <a:rPr lang="es-PY" smtClean="0"/>
              <a:t>9</a:t>
            </a:fld>
            <a:endParaRPr lang="es-PY"/>
          </a:p>
        </p:txBody>
      </p:sp>
    </p:spTree>
    <p:extLst>
      <p:ext uri="{BB962C8B-B14F-4D97-AF65-F5344CB8AC3E}">
        <p14:creationId xmlns:p14="http://schemas.microsoft.com/office/powerpoint/2010/main" val="47771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Y"/>
          </a:p>
        </p:txBody>
      </p:sp>
      <p:sp>
        <p:nvSpPr>
          <p:cNvPr id="4" name="3 Marcador de fecha"/>
          <p:cNvSpPr>
            <a:spLocks noGrp="1"/>
          </p:cNvSpPr>
          <p:nvPr>
            <p:ph type="dt" sz="half" idx="10"/>
          </p:nvPr>
        </p:nvSpPr>
        <p:spPr/>
        <p:txBody>
          <a:bodyPr/>
          <a:lstStyle/>
          <a:p>
            <a:fld id="{5D87C22C-DE08-4E2B-AEA3-6FB16E4FE030}" type="datetime1">
              <a:rPr lang="es-PY" smtClean="0"/>
              <a:t>26/07/2016</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831C2C1A-AB22-4B3D-B480-3C0FA7BA77AC}" type="slidenum">
              <a:rPr lang="es-PY" smtClean="0"/>
              <a:t>‹Nº›</a:t>
            </a:fld>
            <a:endParaRPr lang="es-PY"/>
          </a:p>
        </p:txBody>
      </p:sp>
    </p:spTree>
    <p:extLst>
      <p:ext uri="{BB962C8B-B14F-4D97-AF65-F5344CB8AC3E}">
        <p14:creationId xmlns:p14="http://schemas.microsoft.com/office/powerpoint/2010/main" val="10942851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D12701D1-B91C-43DA-A92C-A0BD98C4EFDC}" type="datetime1">
              <a:rPr lang="es-PY" smtClean="0"/>
              <a:t>26/07/2016</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831C2C1A-AB22-4B3D-B480-3C0FA7BA77AC}" type="slidenum">
              <a:rPr lang="es-PY" smtClean="0"/>
              <a:t>‹Nº›</a:t>
            </a:fld>
            <a:endParaRPr lang="es-PY"/>
          </a:p>
        </p:txBody>
      </p:sp>
    </p:spTree>
    <p:extLst>
      <p:ext uri="{BB962C8B-B14F-4D97-AF65-F5344CB8AC3E}">
        <p14:creationId xmlns:p14="http://schemas.microsoft.com/office/powerpoint/2010/main" val="38275153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9C4B72C2-2FD8-44A1-8A91-B82335312215}" type="datetime1">
              <a:rPr lang="es-PY" smtClean="0"/>
              <a:t>26/07/2016</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831C2C1A-AB22-4B3D-B480-3C0FA7BA77AC}" type="slidenum">
              <a:rPr lang="es-PY" smtClean="0"/>
              <a:t>‹Nº›</a:t>
            </a:fld>
            <a:endParaRPr lang="es-PY"/>
          </a:p>
        </p:txBody>
      </p:sp>
    </p:spTree>
    <p:extLst>
      <p:ext uri="{BB962C8B-B14F-4D97-AF65-F5344CB8AC3E}">
        <p14:creationId xmlns:p14="http://schemas.microsoft.com/office/powerpoint/2010/main" val="38788177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Y"/>
          </a:p>
        </p:txBody>
      </p:sp>
      <p:sp>
        <p:nvSpPr>
          <p:cNvPr id="4" name="3 Marcador de fecha"/>
          <p:cNvSpPr>
            <a:spLocks noGrp="1"/>
          </p:cNvSpPr>
          <p:nvPr>
            <p:ph type="dt" sz="half" idx="10"/>
          </p:nvPr>
        </p:nvSpPr>
        <p:spPr/>
        <p:txBody>
          <a:bodyPr/>
          <a:lstStyle/>
          <a:p>
            <a:fld id="{43968655-AC69-4CE2-B36C-5DDF8C87FA55}" type="datetimeFigureOut">
              <a:rPr lang="es-PY" smtClean="0"/>
              <a:t>26/07/2016</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EAB61367-91BD-451D-9AA4-EEC439F7A0F0}" type="slidenum">
              <a:rPr lang="es-PY" smtClean="0"/>
              <a:t>‹Nº›</a:t>
            </a:fld>
            <a:endParaRPr lang="es-PY"/>
          </a:p>
        </p:txBody>
      </p:sp>
    </p:spTree>
    <p:extLst>
      <p:ext uri="{BB962C8B-B14F-4D97-AF65-F5344CB8AC3E}">
        <p14:creationId xmlns:p14="http://schemas.microsoft.com/office/powerpoint/2010/main" val="1652842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43968655-AC69-4CE2-B36C-5DDF8C87FA55}" type="datetimeFigureOut">
              <a:rPr lang="es-PY" smtClean="0"/>
              <a:t>26/07/2016</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EAB61367-91BD-451D-9AA4-EEC439F7A0F0}" type="slidenum">
              <a:rPr lang="es-PY" smtClean="0"/>
              <a:t>‹Nº›</a:t>
            </a:fld>
            <a:endParaRPr lang="es-PY"/>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4825" y="6276975"/>
            <a:ext cx="6200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1640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3968655-AC69-4CE2-B36C-5DDF8C87FA55}" type="datetimeFigureOut">
              <a:rPr lang="es-PY" smtClean="0"/>
              <a:t>26/07/2016</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EAB61367-91BD-451D-9AA4-EEC439F7A0F0}" type="slidenum">
              <a:rPr lang="es-PY" smtClean="0"/>
              <a:t>‹Nº›</a:t>
            </a:fld>
            <a:endParaRPr lang="es-PY"/>
          </a:p>
        </p:txBody>
      </p:sp>
    </p:spTree>
    <p:extLst>
      <p:ext uri="{BB962C8B-B14F-4D97-AF65-F5344CB8AC3E}">
        <p14:creationId xmlns:p14="http://schemas.microsoft.com/office/powerpoint/2010/main" val="39008062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fecha"/>
          <p:cNvSpPr>
            <a:spLocks noGrp="1"/>
          </p:cNvSpPr>
          <p:nvPr>
            <p:ph type="dt" sz="half" idx="10"/>
          </p:nvPr>
        </p:nvSpPr>
        <p:spPr/>
        <p:txBody>
          <a:bodyPr/>
          <a:lstStyle/>
          <a:p>
            <a:fld id="{43968655-AC69-4CE2-B36C-5DDF8C87FA55}" type="datetimeFigureOut">
              <a:rPr lang="es-PY" smtClean="0"/>
              <a:t>26/07/2016</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EAB61367-91BD-451D-9AA4-EEC439F7A0F0}" type="slidenum">
              <a:rPr lang="es-PY" smtClean="0"/>
              <a:t>‹Nº›</a:t>
            </a:fld>
            <a:endParaRPr lang="es-PY"/>
          </a:p>
        </p:txBody>
      </p:sp>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4114" y="6276975"/>
            <a:ext cx="6200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2930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6 Marcador de fecha"/>
          <p:cNvSpPr>
            <a:spLocks noGrp="1"/>
          </p:cNvSpPr>
          <p:nvPr>
            <p:ph type="dt" sz="half" idx="10"/>
          </p:nvPr>
        </p:nvSpPr>
        <p:spPr/>
        <p:txBody>
          <a:bodyPr/>
          <a:lstStyle/>
          <a:p>
            <a:fld id="{43968655-AC69-4CE2-B36C-5DDF8C87FA55}" type="datetimeFigureOut">
              <a:rPr lang="es-PY" smtClean="0"/>
              <a:t>26/07/2016</a:t>
            </a:fld>
            <a:endParaRPr lang="es-PY"/>
          </a:p>
        </p:txBody>
      </p:sp>
      <p:sp>
        <p:nvSpPr>
          <p:cNvPr id="8" name="7 Marcador de pie de página"/>
          <p:cNvSpPr>
            <a:spLocks noGrp="1"/>
          </p:cNvSpPr>
          <p:nvPr>
            <p:ph type="ftr" sz="quarter" idx="11"/>
          </p:nvPr>
        </p:nvSpPr>
        <p:spPr/>
        <p:txBody>
          <a:bodyPr/>
          <a:lstStyle/>
          <a:p>
            <a:endParaRPr lang="es-PY"/>
          </a:p>
        </p:txBody>
      </p:sp>
      <p:sp>
        <p:nvSpPr>
          <p:cNvPr id="9" name="8 Marcador de número de diapositiva"/>
          <p:cNvSpPr>
            <a:spLocks noGrp="1"/>
          </p:cNvSpPr>
          <p:nvPr>
            <p:ph type="sldNum" sz="quarter" idx="12"/>
          </p:nvPr>
        </p:nvSpPr>
        <p:spPr/>
        <p:txBody>
          <a:bodyPr/>
          <a:lstStyle/>
          <a:p>
            <a:fld id="{EAB61367-91BD-451D-9AA4-EEC439F7A0F0}" type="slidenum">
              <a:rPr lang="es-PY" smtClean="0"/>
              <a:t>‹Nº›</a:t>
            </a:fld>
            <a:endParaRPr lang="es-PY"/>
          </a:p>
        </p:txBody>
      </p:sp>
      <p:pic>
        <p:nvPicPr>
          <p:cNvPr id="102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3225" y="6292119"/>
            <a:ext cx="6200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0145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fecha"/>
          <p:cNvSpPr>
            <a:spLocks noGrp="1"/>
          </p:cNvSpPr>
          <p:nvPr>
            <p:ph type="dt" sz="half" idx="10"/>
          </p:nvPr>
        </p:nvSpPr>
        <p:spPr/>
        <p:txBody>
          <a:bodyPr/>
          <a:lstStyle/>
          <a:p>
            <a:fld id="{43968655-AC69-4CE2-B36C-5DDF8C87FA55}" type="datetimeFigureOut">
              <a:rPr lang="es-PY" smtClean="0"/>
              <a:t>26/07/2016</a:t>
            </a:fld>
            <a:endParaRPr lang="es-PY"/>
          </a:p>
        </p:txBody>
      </p:sp>
      <p:sp>
        <p:nvSpPr>
          <p:cNvPr id="4" name="3 Marcador de pie de página"/>
          <p:cNvSpPr>
            <a:spLocks noGrp="1"/>
          </p:cNvSpPr>
          <p:nvPr>
            <p:ph type="ftr" sz="quarter" idx="11"/>
          </p:nvPr>
        </p:nvSpPr>
        <p:spPr/>
        <p:txBody>
          <a:bodyPr/>
          <a:lstStyle/>
          <a:p>
            <a:endParaRPr lang="es-PY"/>
          </a:p>
        </p:txBody>
      </p:sp>
      <p:sp>
        <p:nvSpPr>
          <p:cNvPr id="5" name="4 Marcador de número de diapositiva"/>
          <p:cNvSpPr>
            <a:spLocks noGrp="1"/>
          </p:cNvSpPr>
          <p:nvPr>
            <p:ph type="sldNum" sz="quarter" idx="12"/>
          </p:nvPr>
        </p:nvSpPr>
        <p:spPr/>
        <p:txBody>
          <a:bodyPr/>
          <a:lstStyle/>
          <a:p>
            <a:fld id="{EAB61367-91BD-451D-9AA4-EEC439F7A0F0}" type="slidenum">
              <a:rPr lang="es-PY" smtClean="0"/>
              <a:t>‹Nº›</a:t>
            </a:fld>
            <a:endParaRPr lang="es-PY"/>
          </a:p>
        </p:txBody>
      </p:sp>
      <p:pic>
        <p:nvPicPr>
          <p:cNvPr id="112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3225" y="6281845"/>
            <a:ext cx="6200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131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968655-AC69-4CE2-B36C-5DDF8C87FA55}" type="datetimeFigureOut">
              <a:rPr lang="es-PY" smtClean="0"/>
              <a:t>26/07/2016</a:t>
            </a:fld>
            <a:endParaRPr lang="es-PY"/>
          </a:p>
        </p:txBody>
      </p:sp>
      <p:sp>
        <p:nvSpPr>
          <p:cNvPr id="3" name="2 Marcador de pie de página"/>
          <p:cNvSpPr>
            <a:spLocks noGrp="1"/>
          </p:cNvSpPr>
          <p:nvPr>
            <p:ph type="ftr" sz="quarter" idx="11"/>
          </p:nvPr>
        </p:nvSpPr>
        <p:spPr/>
        <p:txBody>
          <a:bodyPr/>
          <a:lstStyle/>
          <a:p>
            <a:endParaRPr lang="es-PY"/>
          </a:p>
        </p:txBody>
      </p:sp>
      <p:sp>
        <p:nvSpPr>
          <p:cNvPr id="4" name="3 Marcador de número de diapositiva"/>
          <p:cNvSpPr>
            <a:spLocks noGrp="1"/>
          </p:cNvSpPr>
          <p:nvPr>
            <p:ph type="sldNum" sz="quarter" idx="12"/>
          </p:nvPr>
        </p:nvSpPr>
        <p:spPr/>
        <p:txBody>
          <a:bodyPr/>
          <a:lstStyle/>
          <a:p>
            <a:fld id="{EAB61367-91BD-451D-9AA4-EEC439F7A0F0}" type="slidenum">
              <a:rPr lang="es-PY" smtClean="0"/>
              <a:t>‹Nº›</a:t>
            </a:fld>
            <a:endParaRPr lang="es-PY"/>
          </a:p>
        </p:txBody>
      </p:sp>
      <p:pic>
        <p:nvPicPr>
          <p:cNvPr id="122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3225" y="6281845"/>
            <a:ext cx="6200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5746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968655-AC69-4CE2-B36C-5DDF8C87FA55}" type="datetimeFigureOut">
              <a:rPr lang="es-PY" smtClean="0"/>
              <a:t>26/07/2016</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EAB61367-91BD-451D-9AA4-EEC439F7A0F0}" type="slidenum">
              <a:rPr lang="es-PY" smtClean="0"/>
              <a:t>‹Nº›</a:t>
            </a:fld>
            <a:endParaRPr lang="es-PY"/>
          </a:p>
        </p:txBody>
      </p:sp>
      <p:pic>
        <p:nvPicPr>
          <p:cNvPr id="133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3225" y="6276975"/>
            <a:ext cx="6200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8948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436910"/>
          </a:xfrm>
        </p:spPr>
        <p:txBody>
          <a:bodyPr/>
          <a:lstStyle/>
          <a:p>
            <a:r>
              <a:rPr lang="es-ES" dirty="0" smtClean="0"/>
              <a:t>Haga clic para modificar el estilo de título del patrón</a:t>
            </a:r>
            <a:endParaRPr lang="es-PY"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F907A74E-02D1-41C3-BCBA-C679522239E9}" type="datetime1">
              <a:rPr lang="es-PY" smtClean="0"/>
              <a:t>26/07/2016</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831C2C1A-AB22-4B3D-B480-3C0FA7BA77AC}" type="slidenum">
              <a:rPr lang="es-PY" smtClean="0"/>
              <a:t>‹Nº›</a:t>
            </a:fld>
            <a:endParaRPr lang="es-PY"/>
          </a:p>
        </p:txBody>
      </p:sp>
      <p:cxnSp>
        <p:nvCxnSpPr>
          <p:cNvPr id="8" name="7 Conector recto"/>
          <p:cNvCxnSpPr/>
          <p:nvPr userDrawn="1"/>
        </p:nvCxnSpPr>
        <p:spPr>
          <a:xfrm flipV="1">
            <a:off x="34224" y="464609"/>
            <a:ext cx="9144000" cy="1704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9 CuadroTexto"/>
          <p:cNvSpPr txBox="1"/>
          <p:nvPr userDrawn="1"/>
        </p:nvSpPr>
        <p:spPr>
          <a:xfrm>
            <a:off x="-15252" y="0"/>
            <a:ext cx="9144000" cy="400110"/>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PY" sz="2000" b="1" noProof="0" dirty="0" smtClean="0">
                <a:solidFill>
                  <a:schemeClr val="tx2">
                    <a:lumMod val="75000"/>
                  </a:schemeClr>
                </a:solidFill>
                <a:latin typeface="Candara" panose="020E0502030303020204" pitchFamily="34" charset="0"/>
              </a:rPr>
              <a:t>Programas de Tarjetas del Gobierno Federal de los Estados Unidos</a:t>
            </a:r>
            <a:endParaRPr lang="es-PY" sz="2400" b="1" dirty="0">
              <a:solidFill>
                <a:schemeClr val="accent1">
                  <a:lumMod val="75000"/>
                </a:schemeClr>
              </a:solidFill>
              <a:latin typeface="Candara" panose="020E0502030303020204" pitchFamily="34" charset="0"/>
            </a:endParaRPr>
          </a:p>
        </p:txBody>
      </p:sp>
    </p:spTree>
    <p:extLst>
      <p:ext uri="{BB962C8B-B14F-4D97-AF65-F5344CB8AC3E}">
        <p14:creationId xmlns:p14="http://schemas.microsoft.com/office/powerpoint/2010/main" val="133180080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968655-AC69-4CE2-B36C-5DDF8C87FA55}" type="datetimeFigureOut">
              <a:rPr lang="es-PY" smtClean="0"/>
              <a:t>26/07/2016</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EAB61367-91BD-451D-9AA4-EEC439F7A0F0}" type="slidenum">
              <a:rPr lang="es-PY" smtClean="0"/>
              <a:t>‹Nº›</a:t>
            </a:fld>
            <a:endParaRPr lang="es-PY"/>
          </a:p>
        </p:txBody>
      </p:sp>
      <p:pic>
        <p:nvPicPr>
          <p:cNvPr id="143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3225" y="6292119"/>
            <a:ext cx="6200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6195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43968655-AC69-4CE2-B36C-5DDF8C87FA55}" type="datetimeFigureOut">
              <a:rPr lang="es-PY" smtClean="0"/>
              <a:t>26/07/2016</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EAB61367-91BD-451D-9AA4-EEC439F7A0F0}" type="slidenum">
              <a:rPr lang="es-PY" smtClean="0"/>
              <a:t>‹Nº›</a:t>
            </a:fld>
            <a:endParaRPr lang="es-PY"/>
          </a:p>
        </p:txBody>
      </p:sp>
      <p:pic>
        <p:nvPicPr>
          <p:cNvPr id="1536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3225" y="6281845"/>
            <a:ext cx="6200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4582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43968655-AC69-4CE2-B36C-5DDF8C87FA55}" type="datetimeFigureOut">
              <a:rPr lang="es-PY" smtClean="0"/>
              <a:t>26/07/2016</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EAB61367-91BD-451D-9AA4-EEC439F7A0F0}" type="slidenum">
              <a:rPr lang="es-PY" smtClean="0"/>
              <a:t>‹Nº›</a:t>
            </a:fld>
            <a:endParaRPr lang="es-PY"/>
          </a:p>
        </p:txBody>
      </p:sp>
      <p:pic>
        <p:nvPicPr>
          <p:cNvPr id="1638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3225" y="6292119"/>
            <a:ext cx="6200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5246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8A2FA36-EEBB-4EA7-BFDA-0A6AA8F70C92}" type="datetime1">
              <a:rPr lang="es-PY" smtClean="0"/>
              <a:t>26/07/2016</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831C2C1A-AB22-4B3D-B480-3C0FA7BA77AC}" type="slidenum">
              <a:rPr lang="es-PY" smtClean="0"/>
              <a:t>‹Nº›</a:t>
            </a:fld>
            <a:endParaRPr lang="es-PY"/>
          </a:p>
        </p:txBody>
      </p:sp>
    </p:spTree>
    <p:extLst>
      <p:ext uri="{BB962C8B-B14F-4D97-AF65-F5344CB8AC3E}">
        <p14:creationId xmlns:p14="http://schemas.microsoft.com/office/powerpoint/2010/main" val="17075891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8297"/>
            <a:ext cx="8229600" cy="638944"/>
          </a:xfrm>
        </p:spPr>
        <p:txBody>
          <a:bodyPr/>
          <a:lstStyle/>
          <a:p>
            <a:r>
              <a:rPr lang="es-ES" dirty="0" smtClean="0"/>
              <a:t>Haga clic para modificar el estilo de título del patrón</a:t>
            </a:r>
            <a:endParaRPr lang="es-PY"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fecha"/>
          <p:cNvSpPr>
            <a:spLocks noGrp="1"/>
          </p:cNvSpPr>
          <p:nvPr>
            <p:ph type="dt" sz="half" idx="10"/>
          </p:nvPr>
        </p:nvSpPr>
        <p:spPr/>
        <p:txBody>
          <a:bodyPr/>
          <a:lstStyle/>
          <a:p>
            <a:fld id="{93ADA033-EAA8-4149-9747-DB3E3E279D80}" type="datetime1">
              <a:rPr lang="es-PY" smtClean="0"/>
              <a:t>26/07/2016</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831C2C1A-AB22-4B3D-B480-3C0FA7BA77AC}" type="slidenum">
              <a:rPr lang="es-PY" smtClean="0"/>
              <a:t>‹Nº›</a:t>
            </a:fld>
            <a:endParaRPr lang="es-PY"/>
          </a:p>
        </p:txBody>
      </p:sp>
      <p:sp>
        <p:nvSpPr>
          <p:cNvPr id="8" name="7 Rectángulo"/>
          <p:cNvSpPr/>
          <p:nvPr userDrawn="1"/>
        </p:nvSpPr>
        <p:spPr>
          <a:xfrm>
            <a:off x="0" y="36851"/>
            <a:ext cx="9144000" cy="400110"/>
          </a:xfrm>
          <a:prstGeom prst="rect">
            <a:avLst/>
          </a:prstGeom>
        </p:spPr>
        <p:txBody>
          <a:bodyPr wrap="square">
            <a:spAutoFit/>
          </a:bodyPr>
          <a:lstStyle/>
          <a:p>
            <a:pPr algn="r"/>
            <a:r>
              <a:rPr lang="es-PY" sz="2000" b="1" noProof="0" dirty="0" smtClean="0">
                <a:solidFill>
                  <a:schemeClr val="tx2">
                    <a:lumMod val="75000"/>
                  </a:schemeClr>
                </a:solidFill>
                <a:latin typeface="Candara" panose="020E0502030303020204" pitchFamily="34" charset="0"/>
              </a:rPr>
              <a:t>Programas de Tarjetas del Gobierno Federal de los Estados Unidos</a:t>
            </a:r>
            <a:endParaRPr lang="es-PY" sz="2000" noProof="0" dirty="0"/>
          </a:p>
        </p:txBody>
      </p:sp>
      <p:cxnSp>
        <p:nvCxnSpPr>
          <p:cNvPr id="9" name="8 Conector recto"/>
          <p:cNvCxnSpPr/>
          <p:nvPr userDrawn="1"/>
        </p:nvCxnSpPr>
        <p:spPr>
          <a:xfrm flipV="1">
            <a:off x="34224" y="436961"/>
            <a:ext cx="9144000" cy="1704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0341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6 Marcador de fecha"/>
          <p:cNvSpPr>
            <a:spLocks noGrp="1"/>
          </p:cNvSpPr>
          <p:nvPr>
            <p:ph type="dt" sz="half" idx="10"/>
          </p:nvPr>
        </p:nvSpPr>
        <p:spPr/>
        <p:txBody>
          <a:bodyPr/>
          <a:lstStyle/>
          <a:p>
            <a:fld id="{27A6001E-AF2F-4104-8673-DB184703CF9D}" type="datetime1">
              <a:rPr lang="es-PY" smtClean="0"/>
              <a:t>26/07/2016</a:t>
            </a:fld>
            <a:endParaRPr lang="es-PY"/>
          </a:p>
        </p:txBody>
      </p:sp>
      <p:sp>
        <p:nvSpPr>
          <p:cNvPr id="8" name="7 Marcador de pie de página"/>
          <p:cNvSpPr>
            <a:spLocks noGrp="1"/>
          </p:cNvSpPr>
          <p:nvPr>
            <p:ph type="ftr" sz="quarter" idx="11"/>
          </p:nvPr>
        </p:nvSpPr>
        <p:spPr/>
        <p:txBody>
          <a:bodyPr/>
          <a:lstStyle/>
          <a:p>
            <a:endParaRPr lang="es-PY"/>
          </a:p>
        </p:txBody>
      </p:sp>
      <p:sp>
        <p:nvSpPr>
          <p:cNvPr id="9" name="8 Marcador de número de diapositiva"/>
          <p:cNvSpPr>
            <a:spLocks noGrp="1"/>
          </p:cNvSpPr>
          <p:nvPr>
            <p:ph type="sldNum" sz="quarter" idx="12"/>
          </p:nvPr>
        </p:nvSpPr>
        <p:spPr/>
        <p:txBody>
          <a:bodyPr/>
          <a:lstStyle/>
          <a:p>
            <a:fld id="{831C2C1A-AB22-4B3D-B480-3C0FA7BA77AC}" type="slidenum">
              <a:rPr lang="es-PY" smtClean="0"/>
              <a:t>‹Nº›</a:t>
            </a:fld>
            <a:endParaRPr lang="es-PY"/>
          </a:p>
        </p:txBody>
      </p:sp>
      <p:sp>
        <p:nvSpPr>
          <p:cNvPr id="10" name="9 Rectángulo"/>
          <p:cNvSpPr/>
          <p:nvPr userDrawn="1"/>
        </p:nvSpPr>
        <p:spPr>
          <a:xfrm>
            <a:off x="0" y="0"/>
            <a:ext cx="9144000" cy="400110"/>
          </a:xfrm>
          <a:prstGeom prst="rect">
            <a:avLst/>
          </a:prstGeom>
        </p:spPr>
        <p:txBody>
          <a:bodyPr wrap="square">
            <a:spAutoFit/>
          </a:bodyPr>
          <a:lstStyle/>
          <a:p>
            <a:pPr algn="r"/>
            <a:r>
              <a:rPr lang="es-PY" sz="2000" b="1" noProof="0" dirty="0" smtClean="0">
                <a:solidFill>
                  <a:schemeClr val="tx2">
                    <a:lumMod val="75000"/>
                  </a:schemeClr>
                </a:solidFill>
                <a:latin typeface="Candara" panose="020E0502030303020204" pitchFamily="34" charset="0"/>
              </a:rPr>
              <a:t>Programas de Tarjetas del Gobierno Federal de los Estados Unidos</a:t>
            </a:r>
            <a:endParaRPr lang="es-PY" sz="2000" noProof="0" dirty="0"/>
          </a:p>
        </p:txBody>
      </p:sp>
      <p:cxnSp>
        <p:nvCxnSpPr>
          <p:cNvPr id="11" name="10 Conector recto"/>
          <p:cNvCxnSpPr/>
          <p:nvPr userDrawn="1"/>
        </p:nvCxnSpPr>
        <p:spPr>
          <a:xfrm flipV="1">
            <a:off x="34224" y="447562"/>
            <a:ext cx="9144000" cy="1704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7075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PY" dirty="0"/>
          </a:p>
        </p:txBody>
      </p:sp>
      <p:sp>
        <p:nvSpPr>
          <p:cNvPr id="3" name="2 Marcador de fecha"/>
          <p:cNvSpPr>
            <a:spLocks noGrp="1"/>
          </p:cNvSpPr>
          <p:nvPr>
            <p:ph type="dt" sz="half" idx="10"/>
          </p:nvPr>
        </p:nvSpPr>
        <p:spPr/>
        <p:txBody>
          <a:bodyPr/>
          <a:lstStyle/>
          <a:p>
            <a:fld id="{3D5BBAAA-9113-4B3A-A5C3-13B1C0AA2BC6}" type="datetime1">
              <a:rPr lang="es-PY" smtClean="0"/>
              <a:t>26/07/2016</a:t>
            </a:fld>
            <a:endParaRPr lang="es-PY"/>
          </a:p>
        </p:txBody>
      </p:sp>
      <p:sp>
        <p:nvSpPr>
          <p:cNvPr id="4" name="3 Marcador de pie de página"/>
          <p:cNvSpPr>
            <a:spLocks noGrp="1"/>
          </p:cNvSpPr>
          <p:nvPr>
            <p:ph type="ftr" sz="quarter" idx="11"/>
          </p:nvPr>
        </p:nvSpPr>
        <p:spPr/>
        <p:txBody>
          <a:bodyPr/>
          <a:lstStyle/>
          <a:p>
            <a:endParaRPr lang="es-PY"/>
          </a:p>
        </p:txBody>
      </p:sp>
      <p:sp>
        <p:nvSpPr>
          <p:cNvPr id="5" name="4 Marcador de número de diapositiva"/>
          <p:cNvSpPr>
            <a:spLocks noGrp="1"/>
          </p:cNvSpPr>
          <p:nvPr>
            <p:ph type="sldNum" sz="quarter" idx="12"/>
          </p:nvPr>
        </p:nvSpPr>
        <p:spPr/>
        <p:txBody>
          <a:bodyPr/>
          <a:lstStyle/>
          <a:p>
            <a:fld id="{831C2C1A-AB22-4B3D-B480-3C0FA7BA77AC}" type="slidenum">
              <a:rPr lang="es-PY" smtClean="0"/>
              <a:t>‹Nº›</a:t>
            </a:fld>
            <a:endParaRPr lang="es-PY"/>
          </a:p>
        </p:txBody>
      </p:sp>
      <p:cxnSp>
        <p:nvCxnSpPr>
          <p:cNvPr id="6" name="5 Conector recto"/>
          <p:cNvCxnSpPr/>
          <p:nvPr userDrawn="1"/>
        </p:nvCxnSpPr>
        <p:spPr>
          <a:xfrm flipV="1">
            <a:off x="34224" y="578297"/>
            <a:ext cx="9144000" cy="1704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6 Rectángulo"/>
          <p:cNvSpPr/>
          <p:nvPr userDrawn="1"/>
        </p:nvSpPr>
        <p:spPr>
          <a:xfrm>
            <a:off x="0" y="33862"/>
            <a:ext cx="9144000" cy="400110"/>
          </a:xfrm>
          <a:prstGeom prst="rect">
            <a:avLst/>
          </a:prstGeom>
        </p:spPr>
        <p:txBody>
          <a:bodyPr wrap="square">
            <a:spAutoFit/>
          </a:bodyPr>
          <a:lstStyle/>
          <a:p>
            <a:pPr algn="r"/>
            <a:r>
              <a:rPr lang="es-PY" sz="2000" b="1" noProof="0" dirty="0" smtClean="0">
                <a:solidFill>
                  <a:schemeClr val="tx2">
                    <a:lumMod val="75000"/>
                  </a:schemeClr>
                </a:solidFill>
                <a:latin typeface="Candara" panose="020E0502030303020204" pitchFamily="34" charset="0"/>
              </a:rPr>
              <a:t>Programas de Tarjetas del Gobierno Federal de los Estados Unidos</a:t>
            </a:r>
            <a:endParaRPr lang="es-PY" sz="2000" noProof="0" dirty="0"/>
          </a:p>
        </p:txBody>
      </p:sp>
    </p:spTree>
    <p:extLst>
      <p:ext uri="{BB962C8B-B14F-4D97-AF65-F5344CB8AC3E}">
        <p14:creationId xmlns:p14="http://schemas.microsoft.com/office/powerpoint/2010/main" val="5674324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87BF27D-019C-4BEB-98FC-408D301F0BE7}" type="datetime1">
              <a:rPr lang="es-PY" smtClean="0"/>
              <a:t>26/07/2016</a:t>
            </a:fld>
            <a:endParaRPr lang="es-PY"/>
          </a:p>
        </p:txBody>
      </p:sp>
      <p:sp>
        <p:nvSpPr>
          <p:cNvPr id="3" name="2 Marcador de pie de página"/>
          <p:cNvSpPr>
            <a:spLocks noGrp="1"/>
          </p:cNvSpPr>
          <p:nvPr>
            <p:ph type="ftr" sz="quarter" idx="11"/>
          </p:nvPr>
        </p:nvSpPr>
        <p:spPr/>
        <p:txBody>
          <a:bodyPr/>
          <a:lstStyle/>
          <a:p>
            <a:endParaRPr lang="es-PY"/>
          </a:p>
        </p:txBody>
      </p:sp>
      <p:sp>
        <p:nvSpPr>
          <p:cNvPr id="4" name="3 Marcador de número de diapositiva"/>
          <p:cNvSpPr>
            <a:spLocks noGrp="1"/>
          </p:cNvSpPr>
          <p:nvPr>
            <p:ph type="sldNum" sz="quarter" idx="12"/>
          </p:nvPr>
        </p:nvSpPr>
        <p:spPr/>
        <p:txBody>
          <a:bodyPr/>
          <a:lstStyle/>
          <a:p>
            <a:fld id="{831C2C1A-AB22-4B3D-B480-3C0FA7BA77AC}" type="slidenum">
              <a:rPr lang="es-PY" smtClean="0"/>
              <a:t>‹Nº›</a:t>
            </a:fld>
            <a:endParaRPr lang="es-PY"/>
          </a:p>
        </p:txBody>
      </p:sp>
      <p:sp>
        <p:nvSpPr>
          <p:cNvPr id="5" name="4 Rectángulo"/>
          <p:cNvSpPr/>
          <p:nvPr userDrawn="1"/>
        </p:nvSpPr>
        <p:spPr>
          <a:xfrm>
            <a:off x="0" y="33862"/>
            <a:ext cx="9144000" cy="400110"/>
          </a:xfrm>
          <a:prstGeom prst="rect">
            <a:avLst/>
          </a:prstGeom>
        </p:spPr>
        <p:txBody>
          <a:bodyPr wrap="square">
            <a:spAutoFit/>
          </a:bodyPr>
          <a:lstStyle/>
          <a:p>
            <a:pPr algn="r"/>
            <a:r>
              <a:rPr lang="es-PY" sz="2000" b="1" noProof="0" dirty="0" smtClean="0">
                <a:solidFill>
                  <a:schemeClr val="tx2">
                    <a:lumMod val="75000"/>
                  </a:schemeClr>
                </a:solidFill>
                <a:latin typeface="Candara" panose="020E0502030303020204" pitchFamily="34" charset="0"/>
              </a:rPr>
              <a:t>Programas de Tarjetas del Gobierno Federal de los Estados Unidos</a:t>
            </a:r>
            <a:endParaRPr lang="es-PY" sz="2000" noProof="0" dirty="0"/>
          </a:p>
        </p:txBody>
      </p:sp>
      <p:cxnSp>
        <p:nvCxnSpPr>
          <p:cNvPr id="6" name="5 Conector recto"/>
          <p:cNvCxnSpPr/>
          <p:nvPr userDrawn="1"/>
        </p:nvCxnSpPr>
        <p:spPr>
          <a:xfrm>
            <a:off x="0" y="476672"/>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2338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247C38-A065-40E4-8861-6DF68A1D226B}" type="datetime1">
              <a:rPr lang="es-PY" smtClean="0"/>
              <a:t>26/07/2016</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831C2C1A-AB22-4B3D-B480-3C0FA7BA77AC}" type="slidenum">
              <a:rPr lang="es-PY" smtClean="0"/>
              <a:t>‹Nº›</a:t>
            </a:fld>
            <a:endParaRPr lang="es-PY"/>
          </a:p>
        </p:txBody>
      </p:sp>
      <p:sp>
        <p:nvSpPr>
          <p:cNvPr id="8" name="7 CuadroTexto"/>
          <p:cNvSpPr txBox="1"/>
          <p:nvPr userDrawn="1"/>
        </p:nvSpPr>
        <p:spPr>
          <a:xfrm>
            <a:off x="0" y="0"/>
            <a:ext cx="9144000" cy="400110"/>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PY" sz="2000" b="1" noProof="0" dirty="0" smtClean="0">
                <a:solidFill>
                  <a:schemeClr val="tx2">
                    <a:lumMod val="75000"/>
                  </a:schemeClr>
                </a:solidFill>
                <a:latin typeface="Candara" panose="020E0502030303020204" pitchFamily="34" charset="0"/>
              </a:rPr>
              <a:t>Programas de Tarjetas del Gobierno Federal de los Estados Unidos</a:t>
            </a:r>
            <a:endParaRPr lang="es-PY" sz="2000" noProof="0" dirty="0" smtClean="0"/>
          </a:p>
        </p:txBody>
      </p:sp>
      <p:cxnSp>
        <p:nvCxnSpPr>
          <p:cNvPr id="9" name="8 Conector recto"/>
          <p:cNvCxnSpPr/>
          <p:nvPr userDrawn="1"/>
        </p:nvCxnSpPr>
        <p:spPr>
          <a:xfrm flipV="1">
            <a:off x="34224" y="464609"/>
            <a:ext cx="9144000" cy="1704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userDrawn="1"/>
        </p:nvCxnSpPr>
        <p:spPr>
          <a:xfrm>
            <a:off x="0" y="623731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0619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A04931-3AB3-4494-AA14-13ACF3D25B39}" type="datetime1">
              <a:rPr lang="es-PY" smtClean="0"/>
              <a:t>26/07/2016</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831C2C1A-AB22-4B3D-B480-3C0FA7BA77AC}" type="slidenum">
              <a:rPr lang="es-PY" smtClean="0"/>
              <a:t>‹Nº›</a:t>
            </a:fld>
            <a:endParaRPr lang="es-PY"/>
          </a:p>
        </p:txBody>
      </p:sp>
    </p:spTree>
    <p:extLst>
      <p:ext uri="{BB962C8B-B14F-4D97-AF65-F5344CB8AC3E}">
        <p14:creationId xmlns:p14="http://schemas.microsoft.com/office/powerpoint/2010/main" val="18760722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04BDA-2357-46C2-BAA4-7B274159C0DB}" type="datetime1">
              <a:rPr lang="es-PY" smtClean="0"/>
              <a:t>26/07/2016</a:t>
            </a:fld>
            <a:endParaRPr lang="es-P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C2C1A-AB22-4B3D-B480-3C0FA7BA77AC}" type="slidenum">
              <a:rPr lang="es-PY" smtClean="0"/>
              <a:t>‹Nº›</a:t>
            </a:fld>
            <a:endParaRPr lang="es-PY"/>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44825" y="6276975"/>
            <a:ext cx="6200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7 Conector recto"/>
          <p:cNvCxnSpPr/>
          <p:nvPr userDrawn="1"/>
        </p:nvCxnSpPr>
        <p:spPr>
          <a:xfrm>
            <a:off x="0" y="623731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741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PY"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68655-AC69-4CE2-B36C-5DDF8C87FA55}" type="datetimeFigureOut">
              <a:rPr lang="es-PY" smtClean="0"/>
              <a:t>26/07/2016</a:t>
            </a:fld>
            <a:endParaRPr lang="es-P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61367-91BD-451D-9AA4-EEC439F7A0F0}" type="slidenum">
              <a:rPr lang="es-PY" smtClean="0"/>
              <a:t>‹Nº›</a:t>
            </a:fld>
            <a:endParaRPr lang="es-PY"/>
          </a:p>
        </p:txBody>
      </p:sp>
      <p:cxnSp>
        <p:nvCxnSpPr>
          <p:cNvPr id="7" name="6 Conector recto"/>
          <p:cNvCxnSpPr/>
          <p:nvPr userDrawn="1"/>
        </p:nvCxnSpPr>
        <p:spPr>
          <a:xfrm flipV="1">
            <a:off x="40409" y="433877"/>
            <a:ext cx="9144000" cy="1704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userDrawn="1"/>
        </p:nvSpPr>
        <p:spPr>
          <a:xfrm>
            <a:off x="16548" y="0"/>
            <a:ext cx="9144000" cy="400110"/>
          </a:xfrm>
          <a:prstGeom prst="rect">
            <a:avLst/>
          </a:prstGeom>
          <a:noFill/>
        </p:spPr>
        <p:txBody>
          <a:bodyPr wrap="square" rtlCol="0">
            <a:spAutoFit/>
          </a:bodyPr>
          <a:lstStyle/>
          <a:p>
            <a:pPr algn="r"/>
            <a:r>
              <a:rPr lang="es-PY" sz="2000" b="1" noProof="0" dirty="0" smtClean="0">
                <a:solidFill>
                  <a:schemeClr val="tx2">
                    <a:lumMod val="75000"/>
                  </a:schemeClr>
                </a:solidFill>
                <a:latin typeface="Candara" panose="020E0502030303020204" pitchFamily="34" charset="0"/>
              </a:rPr>
              <a:t>Programas de Tarjetas del Gobierno Federal de los Estados Unidos</a:t>
            </a:r>
            <a:endParaRPr lang="es-PY" sz="2000" noProof="0" dirty="0"/>
          </a:p>
        </p:txBody>
      </p:sp>
      <p:pic>
        <p:nvPicPr>
          <p:cNvPr id="9"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44825" y="6276975"/>
            <a:ext cx="6200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9 Conector recto"/>
          <p:cNvCxnSpPr/>
          <p:nvPr userDrawn="1"/>
        </p:nvCxnSpPr>
        <p:spPr>
          <a:xfrm>
            <a:off x="0" y="623731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18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1032" y="2060848"/>
            <a:ext cx="8568952" cy="1470025"/>
          </a:xfrm>
        </p:spPr>
        <p:txBody>
          <a:bodyPr>
            <a:normAutofit fontScale="90000"/>
          </a:bodyPr>
          <a:lstStyle/>
          <a:p>
            <a:r>
              <a:rPr lang="es-PY" b="1" dirty="0" smtClean="0">
                <a:solidFill>
                  <a:schemeClr val="tx2">
                    <a:lumMod val="75000"/>
                  </a:schemeClr>
                </a:solidFill>
                <a:latin typeface="Candara" panose="020E0502030303020204" pitchFamily="34" charset="0"/>
              </a:rPr>
              <a:t>Programas de Tarjetas del Gobierno Federal de los Estados Unidos</a:t>
            </a:r>
            <a:endParaRPr lang="es-PY" b="1" dirty="0">
              <a:solidFill>
                <a:schemeClr val="tx2">
                  <a:lumMod val="75000"/>
                </a:schemeClr>
              </a:solidFill>
              <a:latin typeface="Candara" panose="020E0502030303020204" pitchFamily="34" charset="0"/>
            </a:endParaRPr>
          </a:p>
        </p:txBody>
      </p:sp>
      <p:sp>
        <p:nvSpPr>
          <p:cNvPr id="3" name="2 Subtítulo"/>
          <p:cNvSpPr>
            <a:spLocks noGrp="1"/>
          </p:cNvSpPr>
          <p:nvPr>
            <p:ph type="subTitle" idx="1"/>
          </p:nvPr>
        </p:nvSpPr>
        <p:spPr>
          <a:xfrm>
            <a:off x="323528" y="3645024"/>
            <a:ext cx="8640960" cy="2088232"/>
          </a:xfrm>
          <a:solidFill>
            <a:schemeClr val="bg2">
              <a:lumMod val="90000"/>
            </a:schemeClr>
          </a:solidFill>
        </p:spPr>
        <p:txBody>
          <a:bodyPr>
            <a:normAutofit fontScale="92500" lnSpcReduction="10000"/>
          </a:bodyPr>
          <a:lstStyle/>
          <a:p>
            <a:pPr algn="r"/>
            <a:r>
              <a:rPr lang="en-US" b="1" dirty="0" smtClean="0">
                <a:solidFill>
                  <a:schemeClr val="tx2">
                    <a:lumMod val="75000"/>
                  </a:schemeClr>
                </a:solidFill>
                <a:latin typeface="Candara" panose="020E0502030303020204" pitchFamily="34" charset="0"/>
              </a:rPr>
              <a:t>FOTEGAL ASUNCIÓN 2016</a:t>
            </a:r>
          </a:p>
          <a:p>
            <a:pPr algn="r"/>
            <a:r>
              <a:rPr lang="en-US" b="1" dirty="0" smtClean="0">
                <a:solidFill>
                  <a:schemeClr val="tx2">
                    <a:lumMod val="75000"/>
                  </a:schemeClr>
                </a:solidFill>
                <a:latin typeface="Candara" panose="020E0502030303020204" pitchFamily="34" charset="0"/>
              </a:rPr>
              <a:t> Walt Henderson</a:t>
            </a:r>
          </a:p>
          <a:p>
            <a:pPr algn="r"/>
            <a:r>
              <a:rPr lang="en-US" b="1" dirty="0" smtClean="0">
                <a:solidFill>
                  <a:schemeClr val="tx2">
                    <a:lumMod val="75000"/>
                  </a:schemeClr>
                </a:solidFill>
                <a:latin typeface="Candara" panose="020E0502030303020204" pitchFamily="34" charset="0"/>
              </a:rPr>
              <a:t> </a:t>
            </a:r>
            <a:r>
              <a:rPr lang="es-PY" b="1" dirty="0" smtClean="0">
                <a:solidFill>
                  <a:schemeClr val="tx2">
                    <a:lumMod val="75000"/>
                  </a:schemeClr>
                </a:solidFill>
                <a:latin typeface="Candara" panose="020E0502030303020204" pitchFamily="34" charset="0"/>
              </a:rPr>
              <a:t>Departamento del Tesoro de EE.UU.</a:t>
            </a:r>
          </a:p>
          <a:p>
            <a:pPr algn="r"/>
            <a:r>
              <a:rPr lang="es-PY" b="1" dirty="0" smtClean="0">
                <a:solidFill>
                  <a:schemeClr val="tx2">
                    <a:lumMod val="75000"/>
                  </a:schemeClr>
                </a:solidFill>
                <a:latin typeface="Candara" panose="020E0502030303020204" pitchFamily="34" charset="0"/>
              </a:rPr>
              <a:t> 28 de julio, 2016</a:t>
            </a:r>
            <a:endParaRPr lang="es-PY" b="1" dirty="0">
              <a:solidFill>
                <a:schemeClr val="tx2">
                  <a:lumMod val="75000"/>
                </a:schemeClr>
              </a:solidFill>
              <a:latin typeface="Candara" panose="020E0502030303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14547"/>
            <a:ext cx="19240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 y="6104731"/>
            <a:ext cx="91630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758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6712"/>
            <a:ext cx="5328592" cy="670396"/>
          </a:xfrm>
        </p:spPr>
        <p:txBody>
          <a:bodyPr>
            <a:noAutofit/>
          </a:bodyPr>
          <a:lstStyle/>
          <a:p>
            <a:r>
              <a:rPr lang="es-PY" sz="3600" dirty="0" smtClean="0">
                <a:latin typeface="Candara" panose="020E0502030303020204" pitchFamily="34" charset="0"/>
              </a:rPr>
              <a:t>Información de Contacto</a:t>
            </a:r>
            <a:endParaRPr lang="es-PY" sz="3600" dirty="0">
              <a:latin typeface="Candara" panose="020E0502030303020204" pitchFamily="34" charset="0"/>
            </a:endParaRPr>
          </a:p>
        </p:txBody>
      </p:sp>
      <p:sp>
        <p:nvSpPr>
          <p:cNvPr id="4" name="3 Marcador de texto"/>
          <p:cNvSpPr>
            <a:spLocks noGrp="1"/>
          </p:cNvSpPr>
          <p:nvPr>
            <p:ph type="body" sz="half" idx="2"/>
          </p:nvPr>
        </p:nvSpPr>
        <p:spPr>
          <a:xfrm>
            <a:off x="395536" y="1700808"/>
            <a:ext cx="5184576" cy="1152128"/>
          </a:xfrm>
        </p:spPr>
        <p:txBody>
          <a:bodyPr>
            <a:noAutofit/>
          </a:bodyPr>
          <a:lstStyle/>
          <a:p>
            <a:r>
              <a:rPr lang="es-PY" sz="2400" b="1" dirty="0" smtClean="0">
                <a:solidFill>
                  <a:srgbClr val="002060"/>
                </a:solidFill>
                <a:latin typeface="Candara" panose="020E0502030303020204" pitchFamily="34" charset="0"/>
              </a:rPr>
              <a:t>Walt Henderson 202-874-6624 walt.henderson@fiscal.treasury.gov</a:t>
            </a:r>
            <a:endParaRPr lang="es-PY" sz="2400" b="1" dirty="0">
              <a:solidFill>
                <a:srgbClr val="002060"/>
              </a:solidFill>
              <a:latin typeface="Candara" panose="020E0502030303020204" pitchFamily="34" charset="0"/>
            </a:endParaRPr>
          </a:p>
        </p:txBody>
      </p:sp>
      <p:sp>
        <p:nvSpPr>
          <p:cNvPr id="5" name="4 Marcador de número de diapositiva"/>
          <p:cNvSpPr>
            <a:spLocks noGrp="1"/>
          </p:cNvSpPr>
          <p:nvPr>
            <p:ph type="sldNum" sz="quarter" idx="12"/>
          </p:nvPr>
        </p:nvSpPr>
        <p:spPr/>
        <p:txBody>
          <a:bodyPr/>
          <a:lstStyle/>
          <a:p>
            <a:fld id="{831C2C1A-AB22-4B3D-B480-3C0FA7BA77AC}" type="slidenum">
              <a:rPr lang="es-PY" smtClean="0"/>
              <a:t>10</a:t>
            </a:fld>
            <a:endParaRPr lang="es-PY"/>
          </a:p>
        </p:txBody>
      </p:sp>
    </p:spTree>
    <p:extLst>
      <p:ext uri="{BB962C8B-B14F-4D97-AF65-F5344CB8AC3E}">
        <p14:creationId xmlns:p14="http://schemas.microsoft.com/office/powerpoint/2010/main" val="2460997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08720"/>
            <a:ext cx="9144000" cy="508918"/>
          </a:xfrm>
          <a:solidFill>
            <a:schemeClr val="accent1">
              <a:lumMod val="20000"/>
              <a:lumOff val="80000"/>
            </a:schemeClr>
          </a:solidFill>
        </p:spPr>
        <p:txBody>
          <a:bodyPr>
            <a:normAutofit fontScale="90000"/>
          </a:bodyPr>
          <a:lstStyle/>
          <a:p>
            <a:r>
              <a:rPr lang="es-PY" dirty="0" smtClean="0"/>
              <a:t>Grupos de Tarjetas</a:t>
            </a:r>
            <a:endParaRPr lang="es-PY"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928" y="1784623"/>
            <a:ext cx="2031246" cy="223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060848"/>
            <a:ext cx="27336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9162" y="4386820"/>
            <a:ext cx="34671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115616" y="4017488"/>
            <a:ext cx="2376264" cy="369332"/>
          </a:xfrm>
          <a:prstGeom prst="rect">
            <a:avLst/>
          </a:prstGeom>
          <a:noFill/>
        </p:spPr>
        <p:txBody>
          <a:bodyPr wrap="square" rtlCol="0">
            <a:spAutoFit/>
          </a:bodyPr>
          <a:lstStyle/>
          <a:p>
            <a:pPr algn="ctr"/>
            <a:r>
              <a:rPr lang="es-PY" dirty="0" smtClean="0"/>
              <a:t>Para pago a ciudadanos</a:t>
            </a:r>
            <a:endParaRPr lang="es-PY" dirty="0"/>
          </a:p>
        </p:txBody>
      </p:sp>
      <p:sp>
        <p:nvSpPr>
          <p:cNvPr id="8" name="7 CuadroTexto"/>
          <p:cNvSpPr txBox="1"/>
          <p:nvPr/>
        </p:nvSpPr>
        <p:spPr>
          <a:xfrm>
            <a:off x="4380198" y="3832498"/>
            <a:ext cx="3290004" cy="369332"/>
          </a:xfrm>
          <a:prstGeom prst="rect">
            <a:avLst/>
          </a:prstGeom>
          <a:noFill/>
        </p:spPr>
        <p:txBody>
          <a:bodyPr wrap="none" rtlCol="0">
            <a:spAutoFit/>
          </a:bodyPr>
          <a:lstStyle/>
          <a:p>
            <a:pPr algn="ctr"/>
            <a:r>
              <a:rPr lang="es-PY" dirty="0" smtClean="0"/>
              <a:t>Para pagos de bienes y servicios</a:t>
            </a:r>
            <a:endParaRPr lang="es-PY" dirty="0"/>
          </a:p>
        </p:txBody>
      </p:sp>
      <p:sp>
        <p:nvSpPr>
          <p:cNvPr id="9" name="8 CuadroTexto"/>
          <p:cNvSpPr txBox="1"/>
          <p:nvPr/>
        </p:nvSpPr>
        <p:spPr>
          <a:xfrm>
            <a:off x="2939162" y="5786995"/>
            <a:ext cx="3467100" cy="369332"/>
          </a:xfrm>
          <a:prstGeom prst="rect">
            <a:avLst/>
          </a:prstGeom>
          <a:noFill/>
        </p:spPr>
        <p:txBody>
          <a:bodyPr wrap="square" rtlCol="0">
            <a:spAutoFit/>
          </a:bodyPr>
          <a:lstStyle/>
          <a:p>
            <a:pPr algn="ctr"/>
            <a:r>
              <a:rPr lang="es-PY" dirty="0" smtClean="0"/>
              <a:t>Para Apoyo  a las Fuerzas Militares</a:t>
            </a:r>
            <a:endParaRPr lang="es-PY" dirty="0"/>
          </a:p>
        </p:txBody>
      </p:sp>
      <p:sp>
        <p:nvSpPr>
          <p:cNvPr id="5" name="4 Marcador de número de diapositiva"/>
          <p:cNvSpPr>
            <a:spLocks noGrp="1"/>
          </p:cNvSpPr>
          <p:nvPr>
            <p:ph type="sldNum" sz="quarter" idx="12"/>
          </p:nvPr>
        </p:nvSpPr>
        <p:spPr/>
        <p:txBody>
          <a:bodyPr/>
          <a:lstStyle/>
          <a:p>
            <a:fld id="{831C2C1A-AB22-4B3D-B480-3C0FA7BA77AC}" type="slidenum">
              <a:rPr lang="es-PY" smtClean="0"/>
              <a:t>2</a:t>
            </a:fld>
            <a:endParaRPr lang="es-PY"/>
          </a:p>
        </p:txBody>
      </p:sp>
    </p:spTree>
    <p:extLst>
      <p:ext uri="{BB962C8B-B14F-4D97-AF65-F5344CB8AC3E}">
        <p14:creationId xmlns:p14="http://schemas.microsoft.com/office/powerpoint/2010/main" val="3973127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67" y="692696"/>
            <a:ext cx="9145016" cy="652934"/>
          </a:xfrm>
          <a:solidFill>
            <a:schemeClr val="accent1">
              <a:lumMod val="20000"/>
              <a:lumOff val="80000"/>
            </a:schemeClr>
          </a:solidFill>
        </p:spPr>
        <p:txBody>
          <a:bodyPr>
            <a:normAutofit/>
          </a:bodyPr>
          <a:lstStyle/>
          <a:p>
            <a:r>
              <a:rPr lang="es-PY" sz="3600" dirty="0" smtClean="0">
                <a:latin typeface="Candara" panose="020E0502030303020204" pitchFamily="34" charset="0"/>
              </a:rPr>
              <a:t>Definiciones para cada Tipo</a:t>
            </a:r>
            <a:endParaRPr lang="es-PY" sz="3600" dirty="0">
              <a:latin typeface="Candara" panose="020E0502030303020204" pitchFamily="34" charset="0"/>
            </a:endParaRPr>
          </a:p>
        </p:txBody>
      </p:sp>
      <p:sp>
        <p:nvSpPr>
          <p:cNvPr id="3" name="2 Marcador de contenido"/>
          <p:cNvSpPr>
            <a:spLocks noGrp="1"/>
          </p:cNvSpPr>
          <p:nvPr>
            <p:ph idx="1"/>
          </p:nvPr>
        </p:nvSpPr>
        <p:spPr>
          <a:xfrm>
            <a:off x="395536" y="1412776"/>
            <a:ext cx="8424936" cy="4525963"/>
          </a:xfrm>
        </p:spPr>
        <p:txBody>
          <a:bodyPr>
            <a:noAutofit/>
          </a:bodyPr>
          <a:lstStyle/>
          <a:p>
            <a:pPr marL="0" indent="0">
              <a:lnSpc>
                <a:spcPct val="120000"/>
              </a:lnSpc>
              <a:spcBef>
                <a:spcPts val="600"/>
              </a:spcBef>
              <a:spcAft>
                <a:spcPts val="600"/>
              </a:spcAft>
              <a:buNone/>
            </a:pPr>
            <a:r>
              <a:rPr lang="es-PY" sz="1600" b="1" dirty="0" smtClean="0">
                <a:latin typeface="Candara" panose="020E0502030303020204" pitchFamily="34" charset="0"/>
                <a:cs typeface="Arial" panose="020B0604020202020204" pitchFamily="34" charset="0"/>
              </a:rPr>
              <a:t>Tarjeta de Débito </a:t>
            </a:r>
            <a:r>
              <a:rPr lang="es-PY" sz="1600" dirty="0" smtClean="0">
                <a:latin typeface="Candara" panose="020E0502030303020204" pitchFamily="34" charset="0"/>
                <a:cs typeface="Arial" panose="020B0604020202020204" pitchFamily="34" charset="0"/>
              </a:rPr>
              <a:t>– una tarjeta ligada a una cuenta corriente o de ahorro.</a:t>
            </a:r>
          </a:p>
          <a:p>
            <a:pPr marL="400050" lvl="1">
              <a:lnSpc>
                <a:spcPct val="120000"/>
              </a:lnSpc>
              <a:spcBef>
                <a:spcPts val="600"/>
              </a:spcBef>
              <a:spcAft>
                <a:spcPts val="600"/>
              </a:spcAft>
              <a:buFont typeface="Wingdings" panose="05000000000000000000" pitchFamily="2" charset="2"/>
              <a:buChar char="Ø"/>
            </a:pPr>
            <a:r>
              <a:rPr lang="es-PY" sz="1600" b="1" dirty="0" smtClean="0">
                <a:latin typeface="Candara" panose="020E0502030303020204" pitchFamily="34" charset="0"/>
                <a:cs typeface="Arial" panose="020B0604020202020204" pitchFamily="34" charset="0"/>
              </a:rPr>
              <a:t>Tarjeta de Débito Prepaga </a:t>
            </a:r>
            <a:r>
              <a:rPr lang="es-PY" sz="1600" dirty="0" smtClean="0">
                <a:latin typeface="Candara" panose="020E0502030303020204" pitchFamily="34" charset="0"/>
                <a:cs typeface="Arial" panose="020B0604020202020204" pitchFamily="34" charset="0"/>
              </a:rPr>
              <a:t>– De uso único o recargable para uso de consumo, está ligada a una cuenta, es utilizada con un PIN para compras y adelantos de efectivo. Su uso está restringido al monto que se le haya cargado a la tarjeta. </a:t>
            </a:r>
          </a:p>
          <a:p>
            <a:pPr marL="400050" lvl="1">
              <a:lnSpc>
                <a:spcPct val="120000"/>
              </a:lnSpc>
              <a:spcBef>
                <a:spcPts val="600"/>
              </a:spcBef>
              <a:spcAft>
                <a:spcPts val="600"/>
              </a:spcAft>
              <a:buFont typeface="Wingdings" panose="05000000000000000000" pitchFamily="2" charset="2"/>
              <a:buChar char="Ø"/>
            </a:pPr>
            <a:r>
              <a:rPr lang="es-PY" sz="1600" b="1" dirty="0" smtClean="0">
                <a:latin typeface="Candara" panose="020E0502030303020204" pitchFamily="34" charset="0"/>
                <a:cs typeface="Arial" panose="020B0604020202020204" pitchFamily="34" charset="0"/>
              </a:rPr>
              <a:t>Tarjeta de Valor Guardado </a:t>
            </a:r>
            <a:r>
              <a:rPr lang="es-PY" sz="1600" dirty="0" smtClean="0">
                <a:latin typeface="Candara" panose="020E0502030303020204" pitchFamily="34" charset="0"/>
                <a:cs typeface="Arial" panose="020B0604020202020204" pitchFamily="34" charset="0"/>
              </a:rPr>
              <a:t>– Una tarjeta cuyo tiene valor monetario ha sido guardado como datos en la tarjeta misma, y por lo tanto se puede usar sin acceso a una cuenta asociada. </a:t>
            </a:r>
          </a:p>
          <a:p>
            <a:pPr marL="400050" lvl="1">
              <a:lnSpc>
                <a:spcPct val="120000"/>
              </a:lnSpc>
              <a:spcBef>
                <a:spcPts val="600"/>
              </a:spcBef>
              <a:spcAft>
                <a:spcPts val="600"/>
              </a:spcAft>
              <a:buFont typeface="Wingdings" panose="05000000000000000000" pitchFamily="2" charset="2"/>
              <a:buChar char="Ø"/>
            </a:pPr>
            <a:r>
              <a:rPr lang="es-PY" sz="1600" b="1" dirty="0" smtClean="0">
                <a:latin typeface="Candara" panose="020E0502030303020204" pitchFamily="34" charset="0"/>
                <a:cs typeface="Arial" panose="020B0604020202020204" pitchFamily="34" charset="0"/>
              </a:rPr>
              <a:t>Tarjeta de Compra </a:t>
            </a:r>
            <a:r>
              <a:rPr lang="es-PY" sz="1600" dirty="0" smtClean="0">
                <a:latin typeface="Candara" panose="020E0502030303020204" pitchFamily="34" charset="0"/>
                <a:cs typeface="Arial" panose="020B0604020202020204" pitchFamily="34" charset="0"/>
              </a:rPr>
              <a:t>– Una tarjeta que proporciona un método de pago habilitando al titular de la tarjeta a realizar compras. Se utiliza normalmente tanto para compras como para llevar un control de los gastos oficiales de la institución. El saldo se cancela en su totalidad al final de cada ciclo. </a:t>
            </a:r>
          </a:p>
          <a:p>
            <a:pPr marL="0" indent="0">
              <a:lnSpc>
                <a:spcPct val="120000"/>
              </a:lnSpc>
              <a:spcBef>
                <a:spcPts val="600"/>
              </a:spcBef>
              <a:spcAft>
                <a:spcPts val="600"/>
              </a:spcAft>
              <a:buNone/>
            </a:pPr>
            <a:r>
              <a:rPr lang="es-PY" sz="1600" b="1" dirty="0" smtClean="0">
                <a:latin typeface="Candara" panose="020E0502030303020204" pitchFamily="34" charset="0"/>
                <a:cs typeface="Arial" panose="020B0604020202020204" pitchFamily="34" charset="0"/>
              </a:rPr>
              <a:t>Tarjeta de crédito </a:t>
            </a:r>
            <a:r>
              <a:rPr lang="es-PY" sz="1600" dirty="0" smtClean="0">
                <a:latin typeface="Candara" panose="020E0502030303020204" pitchFamily="34" charset="0"/>
                <a:cs typeface="Arial" panose="020B0604020202020204" pitchFamily="34" charset="0"/>
              </a:rPr>
              <a:t>– Una tarjeta similar al tarjeta de compra pero ofrece la posibilidad de crédito al titular de la tarjeta, donde solo necesita cancelar un pago mínimo al final de cada ciclo. </a:t>
            </a:r>
          </a:p>
        </p:txBody>
      </p:sp>
      <p:sp>
        <p:nvSpPr>
          <p:cNvPr id="4" name="3 Marcador de número de diapositiva"/>
          <p:cNvSpPr>
            <a:spLocks noGrp="1"/>
          </p:cNvSpPr>
          <p:nvPr>
            <p:ph type="sldNum" sz="quarter" idx="12"/>
          </p:nvPr>
        </p:nvSpPr>
        <p:spPr/>
        <p:txBody>
          <a:bodyPr/>
          <a:lstStyle/>
          <a:p>
            <a:fld id="{831C2C1A-AB22-4B3D-B480-3C0FA7BA77AC}" type="slidenum">
              <a:rPr lang="es-PY" smtClean="0"/>
              <a:t>3</a:t>
            </a:fld>
            <a:endParaRPr lang="es-PY"/>
          </a:p>
        </p:txBody>
      </p:sp>
    </p:spTree>
    <p:extLst>
      <p:ext uri="{BB962C8B-B14F-4D97-AF65-F5344CB8AC3E}">
        <p14:creationId xmlns:p14="http://schemas.microsoft.com/office/powerpoint/2010/main" val="2785051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15888"/>
            <a:ext cx="9144000" cy="576064"/>
          </a:xfrm>
          <a:solidFill>
            <a:schemeClr val="accent1">
              <a:lumMod val="20000"/>
              <a:lumOff val="80000"/>
            </a:schemeClr>
          </a:solidFill>
        </p:spPr>
        <p:txBody>
          <a:bodyPr>
            <a:normAutofit fontScale="90000"/>
          </a:bodyPr>
          <a:lstStyle/>
          <a:p>
            <a:r>
              <a:rPr lang="es-PY" sz="3600" dirty="0" smtClean="0">
                <a:latin typeface="Candara" panose="020E0502030303020204" pitchFamily="34" charset="0"/>
              </a:rPr>
              <a:t>Tarjetas de Pago a Ciudadanos</a:t>
            </a:r>
            <a:endParaRPr lang="es-PY" sz="3600" dirty="0">
              <a:latin typeface="Candara" panose="020E0502030303020204" pitchFamily="34" charset="0"/>
            </a:endParaRPr>
          </a:p>
        </p:txBody>
      </p:sp>
      <p:sp>
        <p:nvSpPr>
          <p:cNvPr id="8" name="7 Marcador de número de diapositiva"/>
          <p:cNvSpPr>
            <a:spLocks noGrp="1"/>
          </p:cNvSpPr>
          <p:nvPr>
            <p:ph type="sldNum" sz="quarter" idx="12"/>
          </p:nvPr>
        </p:nvSpPr>
        <p:spPr/>
        <p:txBody>
          <a:bodyPr/>
          <a:lstStyle/>
          <a:p>
            <a:fld id="{831C2C1A-AB22-4B3D-B480-3C0FA7BA77AC}" type="slidenum">
              <a:rPr lang="es-PY" smtClean="0"/>
              <a:t>4</a:t>
            </a:fld>
            <a:endParaRPr lang="es-PY"/>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01" y="1402635"/>
            <a:ext cx="4323708" cy="331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20300" y="4715002"/>
            <a:ext cx="4467724" cy="1077218"/>
          </a:xfrm>
          <a:prstGeom prst="rect">
            <a:avLst/>
          </a:prstGeom>
        </p:spPr>
        <p:txBody>
          <a:bodyPr wrap="square">
            <a:spAutoFit/>
          </a:bodyPr>
          <a:lstStyle/>
          <a:p>
            <a:r>
              <a:rPr lang="es-PY" sz="1600" b="1" dirty="0" smtClean="0"/>
              <a:t>Tarjetas para la Seguridad Social, Jubilados, Veteranos de Guerra, Salarios, Asistencia Alimenticia, Asistencia a Desempleados, y Manutención infantil</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463" y="1428750"/>
            <a:ext cx="20669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6888" y="4038727"/>
            <a:ext cx="20955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5148064" y="2762250"/>
            <a:ext cx="3144707" cy="338554"/>
          </a:xfrm>
          <a:prstGeom prst="rect">
            <a:avLst/>
          </a:prstGeom>
        </p:spPr>
        <p:txBody>
          <a:bodyPr wrap="none">
            <a:spAutoFit/>
          </a:bodyPr>
          <a:lstStyle/>
          <a:p>
            <a:r>
              <a:rPr lang="es-PY" sz="1600" b="1" dirty="0" err="1" smtClean="0"/>
              <a:t>Direct</a:t>
            </a:r>
            <a:r>
              <a:rPr lang="es-PY" sz="1600" b="1" dirty="0" smtClean="0"/>
              <a:t> Express® </a:t>
            </a:r>
            <a:r>
              <a:rPr lang="es-PY" sz="1600" b="1" dirty="0" err="1" smtClean="0"/>
              <a:t>Debit</a:t>
            </a:r>
            <a:r>
              <a:rPr lang="es-PY" sz="1600" b="1" dirty="0" smtClean="0"/>
              <a:t> MasterCard®</a:t>
            </a:r>
            <a:endParaRPr lang="es-PY" sz="1600" b="1" dirty="0"/>
          </a:p>
        </p:txBody>
      </p:sp>
      <p:sp>
        <p:nvSpPr>
          <p:cNvPr id="7" name="6 Rectángulo"/>
          <p:cNvSpPr/>
          <p:nvPr/>
        </p:nvSpPr>
        <p:spPr>
          <a:xfrm>
            <a:off x="5255341" y="5405402"/>
            <a:ext cx="2815899" cy="369332"/>
          </a:xfrm>
          <a:prstGeom prst="rect">
            <a:avLst/>
          </a:prstGeom>
        </p:spPr>
        <p:txBody>
          <a:bodyPr wrap="none">
            <a:spAutoFit/>
          </a:bodyPr>
          <a:lstStyle/>
          <a:p>
            <a:r>
              <a:rPr lang="es-PY" b="1" dirty="0" smtClean="0"/>
              <a:t>Tarjeta de Débito de EE.UU.</a:t>
            </a:r>
            <a:endParaRPr lang="es-PY" b="1" dirty="0"/>
          </a:p>
        </p:txBody>
      </p:sp>
    </p:spTree>
    <p:extLst>
      <p:ext uri="{BB962C8B-B14F-4D97-AF65-F5344CB8AC3E}">
        <p14:creationId xmlns:p14="http://schemas.microsoft.com/office/powerpoint/2010/main" val="3001286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784"/>
            <a:ext cx="353377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0" y="764704"/>
            <a:ext cx="9144000" cy="652934"/>
          </a:xfrm>
          <a:solidFill>
            <a:schemeClr val="accent1">
              <a:lumMod val="20000"/>
              <a:lumOff val="80000"/>
            </a:schemeClr>
          </a:solidFill>
        </p:spPr>
        <p:txBody>
          <a:bodyPr>
            <a:normAutofit/>
          </a:bodyPr>
          <a:lstStyle/>
          <a:p>
            <a:r>
              <a:rPr lang="es-PY" sz="3600" dirty="0" smtClean="0">
                <a:latin typeface="Candara" panose="020E0502030303020204" pitchFamily="34" charset="0"/>
              </a:rPr>
              <a:t>Pagos de las Fuerzas Militares</a:t>
            </a:r>
            <a:endParaRPr lang="es-PY" sz="3600" dirty="0">
              <a:latin typeface="Candara" panose="020E0502030303020204" pitchFamily="34" charset="0"/>
            </a:endParaRPr>
          </a:p>
        </p:txBody>
      </p:sp>
      <p:sp>
        <p:nvSpPr>
          <p:cNvPr id="3" name="2 Rectángulo"/>
          <p:cNvSpPr/>
          <p:nvPr/>
        </p:nvSpPr>
        <p:spPr>
          <a:xfrm>
            <a:off x="3275856" y="1772816"/>
            <a:ext cx="5400600" cy="830997"/>
          </a:xfrm>
          <a:prstGeom prst="rect">
            <a:avLst/>
          </a:prstGeom>
        </p:spPr>
        <p:txBody>
          <a:bodyPr wrap="square">
            <a:spAutoFit/>
          </a:bodyPr>
          <a:lstStyle/>
          <a:p>
            <a:pPr algn="just"/>
            <a:r>
              <a:rPr lang="es-PY" sz="1600" dirty="0" smtClean="0">
                <a:latin typeface="Candara" panose="020E0502030303020204" pitchFamily="34" charset="0"/>
              </a:rPr>
              <a:t>Tarjetas para que los militares puedan utilizar en el extranjero, en barcos o en zonas de guerra y otros ambientes austeros donde el uso de efectivo no es práctico</a:t>
            </a:r>
            <a:r>
              <a:rPr lang="en-US" sz="1600" dirty="0" smtClean="0">
                <a:latin typeface="Candara" panose="020E0502030303020204" pitchFamily="34" charset="0"/>
              </a:rPr>
              <a:t>. </a:t>
            </a:r>
            <a:endParaRPr lang="es-PY" sz="1600" dirty="0">
              <a:latin typeface="Candara" panose="020E0502030303020204"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113559"/>
            <a:ext cx="447675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831C2C1A-AB22-4B3D-B480-3C0FA7BA77AC}" type="slidenum">
              <a:rPr lang="es-PY" smtClean="0"/>
              <a:t>5</a:t>
            </a:fld>
            <a:endParaRPr lang="es-PY"/>
          </a:p>
        </p:txBody>
      </p:sp>
    </p:spTree>
    <p:extLst>
      <p:ext uri="{BB962C8B-B14F-4D97-AF65-F5344CB8AC3E}">
        <p14:creationId xmlns:p14="http://schemas.microsoft.com/office/powerpoint/2010/main" val="4286264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36712"/>
            <a:ext cx="9144000" cy="580926"/>
          </a:xfrm>
          <a:solidFill>
            <a:schemeClr val="accent1">
              <a:lumMod val="20000"/>
              <a:lumOff val="80000"/>
            </a:schemeClr>
          </a:solidFill>
        </p:spPr>
        <p:txBody>
          <a:bodyPr>
            <a:normAutofit fontScale="90000"/>
          </a:bodyPr>
          <a:lstStyle/>
          <a:p>
            <a:r>
              <a:rPr lang="es-PY" sz="3600" dirty="0" smtClean="0">
                <a:latin typeface="Candara" panose="020E0502030303020204" pitchFamily="34" charset="0"/>
              </a:rPr>
              <a:t>Para Compras de Bienes y Servicios</a:t>
            </a:r>
            <a:endParaRPr lang="es-PY" sz="3600" dirty="0">
              <a:latin typeface="Candara" panose="020E0502030303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25050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137813"/>
            <a:ext cx="21431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589" y="4877002"/>
            <a:ext cx="2237014"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352803"/>
            <a:ext cx="44291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059832" y="2086067"/>
            <a:ext cx="1061509" cy="369332"/>
          </a:xfrm>
          <a:prstGeom prst="rect">
            <a:avLst/>
          </a:prstGeom>
          <a:noFill/>
          <a:ln w="25400">
            <a:solidFill>
              <a:schemeClr val="accent1"/>
            </a:solidFill>
          </a:ln>
        </p:spPr>
        <p:txBody>
          <a:bodyPr wrap="none" rtlCol="0">
            <a:spAutoFit/>
          </a:bodyPr>
          <a:lstStyle/>
          <a:p>
            <a:r>
              <a:rPr lang="es-PY" b="1" dirty="0" smtClean="0">
                <a:latin typeface="Candara" panose="020E0502030303020204" pitchFamily="34" charset="0"/>
              </a:rPr>
              <a:t>Compras</a:t>
            </a:r>
            <a:endParaRPr lang="es-PY" b="1" dirty="0">
              <a:latin typeface="Candara" panose="020E0502030303020204" pitchFamily="34" charset="0"/>
            </a:endParaRPr>
          </a:p>
        </p:txBody>
      </p:sp>
      <p:sp>
        <p:nvSpPr>
          <p:cNvPr id="8" name="7 CuadroTexto"/>
          <p:cNvSpPr txBox="1"/>
          <p:nvPr/>
        </p:nvSpPr>
        <p:spPr>
          <a:xfrm>
            <a:off x="323528" y="3813515"/>
            <a:ext cx="1954381" cy="369332"/>
          </a:xfrm>
          <a:prstGeom prst="rect">
            <a:avLst/>
          </a:prstGeom>
          <a:noFill/>
          <a:ln w="25400">
            <a:solidFill>
              <a:schemeClr val="accent1"/>
            </a:solidFill>
          </a:ln>
        </p:spPr>
        <p:txBody>
          <a:bodyPr wrap="none" rtlCol="0">
            <a:spAutoFit/>
          </a:bodyPr>
          <a:lstStyle/>
          <a:p>
            <a:r>
              <a:rPr lang="es-PY" b="1" dirty="0" smtClean="0">
                <a:latin typeface="Candara" panose="020E0502030303020204" pitchFamily="34" charset="0"/>
              </a:rPr>
              <a:t>Flota de vehículos</a:t>
            </a:r>
            <a:endParaRPr lang="es-PY" b="1" dirty="0">
              <a:latin typeface="Candara" panose="020E0502030303020204" pitchFamily="34" charset="0"/>
            </a:endParaRPr>
          </a:p>
        </p:txBody>
      </p:sp>
      <p:sp>
        <p:nvSpPr>
          <p:cNvPr id="9" name="8 CuadroTexto"/>
          <p:cNvSpPr txBox="1"/>
          <p:nvPr/>
        </p:nvSpPr>
        <p:spPr>
          <a:xfrm>
            <a:off x="2915816" y="5567564"/>
            <a:ext cx="761747" cy="369332"/>
          </a:xfrm>
          <a:prstGeom prst="rect">
            <a:avLst/>
          </a:prstGeom>
          <a:noFill/>
          <a:ln w="25400">
            <a:solidFill>
              <a:schemeClr val="accent1"/>
            </a:solidFill>
          </a:ln>
        </p:spPr>
        <p:txBody>
          <a:bodyPr wrap="none" rtlCol="0">
            <a:spAutoFit/>
          </a:bodyPr>
          <a:lstStyle/>
          <a:p>
            <a:r>
              <a:rPr lang="es-PY" b="1" dirty="0" smtClean="0">
                <a:latin typeface="Candara" panose="020E0502030303020204" pitchFamily="34" charset="0"/>
              </a:rPr>
              <a:t>Viajes</a:t>
            </a:r>
            <a:endParaRPr lang="es-PY" b="1" dirty="0">
              <a:latin typeface="Candara" panose="020E0502030303020204" pitchFamily="34" charset="0"/>
            </a:endParaRPr>
          </a:p>
        </p:txBody>
      </p:sp>
      <p:sp>
        <p:nvSpPr>
          <p:cNvPr id="4" name="3 Rectángulo"/>
          <p:cNvSpPr/>
          <p:nvPr/>
        </p:nvSpPr>
        <p:spPr>
          <a:xfrm>
            <a:off x="4338861" y="1538020"/>
            <a:ext cx="4662264" cy="1284967"/>
          </a:xfrm>
          <a:prstGeom prst="rect">
            <a:avLst/>
          </a:prstGeom>
        </p:spPr>
        <p:txBody>
          <a:bodyPr wrap="square">
            <a:spAutoFit/>
          </a:bodyPr>
          <a:lstStyle/>
          <a:p>
            <a:r>
              <a:rPr lang="es-PY" sz="1550" b="1" dirty="0" smtClean="0">
                <a:latin typeface="Candara" panose="020E0502030303020204" pitchFamily="34" charset="0"/>
              </a:rPr>
              <a:t>Las soluciones con tarjetas permiten a los empleados del gobierno autorizados a realizar compras en nombre del gobierno y en apoyo a las misiones de sus respectivas instituciones. Esto incluye compra de bienes, servicios y gastos de viajes.</a:t>
            </a:r>
          </a:p>
        </p:txBody>
      </p:sp>
      <p:sp>
        <p:nvSpPr>
          <p:cNvPr id="5" name="4 Marcador de número de diapositiva"/>
          <p:cNvSpPr>
            <a:spLocks noGrp="1"/>
          </p:cNvSpPr>
          <p:nvPr>
            <p:ph type="sldNum" sz="quarter" idx="12"/>
          </p:nvPr>
        </p:nvSpPr>
        <p:spPr/>
        <p:txBody>
          <a:bodyPr/>
          <a:lstStyle/>
          <a:p>
            <a:fld id="{831C2C1A-AB22-4B3D-B480-3C0FA7BA77AC}" type="slidenum">
              <a:rPr lang="es-PY" smtClean="0"/>
              <a:t>6</a:t>
            </a:fld>
            <a:endParaRPr lang="es-PY"/>
          </a:p>
        </p:txBody>
      </p:sp>
    </p:spTree>
    <p:extLst>
      <p:ext uri="{BB962C8B-B14F-4D97-AF65-F5344CB8AC3E}">
        <p14:creationId xmlns:p14="http://schemas.microsoft.com/office/powerpoint/2010/main" val="671581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32 Conector recto"/>
          <p:cNvCxnSpPr/>
          <p:nvPr/>
        </p:nvCxnSpPr>
        <p:spPr>
          <a:xfrm flipH="1">
            <a:off x="5463615" y="3717032"/>
            <a:ext cx="1484650" cy="7214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2123728" y="3717032"/>
            <a:ext cx="1512168"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0" y="764704"/>
            <a:ext cx="9144000" cy="652934"/>
          </a:xfrm>
          <a:solidFill>
            <a:schemeClr val="accent1">
              <a:lumMod val="20000"/>
              <a:lumOff val="80000"/>
            </a:schemeClr>
          </a:solidFill>
        </p:spPr>
        <p:txBody>
          <a:bodyPr>
            <a:normAutofit/>
          </a:bodyPr>
          <a:lstStyle/>
          <a:p>
            <a:r>
              <a:rPr lang="es-PY" sz="3600" dirty="0" smtClean="0">
                <a:latin typeface="Candara" panose="020E0502030303020204" pitchFamily="34" charset="0"/>
              </a:rPr>
              <a:t>Acuerdos Bancarios e Institucionales</a:t>
            </a:r>
            <a:endParaRPr lang="es-PY" sz="3600" dirty="0">
              <a:latin typeface="Candara" panose="020E0502030303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412776"/>
            <a:ext cx="128587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909887"/>
            <a:ext cx="14097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2909887"/>
            <a:ext cx="15811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198" y="3816577"/>
            <a:ext cx="8572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0801" y="3762238"/>
            <a:ext cx="8572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9037" y="3262173"/>
            <a:ext cx="168592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6378" y="5223174"/>
            <a:ext cx="16002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de flecha"/>
          <p:cNvCxnSpPr/>
          <p:nvPr/>
        </p:nvCxnSpPr>
        <p:spPr>
          <a:xfrm flipV="1">
            <a:off x="2282957" y="2276872"/>
            <a:ext cx="1352939" cy="6330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5292080" y="2276872"/>
            <a:ext cx="1512168" cy="720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rot="20159955">
            <a:off x="2264105" y="2225592"/>
            <a:ext cx="1016625" cy="369332"/>
          </a:xfrm>
          <a:prstGeom prst="rect">
            <a:avLst/>
          </a:prstGeom>
          <a:noFill/>
        </p:spPr>
        <p:txBody>
          <a:bodyPr wrap="none" rtlCol="0">
            <a:spAutoFit/>
          </a:bodyPr>
          <a:lstStyle/>
          <a:p>
            <a:r>
              <a:rPr lang="es-PY" dirty="0" smtClean="0">
                <a:latin typeface="Candara" panose="020E0502030303020204" pitchFamily="34" charset="0"/>
              </a:rPr>
              <a:t>Relación</a:t>
            </a:r>
            <a:endParaRPr lang="es-PY" dirty="0">
              <a:latin typeface="Candara" panose="020E0502030303020204" pitchFamily="34" charset="0"/>
            </a:endParaRPr>
          </a:p>
        </p:txBody>
      </p:sp>
      <p:sp>
        <p:nvSpPr>
          <p:cNvPr id="20" name="19 CuadroTexto"/>
          <p:cNvSpPr txBox="1"/>
          <p:nvPr/>
        </p:nvSpPr>
        <p:spPr>
          <a:xfrm rot="1460473">
            <a:off x="5686961" y="2181957"/>
            <a:ext cx="963725" cy="369332"/>
          </a:xfrm>
          <a:prstGeom prst="rect">
            <a:avLst/>
          </a:prstGeom>
          <a:noFill/>
        </p:spPr>
        <p:txBody>
          <a:bodyPr wrap="none" rtlCol="0">
            <a:spAutoFit/>
          </a:bodyPr>
          <a:lstStyle/>
          <a:p>
            <a:r>
              <a:rPr lang="es-PY" dirty="0" smtClean="0">
                <a:latin typeface="Candara" panose="020E0502030303020204" pitchFamily="34" charset="0"/>
              </a:rPr>
              <a:t>Agencia</a:t>
            </a:r>
            <a:endParaRPr lang="es-PY" dirty="0">
              <a:latin typeface="Candara" panose="020E0502030303020204" pitchFamily="34" charset="0"/>
            </a:endParaRPr>
          </a:p>
        </p:txBody>
      </p:sp>
      <p:sp>
        <p:nvSpPr>
          <p:cNvPr id="24" name="23 CuadroTexto"/>
          <p:cNvSpPr txBox="1"/>
          <p:nvPr/>
        </p:nvSpPr>
        <p:spPr>
          <a:xfrm>
            <a:off x="3933388" y="2636912"/>
            <a:ext cx="1087157" cy="369332"/>
          </a:xfrm>
          <a:prstGeom prst="rect">
            <a:avLst/>
          </a:prstGeom>
          <a:noFill/>
        </p:spPr>
        <p:txBody>
          <a:bodyPr wrap="none" rtlCol="0">
            <a:spAutoFit/>
          </a:bodyPr>
          <a:lstStyle/>
          <a:p>
            <a:r>
              <a:rPr lang="es-PY" dirty="0" smtClean="0">
                <a:latin typeface="Candara" panose="020E0502030303020204" pitchFamily="34" charset="0"/>
              </a:rPr>
              <a:t>Gobierno</a:t>
            </a:r>
            <a:endParaRPr lang="es-PY" dirty="0">
              <a:latin typeface="Candara" panose="020E0502030303020204" pitchFamily="34" charset="0"/>
            </a:endParaRPr>
          </a:p>
        </p:txBody>
      </p:sp>
      <p:sp>
        <p:nvSpPr>
          <p:cNvPr id="25" name="24 CuadroTexto"/>
          <p:cNvSpPr txBox="1"/>
          <p:nvPr/>
        </p:nvSpPr>
        <p:spPr>
          <a:xfrm>
            <a:off x="555879" y="3946488"/>
            <a:ext cx="1083951" cy="276999"/>
          </a:xfrm>
          <a:prstGeom prst="rect">
            <a:avLst/>
          </a:prstGeom>
          <a:noFill/>
        </p:spPr>
        <p:txBody>
          <a:bodyPr wrap="none" rtlCol="0">
            <a:spAutoFit/>
          </a:bodyPr>
          <a:lstStyle/>
          <a:p>
            <a:r>
              <a:rPr lang="es-PY" sz="1200" b="1" dirty="0" smtClean="0">
                <a:latin typeface="Candara" panose="020E0502030303020204" pitchFamily="34" charset="0"/>
              </a:rPr>
              <a:t>Banco Emisor</a:t>
            </a:r>
            <a:endParaRPr lang="es-PY" sz="1200" b="1" dirty="0">
              <a:latin typeface="Candara" panose="020E0502030303020204" pitchFamily="34" charset="0"/>
            </a:endParaRPr>
          </a:p>
        </p:txBody>
      </p:sp>
      <p:sp>
        <p:nvSpPr>
          <p:cNvPr id="26" name="25 CuadroTexto"/>
          <p:cNvSpPr txBox="1"/>
          <p:nvPr/>
        </p:nvSpPr>
        <p:spPr>
          <a:xfrm>
            <a:off x="3824815" y="5989891"/>
            <a:ext cx="1606915" cy="276999"/>
          </a:xfrm>
          <a:prstGeom prst="rect">
            <a:avLst/>
          </a:prstGeom>
          <a:noFill/>
        </p:spPr>
        <p:txBody>
          <a:bodyPr wrap="none" rtlCol="0">
            <a:spAutoFit/>
          </a:bodyPr>
          <a:lstStyle/>
          <a:p>
            <a:r>
              <a:rPr lang="es-PY" sz="1200" b="1" dirty="0" smtClean="0">
                <a:latin typeface="Candara" panose="020E0502030303020204" pitchFamily="34" charset="0"/>
              </a:rPr>
              <a:t>POS – Punto de Venta</a:t>
            </a:r>
            <a:endParaRPr lang="es-PY" sz="1200" b="1" dirty="0">
              <a:latin typeface="Candara" panose="020E0502030303020204" pitchFamily="34" charset="0"/>
            </a:endParaRPr>
          </a:p>
        </p:txBody>
      </p:sp>
      <p:sp>
        <p:nvSpPr>
          <p:cNvPr id="27" name="26 CuadroTexto"/>
          <p:cNvSpPr txBox="1"/>
          <p:nvPr/>
        </p:nvSpPr>
        <p:spPr>
          <a:xfrm>
            <a:off x="3921192" y="4938573"/>
            <a:ext cx="1370888" cy="276999"/>
          </a:xfrm>
          <a:prstGeom prst="rect">
            <a:avLst/>
          </a:prstGeom>
          <a:noFill/>
        </p:spPr>
        <p:txBody>
          <a:bodyPr wrap="none" rtlCol="0">
            <a:spAutoFit/>
          </a:bodyPr>
          <a:lstStyle/>
          <a:p>
            <a:r>
              <a:rPr lang="es-PY" sz="1200" b="1" dirty="0" smtClean="0">
                <a:latin typeface="Candara" panose="020E0502030303020204" pitchFamily="34" charset="0"/>
              </a:rPr>
              <a:t>Banco Adquirente</a:t>
            </a:r>
            <a:endParaRPr lang="es-PY" sz="1200" b="1" dirty="0">
              <a:latin typeface="Candara" panose="020E0502030303020204" pitchFamily="34" charset="0"/>
            </a:endParaRPr>
          </a:p>
        </p:txBody>
      </p:sp>
      <p:sp>
        <p:nvSpPr>
          <p:cNvPr id="28" name="27 CuadroTexto"/>
          <p:cNvSpPr txBox="1"/>
          <p:nvPr/>
        </p:nvSpPr>
        <p:spPr>
          <a:xfrm>
            <a:off x="7037190" y="3946485"/>
            <a:ext cx="1262269" cy="276999"/>
          </a:xfrm>
          <a:prstGeom prst="rect">
            <a:avLst/>
          </a:prstGeom>
          <a:noFill/>
        </p:spPr>
        <p:txBody>
          <a:bodyPr wrap="none" rtlCol="0">
            <a:spAutoFit/>
          </a:bodyPr>
          <a:lstStyle/>
          <a:p>
            <a:r>
              <a:rPr lang="es-PY" sz="1200" b="1" dirty="0" smtClean="0">
                <a:latin typeface="Candara" panose="020E0502030303020204" pitchFamily="34" charset="0"/>
              </a:rPr>
              <a:t>Tarjeta-habiente</a:t>
            </a:r>
            <a:endParaRPr lang="es-PY" sz="1200" b="1" dirty="0">
              <a:latin typeface="Candara" panose="020E0502030303020204" pitchFamily="34" charset="0"/>
            </a:endParaRPr>
          </a:p>
        </p:txBody>
      </p:sp>
      <p:sp>
        <p:nvSpPr>
          <p:cNvPr id="12" name="11 CuadroTexto"/>
          <p:cNvSpPr txBox="1"/>
          <p:nvPr/>
        </p:nvSpPr>
        <p:spPr>
          <a:xfrm>
            <a:off x="251519" y="4365104"/>
            <a:ext cx="2808313" cy="1785104"/>
          </a:xfrm>
          <a:prstGeom prst="rect">
            <a:avLst/>
          </a:prstGeom>
          <a:noFill/>
        </p:spPr>
        <p:txBody>
          <a:bodyPr wrap="square" rtlCol="0">
            <a:spAutoFit/>
          </a:bodyPr>
          <a:lstStyle/>
          <a:p>
            <a:pPr>
              <a:spcBef>
                <a:spcPts val="600"/>
              </a:spcBef>
              <a:spcAft>
                <a:spcPts val="600"/>
              </a:spcAft>
            </a:pPr>
            <a:r>
              <a:rPr lang="es-PY" sz="1600" b="1" dirty="0" smtClean="0">
                <a:latin typeface="Candara" panose="020E0502030303020204" pitchFamily="34" charset="0"/>
              </a:rPr>
              <a:t>Registro y Emisión de tarjeta</a:t>
            </a:r>
          </a:p>
          <a:p>
            <a:pPr>
              <a:spcBef>
                <a:spcPts val="600"/>
              </a:spcBef>
              <a:spcAft>
                <a:spcPts val="600"/>
              </a:spcAft>
            </a:pPr>
            <a:r>
              <a:rPr lang="es-PY" sz="1600" b="1" dirty="0" smtClean="0">
                <a:latin typeface="Candara" panose="020E0502030303020204" pitchFamily="34" charset="0"/>
              </a:rPr>
              <a:t>Mantenimiento de la Cta.</a:t>
            </a:r>
          </a:p>
          <a:p>
            <a:pPr>
              <a:spcBef>
                <a:spcPts val="600"/>
              </a:spcBef>
              <a:spcAft>
                <a:spcPts val="600"/>
              </a:spcAft>
            </a:pPr>
            <a:r>
              <a:rPr lang="es-PY" sz="1600" b="1" dirty="0" smtClean="0">
                <a:latin typeface="Candara" panose="020E0502030303020204" pitchFamily="34" charset="0"/>
              </a:rPr>
              <a:t>Procesamiento de la transacciones</a:t>
            </a:r>
          </a:p>
          <a:p>
            <a:pPr>
              <a:spcBef>
                <a:spcPts val="600"/>
              </a:spcBef>
              <a:spcAft>
                <a:spcPts val="600"/>
              </a:spcAft>
            </a:pPr>
            <a:r>
              <a:rPr lang="es-PY" sz="1600" b="1" dirty="0" smtClean="0">
                <a:latin typeface="Candara" panose="020E0502030303020204" pitchFamily="34" charset="0"/>
              </a:rPr>
              <a:t>Servicio al cliente </a:t>
            </a:r>
            <a:endParaRPr lang="es-PY" sz="1600" b="1" dirty="0">
              <a:latin typeface="Candara" panose="020E0502030303020204" pitchFamily="34" charset="0"/>
            </a:endParaRPr>
          </a:p>
        </p:txBody>
      </p:sp>
      <p:sp>
        <p:nvSpPr>
          <p:cNvPr id="42" name="41 CuadroTexto"/>
          <p:cNvSpPr txBox="1"/>
          <p:nvPr/>
        </p:nvSpPr>
        <p:spPr>
          <a:xfrm>
            <a:off x="6048164" y="4501905"/>
            <a:ext cx="2774168" cy="1785104"/>
          </a:xfrm>
          <a:prstGeom prst="rect">
            <a:avLst/>
          </a:prstGeom>
          <a:noFill/>
        </p:spPr>
        <p:txBody>
          <a:bodyPr wrap="square" rtlCol="0">
            <a:spAutoFit/>
          </a:bodyPr>
          <a:lstStyle/>
          <a:p>
            <a:pPr algn="r">
              <a:spcBef>
                <a:spcPts val="600"/>
              </a:spcBef>
              <a:spcAft>
                <a:spcPts val="600"/>
              </a:spcAft>
            </a:pPr>
            <a:r>
              <a:rPr lang="es-PY" sz="1600" b="1" dirty="0" smtClean="0">
                <a:latin typeface="Candara" panose="020E0502030303020204" pitchFamily="34" charset="0"/>
              </a:rPr>
              <a:t>Compra</a:t>
            </a:r>
          </a:p>
          <a:p>
            <a:pPr algn="r">
              <a:spcBef>
                <a:spcPts val="600"/>
              </a:spcBef>
              <a:spcAft>
                <a:spcPts val="600"/>
              </a:spcAft>
            </a:pPr>
            <a:r>
              <a:rPr lang="es-PY" sz="1600" b="1" dirty="0" smtClean="0">
                <a:latin typeface="Candara" panose="020E0502030303020204" pitchFamily="34" charset="0"/>
              </a:rPr>
              <a:t>Facturación</a:t>
            </a:r>
          </a:p>
          <a:p>
            <a:pPr algn="r">
              <a:spcBef>
                <a:spcPts val="600"/>
              </a:spcBef>
              <a:spcAft>
                <a:spcPts val="600"/>
              </a:spcAft>
            </a:pPr>
            <a:r>
              <a:rPr lang="es-PY" sz="1600" b="1" dirty="0" smtClean="0">
                <a:latin typeface="Candara" panose="020E0502030303020204" pitchFamily="34" charset="0"/>
              </a:rPr>
              <a:t>Pago por parte de la Agencia del tarjeta-habiente</a:t>
            </a:r>
          </a:p>
          <a:p>
            <a:pPr algn="r">
              <a:spcBef>
                <a:spcPts val="600"/>
              </a:spcBef>
              <a:spcAft>
                <a:spcPts val="600"/>
              </a:spcAft>
            </a:pPr>
            <a:endParaRPr lang="es-PY" sz="1600" b="1" dirty="0" smtClean="0">
              <a:latin typeface="Candara" panose="020E0502030303020204" pitchFamily="34" charset="0"/>
            </a:endParaRPr>
          </a:p>
        </p:txBody>
      </p:sp>
      <p:sp>
        <p:nvSpPr>
          <p:cNvPr id="30" name="29 Marcador de número de diapositiva"/>
          <p:cNvSpPr>
            <a:spLocks noGrp="1"/>
          </p:cNvSpPr>
          <p:nvPr>
            <p:ph type="sldNum" sz="quarter" idx="12"/>
          </p:nvPr>
        </p:nvSpPr>
        <p:spPr/>
        <p:txBody>
          <a:bodyPr/>
          <a:lstStyle/>
          <a:p>
            <a:fld id="{831C2C1A-AB22-4B3D-B480-3C0FA7BA77AC}" type="slidenum">
              <a:rPr lang="es-PY" smtClean="0"/>
              <a:t>7</a:t>
            </a:fld>
            <a:endParaRPr lang="es-PY"/>
          </a:p>
        </p:txBody>
      </p:sp>
    </p:spTree>
    <p:extLst>
      <p:ext uri="{BB962C8B-B14F-4D97-AF65-F5344CB8AC3E}">
        <p14:creationId xmlns:p14="http://schemas.microsoft.com/office/powerpoint/2010/main" val="1344536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20688"/>
            <a:ext cx="9144000" cy="652934"/>
          </a:xfrm>
          <a:solidFill>
            <a:schemeClr val="accent1">
              <a:lumMod val="20000"/>
              <a:lumOff val="80000"/>
            </a:schemeClr>
          </a:solidFill>
        </p:spPr>
        <p:txBody>
          <a:bodyPr>
            <a:normAutofit/>
          </a:bodyPr>
          <a:lstStyle/>
          <a:p>
            <a:r>
              <a:rPr lang="es-PY" sz="3600" dirty="0" smtClean="0">
                <a:latin typeface="Candara" panose="020E0502030303020204" pitchFamily="34" charset="0"/>
              </a:rPr>
              <a:t>Ejemplo: Tarjeta GSA </a:t>
            </a:r>
            <a:r>
              <a:rPr lang="es-PY" sz="3600" dirty="0" err="1" smtClean="0">
                <a:latin typeface="Candara" panose="020E0502030303020204" pitchFamily="34" charset="0"/>
              </a:rPr>
              <a:t>SmartPay</a:t>
            </a:r>
            <a:r>
              <a:rPr lang="es-PY" sz="3600" dirty="0" smtClean="0">
                <a:latin typeface="Candara" panose="020E0502030303020204" pitchFamily="34" charset="0"/>
              </a:rPr>
              <a:t> </a:t>
            </a:r>
            <a:r>
              <a:rPr lang="es-PY" sz="3600" dirty="0" err="1" smtClean="0">
                <a:latin typeface="Candara" panose="020E0502030303020204" pitchFamily="34" charset="0"/>
              </a:rPr>
              <a:t>Travel</a:t>
            </a:r>
            <a:endParaRPr lang="es-PY" sz="3600" dirty="0">
              <a:latin typeface="Candara" panose="020E0502030303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380" y="1281894"/>
            <a:ext cx="22193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Decisión"/>
          <p:cNvSpPr/>
          <p:nvPr/>
        </p:nvSpPr>
        <p:spPr>
          <a:xfrm>
            <a:off x="538469" y="1340768"/>
            <a:ext cx="2880320" cy="2854052"/>
          </a:xfrm>
          <a:prstGeom prst="flowChartDecision">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smtClean="0">
                <a:solidFill>
                  <a:schemeClr val="tx2">
                    <a:lumMod val="75000"/>
                  </a:schemeClr>
                </a:solidFill>
                <a:latin typeface="Candara" panose="020E0502030303020204" pitchFamily="34" charset="0"/>
              </a:rPr>
              <a:t>El empleado obtiene autorización de su Institución </a:t>
            </a:r>
            <a:r>
              <a:rPr lang="es-PY" dirty="0" smtClean="0"/>
              <a:t> </a:t>
            </a:r>
            <a:endParaRPr lang="es-PY" dirty="0"/>
          </a:p>
        </p:txBody>
      </p:sp>
      <p:sp>
        <p:nvSpPr>
          <p:cNvPr id="5" name="4 Decisión"/>
          <p:cNvSpPr/>
          <p:nvPr/>
        </p:nvSpPr>
        <p:spPr>
          <a:xfrm>
            <a:off x="5869831" y="1339161"/>
            <a:ext cx="2880320" cy="2854052"/>
          </a:xfrm>
          <a:prstGeom prst="flowChartDecision">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smtClean="0">
                <a:solidFill>
                  <a:schemeClr val="tx2">
                    <a:lumMod val="75000"/>
                  </a:schemeClr>
                </a:solidFill>
                <a:latin typeface="Candara" panose="020E0502030303020204" pitchFamily="34" charset="0"/>
              </a:rPr>
              <a:t>Completa el viaje y se hace la facturación</a:t>
            </a:r>
            <a:endParaRPr lang="es-PY" dirty="0"/>
          </a:p>
        </p:txBody>
      </p:sp>
      <p:sp>
        <p:nvSpPr>
          <p:cNvPr id="6" name="5 CuadroTexto"/>
          <p:cNvSpPr txBox="1"/>
          <p:nvPr/>
        </p:nvSpPr>
        <p:spPr>
          <a:xfrm>
            <a:off x="350300" y="4248639"/>
            <a:ext cx="3068489" cy="1554272"/>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ü"/>
            </a:pPr>
            <a:r>
              <a:rPr lang="es-PY" sz="1500" dirty="0" smtClean="0">
                <a:latin typeface="Candara" panose="020E0502030303020204" pitchFamily="34" charset="0"/>
              </a:rPr>
              <a:t>Se establecen  viáticos diarios</a:t>
            </a:r>
          </a:p>
          <a:p>
            <a:pPr marL="285750" indent="-285750">
              <a:spcBef>
                <a:spcPts val="600"/>
              </a:spcBef>
              <a:spcAft>
                <a:spcPts val="600"/>
              </a:spcAft>
              <a:buFont typeface="Wingdings" panose="05000000000000000000" pitchFamily="2" charset="2"/>
              <a:buChar char="ü"/>
            </a:pPr>
            <a:r>
              <a:rPr lang="es-PY" sz="1500" dirty="0" smtClean="0">
                <a:latin typeface="Candara" panose="020E0502030303020204" pitchFamily="34" charset="0"/>
              </a:rPr>
              <a:t>Se negocian tarifas de Avión/Hotel/Alquiler de Autos</a:t>
            </a:r>
          </a:p>
          <a:p>
            <a:pPr marL="285750" indent="-285750">
              <a:spcBef>
                <a:spcPts val="600"/>
              </a:spcBef>
              <a:spcAft>
                <a:spcPts val="600"/>
              </a:spcAft>
              <a:buFont typeface="Wingdings" panose="05000000000000000000" pitchFamily="2" charset="2"/>
              <a:buChar char="ü"/>
            </a:pPr>
            <a:r>
              <a:rPr lang="es-PY" sz="1500" dirty="0" smtClean="0">
                <a:latin typeface="Candara" panose="020E0502030303020204" pitchFamily="34" charset="0"/>
              </a:rPr>
              <a:t>Se autoriza adelante en efectivo (si es necesario)</a:t>
            </a:r>
          </a:p>
        </p:txBody>
      </p:sp>
      <p:sp>
        <p:nvSpPr>
          <p:cNvPr id="7" name="6 CuadroTexto"/>
          <p:cNvSpPr txBox="1"/>
          <p:nvPr/>
        </p:nvSpPr>
        <p:spPr>
          <a:xfrm>
            <a:off x="5364088" y="4186147"/>
            <a:ext cx="3528391" cy="2015936"/>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ü"/>
            </a:pPr>
            <a:r>
              <a:rPr lang="es-PY" sz="1500" dirty="0" smtClean="0">
                <a:latin typeface="Candara" panose="020E0502030303020204" pitchFamily="34" charset="0"/>
              </a:rPr>
              <a:t>Recibos para justificar gastos</a:t>
            </a:r>
          </a:p>
          <a:p>
            <a:pPr marL="285750" indent="-285750">
              <a:buFont typeface="Wingdings" panose="05000000000000000000" pitchFamily="2" charset="2"/>
              <a:buChar char="ü"/>
            </a:pPr>
            <a:r>
              <a:rPr lang="es-PY" sz="1500" dirty="0" smtClean="0">
                <a:latin typeface="Candara" panose="020E0502030303020204" pitchFamily="34" charset="0"/>
              </a:rPr>
              <a:t>Capacidad de gastar viáticos con efectivo y con la tarjeta</a:t>
            </a:r>
          </a:p>
          <a:p>
            <a:pPr marL="285750" indent="-285750">
              <a:spcBef>
                <a:spcPts val="600"/>
              </a:spcBef>
              <a:spcAft>
                <a:spcPts val="600"/>
              </a:spcAft>
              <a:buFont typeface="Wingdings" panose="05000000000000000000" pitchFamily="2" charset="2"/>
              <a:buChar char="ü"/>
            </a:pPr>
            <a:r>
              <a:rPr lang="es-PY" sz="1500" dirty="0" smtClean="0">
                <a:latin typeface="Candara" panose="020E0502030303020204" pitchFamily="34" charset="0"/>
              </a:rPr>
              <a:t>La Institución paga la cuenta/Devuelve al Empleado</a:t>
            </a:r>
          </a:p>
          <a:p>
            <a:pPr marL="285750" indent="-285750">
              <a:spcBef>
                <a:spcPts val="600"/>
              </a:spcBef>
              <a:spcAft>
                <a:spcPts val="600"/>
              </a:spcAft>
              <a:buFont typeface="Wingdings" panose="05000000000000000000" pitchFamily="2" charset="2"/>
              <a:buChar char="ü"/>
            </a:pPr>
            <a:r>
              <a:rPr lang="es-PY" sz="1500" dirty="0" smtClean="0">
                <a:latin typeface="Candara" panose="020E0502030303020204" pitchFamily="34" charset="0"/>
              </a:rPr>
              <a:t>El empleado es responsable por gastos no autorizados</a:t>
            </a:r>
          </a:p>
        </p:txBody>
      </p:sp>
      <p:sp>
        <p:nvSpPr>
          <p:cNvPr id="4" name="3 Marcador de número de diapositiva"/>
          <p:cNvSpPr>
            <a:spLocks noGrp="1"/>
          </p:cNvSpPr>
          <p:nvPr>
            <p:ph type="sldNum" sz="quarter" idx="12"/>
          </p:nvPr>
        </p:nvSpPr>
        <p:spPr/>
        <p:txBody>
          <a:bodyPr/>
          <a:lstStyle/>
          <a:p>
            <a:fld id="{831C2C1A-AB22-4B3D-B480-3C0FA7BA77AC}" type="slidenum">
              <a:rPr lang="es-PY" smtClean="0"/>
              <a:t>8</a:t>
            </a:fld>
            <a:endParaRPr lang="es-PY"/>
          </a:p>
        </p:txBody>
      </p:sp>
    </p:spTree>
    <p:extLst>
      <p:ext uri="{BB962C8B-B14F-4D97-AF65-F5344CB8AC3E}">
        <p14:creationId xmlns:p14="http://schemas.microsoft.com/office/powerpoint/2010/main" val="863517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251520" y="1600201"/>
            <a:ext cx="4244280" cy="3701008"/>
          </a:xfrm>
        </p:spPr>
        <p:txBody>
          <a:bodyPr>
            <a:normAutofit/>
          </a:bodyPr>
          <a:lstStyle/>
          <a:p>
            <a:pPr marL="0" indent="0">
              <a:buNone/>
            </a:pPr>
            <a:r>
              <a:rPr lang="es-PY" sz="1800" dirty="0" smtClean="0">
                <a:latin typeface="Candara" panose="020E0502030303020204" pitchFamily="34" charset="0"/>
              </a:rPr>
              <a:t>Beneficios: </a:t>
            </a:r>
          </a:p>
          <a:p>
            <a:r>
              <a:rPr lang="es-PY" sz="1800" dirty="0" smtClean="0">
                <a:latin typeface="Candara" panose="020E0502030303020204" pitchFamily="34" charset="0"/>
              </a:rPr>
              <a:t>Ahorros en los gastos</a:t>
            </a:r>
          </a:p>
          <a:p>
            <a:r>
              <a:rPr lang="es-PY" sz="1800" dirty="0" smtClean="0">
                <a:latin typeface="Candara" panose="020E0502030303020204" pitchFamily="34" charset="0"/>
              </a:rPr>
              <a:t>Simplifica el proceso de transacciones</a:t>
            </a:r>
          </a:p>
          <a:p>
            <a:r>
              <a:rPr lang="es-PY" sz="1800" dirty="0" smtClean="0">
                <a:latin typeface="Candara" panose="020E0502030303020204" pitchFamily="34" charset="0"/>
              </a:rPr>
              <a:t>Acceso electrónico a la información</a:t>
            </a:r>
          </a:p>
          <a:p>
            <a:r>
              <a:rPr lang="es-PY" sz="1800" dirty="0" smtClean="0">
                <a:latin typeface="Candara" panose="020E0502030303020204" pitchFamily="34" charset="0"/>
              </a:rPr>
              <a:t>Reduce el fraude, abuso y derroche</a:t>
            </a:r>
          </a:p>
          <a:p>
            <a:r>
              <a:rPr lang="es-PY" sz="1800" dirty="0" smtClean="0">
                <a:latin typeface="Candara" panose="020E0502030303020204" pitchFamily="34" charset="0"/>
              </a:rPr>
              <a:t>Aumenta la rendición de cuentas</a:t>
            </a:r>
          </a:p>
          <a:p>
            <a:endParaRPr lang="es-PY" sz="1800" dirty="0" smtClean="0">
              <a:latin typeface="Candara" panose="020E0502030303020204" pitchFamily="34" charset="0"/>
            </a:endParaRPr>
          </a:p>
          <a:p>
            <a:pPr marL="0" indent="0">
              <a:buNone/>
            </a:pPr>
            <a:r>
              <a:rPr lang="es-PY" sz="1800" dirty="0" smtClean="0">
                <a:latin typeface="Candara" panose="020E0502030303020204" pitchFamily="34" charset="0"/>
              </a:rPr>
              <a:t>Riesgos:</a:t>
            </a:r>
          </a:p>
          <a:p>
            <a:r>
              <a:rPr lang="es-PY" sz="1800" dirty="0" smtClean="0">
                <a:latin typeface="Candara" panose="020E0502030303020204" pitchFamily="34" charset="0"/>
              </a:rPr>
              <a:t>Mal uso de la tarjeta / Sin autorización</a:t>
            </a:r>
          </a:p>
          <a:p>
            <a:r>
              <a:rPr lang="es-PY" sz="1800" dirty="0" smtClean="0">
                <a:latin typeface="Candara" panose="020E0502030303020204" pitchFamily="34" charset="0"/>
              </a:rPr>
              <a:t>Tarjetas perdidas / robadas</a:t>
            </a:r>
          </a:p>
          <a:p>
            <a:r>
              <a:rPr lang="es-PY" sz="1800" dirty="0" smtClean="0">
                <a:latin typeface="Candara" panose="020E0502030303020204" pitchFamily="34" charset="0"/>
              </a:rPr>
              <a:t>Tarjeta no aceptada por los comercios</a:t>
            </a:r>
            <a:endParaRPr lang="es-PY" sz="1800" dirty="0">
              <a:latin typeface="Candara" panose="020E0502030303020204" pitchFamily="34" charset="0"/>
            </a:endParaRPr>
          </a:p>
        </p:txBody>
      </p:sp>
      <p:sp>
        <p:nvSpPr>
          <p:cNvPr id="4" name="3 Marcador de contenido"/>
          <p:cNvSpPr>
            <a:spLocks noGrp="1"/>
          </p:cNvSpPr>
          <p:nvPr>
            <p:ph sz="half" idx="2"/>
          </p:nvPr>
        </p:nvSpPr>
        <p:spPr>
          <a:xfrm>
            <a:off x="4648200" y="1600201"/>
            <a:ext cx="4172272" cy="3701008"/>
          </a:xfrm>
        </p:spPr>
        <p:txBody>
          <a:bodyPr>
            <a:normAutofit/>
          </a:bodyPr>
          <a:lstStyle/>
          <a:p>
            <a:pPr marL="0" indent="0">
              <a:buNone/>
            </a:pPr>
            <a:r>
              <a:rPr lang="es-PY" sz="1800" dirty="0" smtClean="0">
                <a:latin typeface="Candara" panose="020E0502030303020204" pitchFamily="34" charset="0"/>
              </a:rPr>
              <a:t>Monitoreo: </a:t>
            </a:r>
          </a:p>
          <a:p>
            <a:r>
              <a:rPr lang="es-PY" sz="1800" dirty="0" smtClean="0">
                <a:latin typeface="Candara" panose="020E0502030303020204" pitchFamily="34" charset="0"/>
              </a:rPr>
              <a:t>Actividad de la cuenta</a:t>
            </a:r>
          </a:p>
          <a:p>
            <a:r>
              <a:rPr lang="es-PY" sz="1800" dirty="0" smtClean="0">
                <a:latin typeface="Candara" panose="020E0502030303020204" pitchFamily="34" charset="0"/>
              </a:rPr>
              <a:t>Comportamiento  inusual de gastos</a:t>
            </a:r>
          </a:p>
          <a:p>
            <a:endParaRPr lang="es-PY" sz="1800" dirty="0" smtClean="0">
              <a:latin typeface="Candara" panose="020E0502030303020204" pitchFamily="34" charset="0"/>
            </a:endParaRPr>
          </a:p>
          <a:p>
            <a:pPr marL="0" indent="0">
              <a:buNone/>
            </a:pPr>
            <a:r>
              <a:rPr lang="es-PY" sz="1800" dirty="0" smtClean="0">
                <a:latin typeface="Candara" panose="020E0502030303020204" pitchFamily="34" charset="0"/>
              </a:rPr>
              <a:t>Bloquear ciertas categorías de negocios</a:t>
            </a:r>
          </a:p>
          <a:p>
            <a:pPr marL="0" indent="0">
              <a:buNone/>
            </a:pPr>
            <a:endParaRPr lang="es-PY" sz="1800" dirty="0" smtClean="0">
              <a:latin typeface="Candara" panose="020E0502030303020204" pitchFamily="34" charset="0"/>
            </a:endParaRPr>
          </a:p>
          <a:p>
            <a:pPr marL="0" indent="0">
              <a:buNone/>
            </a:pPr>
            <a:r>
              <a:rPr lang="es-PY" sz="1800" dirty="0" smtClean="0">
                <a:latin typeface="Candara" panose="020E0502030303020204" pitchFamily="34" charset="0"/>
              </a:rPr>
              <a:t>Límites de gastos para los usuarios</a:t>
            </a:r>
          </a:p>
          <a:p>
            <a:pPr marL="0" indent="0">
              <a:buNone/>
            </a:pPr>
            <a:endParaRPr lang="es-PY" sz="1800" dirty="0" smtClean="0">
              <a:latin typeface="Candara" panose="020E0502030303020204" pitchFamily="34" charset="0"/>
            </a:endParaRPr>
          </a:p>
          <a:p>
            <a:pPr marL="0" indent="0">
              <a:buNone/>
            </a:pPr>
            <a:r>
              <a:rPr lang="es-PY" sz="1800" dirty="0" smtClean="0">
                <a:latin typeface="Candara" panose="020E0502030303020204" pitchFamily="34" charset="0"/>
              </a:rPr>
              <a:t>Copia en papel si se necesita</a:t>
            </a:r>
          </a:p>
        </p:txBody>
      </p:sp>
      <p:sp>
        <p:nvSpPr>
          <p:cNvPr id="5" name="4 CuadroTexto"/>
          <p:cNvSpPr txBox="1"/>
          <p:nvPr/>
        </p:nvSpPr>
        <p:spPr>
          <a:xfrm>
            <a:off x="251520" y="863891"/>
            <a:ext cx="4176464" cy="461665"/>
          </a:xfrm>
          <a:prstGeom prst="rect">
            <a:avLst/>
          </a:prstGeom>
          <a:solidFill>
            <a:schemeClr val="tx2">
              <a:lumMod val="20000"/>
              <a:lumOff val="80000"/>
            </a:schemeClr>
          </a:solidFill>
        </p:spPr>
        <p:txBody>
          <a:bodyPr wrap="square" rtlCol="0">
            <a:spAutoFit/>
          </a:bodyPr>
          <a:lstStyle/>
          <a:p>
            <a:r>
              <a:rPr lang="es-PY" sz="2400" b="1" dirty="0" smtClean="0">
                <a:latin typeface="Candara" panose="020E0502030303020204" pitchFamily="34" charset="0"/>
              </a:rPr>
              <a:t>Riesgos y Beneficios</a:t>
            </a:r>
            <a:endParaRPr lang="es-PY" sz="2400" b="1" dirty="0">
              <a:latin typeface="Candara" panose="020E0502030303020204" pitchFamily="34" charset="0"/>
            </a:endParaRPr>
          </a:p>
        </p:txBody>
      </p:sp>
      <p:sp>
        <p:nvSpPr>
          <p:cNvPr id="6" name="5 CuadroTexto"/>
          <p:cNvSpPr txBox="1"/>
          <p:nvPr/>
        </p:nvSpPr>
        <p:spPr>
          <a:xfrm>
            <a:off x="4589714" y="863891"/>
            <a:ext cx="4158750" cy="461665"/>
          </a:xfrm>
          <a:prstGeom prst="rect">
            <a:avLst/>
          </a:prstGeom>
          <a:solidFill>
            <a:schemeClr val="tx2">
              <a:lumMod val="20000"/>
              <a:lumOff val="80000"/>
            </a:schemeClr>
          </a:solidFill>
        </p:spPr>
        <p:txBody>
          <a:bodyPr wrap="square" rtlCol="0">
            <a:spAutoFit/>
          </a:bodyPr>
          <a:lstStyle/>
          <a:p>
            <a:r>
              <a:rPr lang="es-PY" sz="2400" b="1" dirty="0" smtClean="0">
                <a:latin typeface="Candara" panose="020E0502030303020204" pitchFamily="34" charset="0"/>
              </a:rPr>
              <a:t>Mecanismos de Control</a:t>
            </a:r>
            <a:endParaRPr lang="es-PY" sz="2400" b="1" dirty="0">
              <a:latin typeface="Candara" panose="020E0502030303020204" pitchFamily="34" charset="0"/>
            </a:endParaRPr>
          </a:p>
        </p:txBody>
      </p:sp>
      <p:sp>
        <p:nvSpPr>
          <p:cNvPr id="7" name="6 Rectángulo"/>
          <p:cNvSpPr/>
          <p:nvPr/>
        </p:nvSpPr>
        <p:spPr>
          <a:xfrm>
            <a:off x="395536" y="5445224"/>
            <a:ext cx="8352928" cy="707886"/>
          </a:xfrm>
          <a:prstGeom prst="rect">
            <a:avLst/>
          </a:prstGeom>
        </p:spPr>
        <p:txBody>
          <a:bodyPr wrap="square">
            <a:spAutoFit/>
          </a:bodyPr>
          <a:lstStyle/>
          <a:p>
            <a:pPr algn="ctr"/>
            <a:r>
              <a:rPr lang="es-PY" sz="2000" b="1" dirty="0" smtClean="0">
                <a:latin typeface="Candara" panose="020E0502030303020204" pitchFamily="34" charset="0"/>
              </a:rPr>
              <a:t>Para ser eficientes, las Tarjetas de Compras Institucionales deben tener una supervisión apropiada de la Institución además de controles internos. </a:t>
            </a:r>
          </a:p>
        </p:txBody>
      </p:sp>
      <p:sp>
        <p:nvSpPr>
          <p:cNvPr id="8" name="7 Marcador de número de diapositiva"/>
          <p:cNvSpPr>
            <a:spLocks noGrp="1"/>
          </p:cNvSpPr>
          <p:nvPr>
            <p:ph type="sldNum" sz="quarter" idx="12"/>
          </p:nvPr>
        </p:nvSpPr>
        <p:spPr/>
        <p:txBody>
          <a:bodyPr/>
          <a:lstStyle/>
          <a:p>
            <a:fld id="{831C2C1A-AB22-4B3D-B480-3C0FA7BA77AC}" type="slidenum">
              <a:rPr lang="es-PY" smtClean="0"/>
              <a:t>9</a:t>
            </a:fld>
            <a:endParaRPr lang="es-PY"/>
          </a:p>
        </p:txBody>
      </p:sp>
    </p:spTree>
    <p:extLst>
      <p:ext uri="{BB962C8B-B14F-4D97-AF65-F5344CB8AC3E}">
        <p14:creationId xmlns:p14="http://schemas.microsoft.com/office/powerpoint/2010/main" val="1941333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2376</TotalTime>
  <Words>3228</Words>
  <Application>Microsoft Office PowerPoint</Application>
  <PresentationFormat>Presentación en pantalla (4:3)</PresentationFormat>
  <Paragraphs>233</Paragraphs>
  <Slides>10</Slides>
  <Notes>8</Notes>
  <HiddenSlides>0</HiddenSlides>
  <MMClips>0</MMClips>
  <ScaleCrop>false</ScaleCrop>
  <HeadingPairs>
    <vt:vector size="4" baseType="variant">
      <vt:variant>
        <vt:lpstr>Tema</vt:lpstr>
      </vt:variant>
      <vt:variant>
        <vt:i4>2</vt:i4>
      </vt:variant>
      <vt:variant>
        <vt:lpstr>Títulos de diapositiva</vt:lpstr>
      </vt:variant>
      <vt:variant>
        <vt:i4>10</vt:i4>
      </vt:variant>
    </vt:vector>
  </HeadingPairs>
  <TitlesOfParts>
    <vt:vector size="12" baseType="lpstr">
      <vt:lpstr>Tema de Office</vt:lpstr>
      <vt:lpstr>Diseño personalizado</vt:lpstr>
      <vt:lpstr>Programas de Tarjetas del Gobierno Federal de los Estados Unidos</vt:lpstr>
      <vt:lpstr>Grupos de Tarjetas</vt:lpstr>
      <vt:lpstr>Definiciones para cada Tipo</vt:lpstr>
      <vt:lpstr>Tarjetas de Pago a Ciudadanos</vt:lpstr>
      <vt:lpstr>Pagos de las Fuerzas Militares</vt:lpstr>
      <vt:lpstr>Para Compras de Bienes y Servicios</vt:lpstr>
      <vt:lpstr>Acuerdos Bancarios e Institucionales</vt:lpstr>
      <vt:lpstr>Ejemplo: Tarjeta GSA SmartPay Travel</vt:lpstr>
      <vt:lpstr>Presentación de PowerPoint</vt:lpstr>
      <vt:lpstr>Información de Contacto</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Programas de Tarjetas del Gobierno Federal de los Estados Unidos</dc:title>
  <dc:creator>Julio Fernando Morales</dc:creator>
  <cp:lastModifiedBy>Jorge Delgado</cp:lastModifiedBy>
  <cp:revision>61</cp:revision>
  <dcterms:created xsi:type="dcterms:W3CDTF">2016-07-20T12:58:00Z</dcterms:created>
  <dcterms:modified xsi:type="dcterms:W3CDTF">2016-07-26T23:54:54Z</dcterms:modified>
</cp:coreProperties>
</file>