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2" r:id="rId4"/>
    <p:sldId id="277" r:id="rId5"/>
    <p:sldId id="276" r:id="rId6"/>
    <p:sldId id="263" r:id="rId7"/>
    <p:sldId id="283" r:id="rId8"/>
    <p:sldId id="258" r:id="rId9"/>
    <p:sldId id="278" r:id="rId10"/>
    <p:sldId id="281" r:id="rId11"/>
    <p:sldId id="279" r:id="rId12"/>
    <p:sldId id="266" r:id="rId13"/>
    <p:sldId id="280" r:id="rId14"/>
    <p:sldId id="261" r:id="rId15"/>
    <p:sldId id="260" r:id="rId16"/>
    <p:sldId id="284" r:id="rId17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4F81BD"/>
    <a:srgbClr val="FFFFCC"/>
    <a:srgbClr val="FFDB69"/>
    <a:srgbClr val="D5D0B5"/>
    <a:srgbClr val="FE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9CD7D-E9B7-4F19-9C6A-60EFFC7C107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DO"/>
        </a:p>
      </dgm:t>
    </dgm:pt>
    <dgm:pt modelId="{DFA85B0D-AB00-4932-8372-F756BDAD1627}">
      <dgm:prSet phldrT="[Texto]" custT="1"/>
      <dgm:spPr/>
      <dgm:t>
        <a:bodyPr/>
        <a:lstStyle/>
        <a:p>
          <a:r>
            <a:rPr lang="es-DO" sz="1200" dirty="0" smtClean="0"/>
            <a:t>Anticipos Financieros</a:t>
          </a:r>
          <a:endParaRPr lang="es-DO" sz="1200" dirty="0"/>
        </a:p>
      </dgm:t>
    </dgm:pt>
    <dgm:pt modelId="{99711155-4D62-4331-90E5-3DAE76ACCB56}" type="parTrans" cxnId="{1548F957-D9D3-41EE-BD28-383E09335686}">
      <dgm:prSet/>
      <dgm:spPr/>
      <dgm:t>
        <a:bodyPr/>
        <a:lstStyle/>
        <a:p>
          <a:endParaRPr lang="es-DO" sz="3200"/>
        </a:p>
      </dgm:t>
    </dgm:pt>
    <dgm:pt modelId="{12EF0AD7-024F-4FDF-BA62-98A226218784}" type="sibTrans" cxnId="{1548F957-D9D3-41EE-BD28-383E09335686}">
      <dgm:prSet/>
      <dgm:spPr/>
      <dgm:t>
        <a:bodyPr/>
        <a:lstStyle/>
        <a:p>
          <a:endParaRPr lang="es-DO" sz="3200"/>
        </a:p>
      </dgm:t>
    </dgm:pt>
    <dgm:pt modelId="{AFD399F2-D8E6-4129-99AD-5E243A916791}">
      <dgm:prSet phldrT="[Texto]" custT="1"/>
      <dgm:spPr/>
      <dgm:t>
        <a:bodyPr/>
        <a:lstStyle/>
        <a:p>
          <a:r>
            <a:rPr lang="es-DO" sz="1200" dirty="0" smtClean="0"/>
            <a:t>Asignaciones Preimputadas</a:t>
          </a:r>
          <a:endParaRPr lang="es-DO" sz="1200" dirty="0"/>
        </a:p>
      </dgm:t>
    </dgm:pt>
    <dgm:pt modelId="{3F598114-EFB5-4661-8E48-87D9BB7BBF0F}" type="parTrans" cxnId="{B106EB94-55F1-4A79-AC01-A718B443FE14}">
      <dgm:prSet custT="1"/>
      <dgm:spPr/>
      <dgm:t>
        <a:bodyPr/>
        <a:lstStyle/>
        <a:p>
          <a:endParaRPr lang="es-DO" sz="900"/>
        </a:p>
      </dgm:t>
    </dgm:pt>
    <dgm:pt modelId="{562E0879-F142-46E0-B809-BB297FD17E7D}" type="sibTrans" cxnId="{B106EB94-55F1-4A79-AC01-A718B443FE14}">
      <dgm:prSet/>
      <dgm:spPr/>
      <dgm:t>
        <a:bodyPr/>
        <a:lstStyle/>
        <a:p>
          <a:endParaRPr lang="es-DO" sz="3200"/>
        </a:p>
      </dgm:t>
    </dgm:pt>
    <dgm:pt modelId="{0990B9DE-9FC3-4497-9DA9-6949A121461B}">
      <dgm:prSet phldrT="[Texto]" custT="1"/>
      <dgm:spPr/>
      <dgm:t>
        <a:bodyPr/>
        <a:lstStyle/>
        <a:p>
          <a:r>
            <a:rPr lang="es-DO" sz="1200" dirty="0" smtClean="0"/>
            <a:t>Fondos en Avance</a:t>
          </a:r>
          <a:endParaRPr lang="es-DO" sz="1200" dirty="0"/>
        </a:p>
      </dgm:t>
    </dgm:pt>
    <dgm:pt modelId="{84AEE24A-9E36-4559-A6E6-CCCA6A8895F6}" type="parTrans" cxnId="{35749317-CADE-4205-9CD4-4FAFE5AA5331}">
      <dgm:prSet custT="1"/>
      <dgm:spPr/>
      <dgm:t>
        <a:bodyPr/>
        <a:lstStyle/>
        <a:p>
          <a:endParaRPr lang="es-DO" sz="900"/>
        </a:p>
      </dgm:t>
    </dgm:pt>
    <dgm:pt modelId="{595666FB-A058-454C-B0CC-173C9274C4A4}" type="sibTrans" cxnId="{35749317-CADE-4205-9CD4-4FAFE5AA5331}">
      <dgm:prSet/>
      <dgm:spPr/>
      <dgm:t>
        <a:bodyPr/>
        <a:lstStyle/>
        <a:p>
          <a:endParaRPr lang="es-DO" sz="3200"/>
        </a:p>
      </dgm:t>
    </dgm:pt>
    <dgm:pt modelId="{1FDBCCC7-643A-4401-9BFA-21304F4674BB}">
      <dgm:prSet phldrT="[Texto]" custT="1"/>
      <dgm:spPr/>
      <dgm:t>
        <a:bodyPr/>
        <a:lstStyle/>
        <a:p>
          <a:r>
            <a:rPr lang="es-DO" sz="1200" dirty="0" smtClean="0"/>
            <a:t>Autorizados por Excepción</a:t>
          </a:r>
        </a:p>
      </dgm:t>
    </dgm:pt>
    <dgm:pt modelId="{BDBA24FF-DA5B-4C35-AD01-77A74CD04474}" type="parTrans" cxnId="{9CCA082F-D5AA-4DBA-9ED0-0C0E10B93BFE}">
      <dgm:prSet custT="1"/>
      <dgm:spPr/>
      <dgm:t>
        <a:bodyPr/>
        <a:lstStyle/>
        <a:p>
          <a:endParaRPr lang="es-DO" sz="900"/>
        </a:p>
      </dgm:t>
    </dgm:pt>
    <dgm:pt modelId="{5DA4D950-074C-4B30-9D95-D44BE0105C32}" type="sibTrans" cxnId="{9CCA082F-D5AA-4DBA-9ED0-0C0E10B93BFE}">
      <dgm:prSet/>
      <dgm:spPr/>
      <dgm:t>
        <a:bodyPr/>
        <a:lstStyle/>
        <a:p>
          <a:endParaRPr lang="es-DO" sz="3200"/>
        </a:p>
      </dgm:t>
    </dgm:pt>
    <dgm:pt modelId="{AAF70E74-DF82-4126-970E-6456B7DC6239}">
      <dgm:prSet custT="1"/>
      <dgm:spPr/>
      <dgm:t>
        <a:bodyPr/>
        <a:lstStyle/>
        <a:p>
          <a:r>
            <a:rPr lang="es-DO" sz="1200" smtClean="0"/>
            <a:t>Fondos Reponibles</a:t>
          </a:r>
          <a:endParaRPr lang="es-DO" sz="1200" dirty="0"/>
        </a:p>
      </dgm:t>
    </dgm:pt>
    <dgm:pt modelId="{B69334FC-2A8E-4DCA-A3A7-FC120134A9B1}" type="parTrans" cxnId="{BF9ACE9F-2B42-4460-A41C-840BB6674764}">
      <dgm:prSet custT="1"/>
      <dgm:spPr/>
      <dgm:t>
        <a:bodyPr/>
        <a:lstStyle/>
        <a:p>
          <a:endParaRPr lang="es-DO" sz="900"/>
        </a:p>
      </dgm:t>
    </dgm:pt>
    <dgm:pt modelId="{84B83516-B5FD-4654-A870-7BC6FB51DC3A}" type="sibTrans" cxnId="{BF9ACE9F-2B42-4460-A41C-840BB6674764}">
      <dgm:prSet/>
      <dgm:spPr/>
      <dgm:t>
        <a:bodyPr/>
        <a:lstStyle/>
        <a:p>
          <a:endParaRPr lang="es-DO" sz="3200"/>
        </a:p>
      </dgm:t>
    </dgm:pt>
    <dgm:pt modelId="{00A51DAF-E2A8-44DA-92F8-859D20C0990D}">
      <dgm:prSet custT="1"/>
      <dgm:spPr/>
      <dgm:t>
        <a:bodyPr/>
        <a:lstStyle/>
        <a:p>
          <a:r>
            <a:rPr lang="es-DO" sz="1200" smtClean="0"/>
            <a:t>Eventuales No Recurrentes</a:t>
          </a:r>
          <a:endParaRPr lang="es-DO" sz="1200" dirty="0"/>
        </a:p>
      </dgm:t>
    </dgm:pt>
    <dgm:pt modelId="{ED6D7BD8-1D70-4AD8-85A9-5C16913829FE}" type="parTrans" cxnId="{83D2F16D-4036-4F02-A61D-FAD237907928}">
      <dgm:prSet custT="1"/>
      <dgm:spPr/>
      <dgm:t>
        <a:bodyPr/>
        <a:lstStyle/>
        <a:p>
          <a:endParaRPr lang="es-DO" sz="900"/>
        </a:p>
      </dgm:t>
    </dgm:pt>
    <dgm:pt modelId="{9847D0F5-6AA6-437D-8A61-0FD6490CD586}" type="sibTrans" cxnId="{83D2F16D-4036-4F02-A61D-FAD237907928}">
      <dgm:prSet/>
      <dgm:spPr/>
      <dgm:t>
        <a:bodyPr/>
        <a:lstStyle/>
        <a:p>
          <a:endParaRPr lang="es-DO" sz="3200"/>
        </a:p>
      </dgm:t>
    </dgm:pt>
    <dgm:pt modelId="{42197631-F7EB-405A-944C-F1275760ED4E}">
      <dgm:prSet custT="1"/>
      <dgm:spPr/>
      <dgm:t>
        <a:bodyPr/>
        <a:lstStyle/>
        <a:p>
          <a:r>
            <a:rPr lang="es-DO" sz="1200" smtClean="0"/>
            <a:t>Catástrofe y Emergencias</a:t>
          </a:r>
          <a:endParaRPr lang="es-DO" sz="1200" dirty="0"/>
        </a:p>
      </dgm:t>
    </dgm:pt>
    <dgm:pt modelId="{6392E66A-A698-4113-B8B0-BC09A23AA2B3}" type="parTrans" cxnId="{8745541A-4B8A-47C7-8738-E76D72CBD9C0}">
      <dgm:prSet custT="1"/>
      <dgm:spPr/>
      <dgm:t>
        <a:bodyPr/>
        <a:lstStyle/>
        <a:p>
          <a:endParaRPr lang="es-DO" sz="900"/>
        </a:p>
      </dgm:t>
    </dgm:pt>
    <dgm:pt modelId="{14F14703-79D4-4C3D-8234-94C3EF391928}" type="sibTrans" cxnId="{8745541A-4B8A-47C7-8738-E76D72CBD9C0}">
      <dgm:prSet/>
      <dgm:spPr/>
      <dgm:t>
        <a:bodyPr/>
        <a:lstStyle/>
        <a:p>
          <a:endParaRPr lang="es-DO" sz="3200"/>
        </a:p>
      </dgm:t>
    </dgm:pt>
    <dgm:pt modelId="{E32E761E-A459-4FF4-B95A-B94FF1B8BC71}">
      <dgm:prSet custT="1"/>
      <dgm:spPr/>
      <dgm:t>
        <a:bodyPr/>
        <a:lstStyle/>
        <a:p>
          <a:r>
            <a:rPr lang="es-DO" sz="1200" smtClean="0"/>
            <a:t>Asistencia Social</a:t>
          </a:r>
          <a:endParaRPr lang="es-DO" sz="1200" dirty="0"/>
        </a:p>
      </dgm:t>
    </dgm:pt>
    <dgm:pt modelId="{A5BED005-972C-4B3D-832C-24D6F5EDF8B2}" type="parTrans" cxnId="{A622E6B3-AEAF-4D44-963A-ED55C9091C33}">
      <dgm:prSet custT="1"/>
      <dgm:spPr/>
      <dgm:t>
        <a:bodyPr/>
        <a:lstStyle/>
        <a:p>
          <a:endParaRPr lang="es-DO" sz="900"/>
        </a:p>
      </dgm:t>
    </dgm:pt>
    <dgm:pt modelId="{7AD60A2D-8561-49FD-BDE6-532E63D19FD5}" type="sibTrans" cxnId="{A622E6B3-AEAF-4D44-963A-ED55C9091C33}">
      <dgm:prSet/>
      <dgm:spPr/>
      <dgm:t>
        <a:bodyPr/>
        <a:lstStyle/>
        <a:p>
          <a:endParaRPr lang="es-DO" sz="3200"/>
        </a:p>
      </dgm:t>
    </dgm:pt>
    <dgm:pt modelId="{517D32A5-64CD-4D94-9FD8-94F093B38295}">
      <dgm:prSet custT="1"/>
      <dgm:spPr/>
      <dgm:t>
        <a:bodyPr/>
        <a:lstStyle/>
        <a:p>
          <a:r>
            <a:rPr lang="es-DO" sz="1200" smtClean="0"/>
            <a:t>Institucional</a:t>
          </a:r>
          <a:endParaRPr lang="es-DO" sz="1200" dirty="0"/>
        </a:p>
      </dgm:t>
    </dgm:pt>
    <dgm:pt modelId="{1620D4B7-6C91-415D-94A4-D7882050E4B9}" type="parTrans" cxnId="{9C81FFBE-3952-448E-BD57-ACCB38564A1A}">
      <dgm:prSet custT="1"/>
      <dgm:spPr/>
      <dgm:t>
        <a:bodyPr/>
        <a:lstStyle/>
        <a:p>
          <a:endParaRPr lang="es-DO" sz="900"/>
        </a:p>
      </dgm:t>
    </dgm:pt>
    <dgm:pt modelId="{AE492E02-3B8E-4CC9-91B6-BE4D30725690}" type="sibTrans" cxnId="{9C81FFBE-3952-448E-BD57-ACCB38564A1A}">
      <dgm:prSet/>
      <dgm:spPr/>
      <dgm:t>
        <a:bodyPr/>
        <a:lstStyle/>
        <a:p>
          <a:endParaRPr lang="es-DO" sz="3200"/>
        </a:p>
      </dgm:t>
    </dgm:pt>
    <dgm:pt modelId="{876FCCB0-B59E-4D3C-A260-38C40B82C652}">
      <dgm:prSet custT="1"/>
      <dgm:spPr/>
      <dgm:t>
        <a:bodyPr/>
        <a:lstStyle/>
        <a:p>
          <a:r>
            <a:rPr lang="es-DO" sz="1200" dirty="0" smtClean="0"/>
            <a:t>Contrapartida Proyectos</a:t>
          </a:r>
          <a:endParaRPr lang="es-DO" sz="1200" dirty="0"/>
        </a:p>
      </dgm:t>
    </dgm:pt>
    <dgm:pt modelId="{42C09909-9398-4F58-A66E-AAD5B239C3D9}" type="parTrans" cxnId="{F8FB2F14-3FCA-4564-B933-660735675575}">
      <dgm:prSet custT="1"/>
      <dgm:spPr/>
      <dgm:t>
        <a:bodyPr/>
        <a:lstStyle/>
        <a:p>
          <a:endParaRPr lang="es-DO" sz="900"/>
        </a:p>
      </dgm:t>
    </dgm:pt>
    <dgm:pt modelId="{E12F673E-CB56-4DEF-AE24-18D2D6F5214C}" type="sibTrans" cxnId="{F8FB2F14-3FCA-4564-B933-660735675575}">
      <dgm:prSet/>
      <dgm:spPr/>
      <dgm:t>
        <a:bodyPr/>
        <a:lstStyle/>
        <a:p>
          <a:endParaRPr lang="es-DO" sz="3200"/>
        </a:p>
      </dgm:t>
    </dgm:pt>
    <dgm:pt modelId="{0F4083B4-08E5-495C-AE03-9D881781A3DB}" type="pres">
      <dgm:prSet presAssocID="{A9C9CD7D-E9B7-4F19-9C6A-60EFFC7C10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3B0984A-5B8B-4CED-A18E-A404E749992E}" type="pres">
      <dgm:prSet presAssocID="{DFA85B0D-AB00-4932-8372-F756BDAD1627}" presName="root1" presStyleCnt="0"/>
      <dgm:spPr/>
    </dgm:pt>
    <dgm:pt modelId="{590EDBD2-2DA1-457C-BF82-1FCBC2305BAA}" type="pres">
      <dgm:prSet presAssocID="{DFA85B0D-AB00-4932-8372-F756BDAD1627}" presName="LevelOneTextNode" presStyleLbl="node0" presStyleIdx="0" presStyleCnt="1" custScaleX="252471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05A02B64-2FAC-47CE-881C-8C4C69294030}" type="pres">
      <dgm:prSet presAssocID="{DFA85B0D-AB00-4932-8372-F756BDAD1627}" presName="level2hierChild" presStyleCnt="0"/>
      <dgm:spPr/>
    </dgm:pt>
    <dgm:pt modelId="{16BD1124-BE76-4A58-BF0D-02AAA6B72159}" type="pres">
      <dgm:prSet presAssocID="{3F598114-EFB5-4661-8E48-87D9BB7BBF0F}" presName="conn2-1" presStyleLbl="parChTrans1D2" presStyleIdx="0" presStyleCnt="3"/>
      <dgm:spPr/>
      <dgm:t>
        <a:bodyPr/>
        <a:lstStyle/>
        <a:p>
          <a:endParaRPr lang="es-PY"/>
        </a:p>
      </dgm:t>
    </dgm:pt>
    <dgm:pt modelId="{468FCF81-AFF1-4B33-9590-0D7C8FD81316}" type="pres">
      <dgm:prSet presAssocID="{3F598114-EFB5-4661-8E48-87D9BB7BBF0F}" presName="connTx" presStyleLbl="parChTrans1D2" presStyleIdx="0" presStyleCnt="3"/>
      <dgm:spPr/>
      <dgm:t>
        <a:bodyPr/>
        <a:lstStyle/>
        <a:p>
          <a:endParaRPr lang="es-PY"/>
        </a:p>
      </dgm:t>
    </dgm:pt>
    <dgm:pt modelId="{ED5FF805-E371-4ADB-AA9E-5590C2211BC7}" type="pres">
      <dgm:prSet presAssocID="{AFD399F2-D8E6-4129-99AD-5E243A916791}" presName="root2" presStyleCnt="0"/>
      <dgm:spPr/>
    </dgm:pt>
    <dgm:pt modelId="{7EB1F66A-FF1B-4443-A212-C7EB51FF6176}" type="pres">
      <dgm:prSet presAssocID="{AFD399F2-D8E6-4129-99AD-5E243A916791}" presName="LevelTwoTextNode" presStyleLbl="node2" presStyleIdx="0" presStyleCnt="3" custScaleX="323950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1C8148C5-F727-4857-BD15-9BF29D2C6C4A}" type="pres">
      <dgm:prSet presAssocID="{AFD399F2-D8E6-4129-99AD-5E243A916791}" presName="level3hierChild" presStyleCnt="0"/>
      <dgm:spPr/>
    </dgm:pt>
    <dgm:pt modelId="{130EB298-9E23-4D96-ADF5-25BA06D2AFE0}" type="pres">
      <dgm:prSet presAssocID="{84AEE24A-9E36-4559-A6E6-CCCA6A8895F6}" presName="conn2-1" presStyleLbl="parChTrans1D2" presStyleIdx="1" presStyleCnt="3"/>
      <dgm:spPr/>
      <dgm:t>
        <a:bodyPr/>
        <a:lstStyle/>
        <a:p>
          <a:endParaRPr lang="es-PY"/>
        </a:p>
      </dgm:t>
    </dgm:pt>
    <dgm:pt modelId="{F1745866-2A5E-4DA7-A8AA-9B57A5F9398C}" type="pres">
      <dgm:prSet presAssocID="{84AEE24A-9E36-4559-A6E6-CCCA6A8895F6}" presName="connTx" presStyleLbl="parChTrans1D2" presStyleIdx="1" presStyleCnt="3"/>
      <dgm:spPr/>
      <dgm:t>
        <a:bodyPr/>
        <a:lstStyle/>
        <a:p>
          <a:endParaRPr lang="es-PY"/>
        </a:p>
      </dgm:t>
    </dgm:pt>
    <dgm:pt modelId="{5258924B-8F7E-426C-92D0-0CDD77FBE72B}" type="pres">
      <dgm:prSet presAssocID="{0990B9DE-9FC3-4497-9DA9-6949A121461B}" presName="root2" presStyleCnt="0"/>
      <dgm:spPr/>
    </dgm:pt>
    <dgm:pt modelId="{097E1F91-A3B9-425E-BACA-D282A1D0DCF2}" type="pres">
      <dgm:prSet presAssocID="{0990B9DE-9FC3-4497-9DA9-6949A121461B}" presName="LevelTwoTextNode" presStyleLbl="node2" presStyleIdx="1" presStyleCnt="3" custScaleX="323950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6C63C2B1-A15C-47F9-8183-02017BB0438F}" type="pres">
      <dgm:prSet presAssocID="{0990B9DE-9FC3-4497-9DA9-6949A121461B}" presName="level3hierChild" presStyleCnt="0"/>
      <dgm:spPr/>
    </dgm:pt>
    <dgm:pt modelId="{3AD6C93E-2D88-463D-A849-FB8E6E596579}" type="pres">
      <dgm:prSet presAssocID="{BDBA24FF-DA5B-4C35-AD01-77A74CD04474}" presName="conn2-1" presStyleLbl="parChTrans1D3" presStyleIdx="0" presStyleCnt="6"/>
      <dgm:spPr/>
      <dgm:t>
        <a:bodyPr/>
        <a:lstStyle/>
        <a:p>
          <a:endParaRPr lang="es-PY"/>
        </a:p>
      </dgm:t>
    </dgm:pt>
    <dgm:pt modelId="{C6C2D095-7EBA-4F00-8573-1A76D9B452FF}" type="pres">
      <dgm:prSet presAssocID="{BDBA24FF-DA5B-4C35-AD01-77A74CD04474}" presName="connTx" presStyleLbl="parChTrans1D3" presStyleIdx="0" presStyleCnt="6"/>
      <dgm:spPr/>
      <dgm:t>
        <a:bodyPr/>
        <a:lstStyle/>
        <a:p>
          <a:endParaRPr lang="es-PY"/>
        </a:p>
      </dgm:t>
    </dgm:pt>
    <dgm:pt modelId="{C5782881-E495-45C6-9F7E-D46532D4996A}" type="pres">
      <dgm:prSet presAssocID="{1FDBCCC7-643A-4401-9BFA-21304F4674BB}" presName="root2" presStyleCnt="0"/>
      <dgm:spPr/>
    </dgm:pt>
    <dgm:pt modelId="{DDACB904-FB88-4430-A749-C41A9FC1F2B4}" type="pres">
      <dgm:prSet presAssocID="{1FDBCCC7-643A-4401-9BFA-21304F4674BB}" presName="LevelTwoTextNode" presStyleLbl="node3" presStyleIdx="0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7437D4B8-359E-4757-A2C4-7818EFD2CD99}" type="pres">
      <dgm:prSet presAssocID="{1FDBCCC7-643A-4401-9BFA-21304F4674BB}" presName="level3hierChild" presStyleCnt="0"/>
      <dgm:spPr/>
    </dgm:pt>
    <dgm:pt modelId="{72ED7960-C68D-408A-9770-55DCCBD358E2}" type="pres">
      <dgm:prSet presAssocID="{42C09909-9398-4F58-A66E-AAD5B239C3D9}" presName="conn2-1" presStyleLbl="parChTrans1D3" presStyleIdx="1" presStyleCnt="6"/>
      <dgm:spPr/>
      <dgm:t>
        <a:bodyPr/>
        <a:lstStyle/>
        <a:p>
          <a:endParaRPr lang="es-PY"/>
        </a:p>
      </dgm:t>
    </dgm:pt>
    <dgm:pt modelId="{00812270-B3DD-43FB-9379-5959BB6CF3D5}" type="pres">
      <dgm:prSet presAssocID="{42C09909-9398-4F58-A66E-AAD5B239C3D9}" presName="connTx" presStyleLbl="parChTrans1D3" presStyleIdx="1" presStyleCnt="6"/>
      <dgm:spPr/>
      <dgm:t>
        <a:bodyPr/>
        <a:lstStyle/>
        <a:p>
          <a:endParaRPr lang="es-PY"/>
        </a:p>
      </dgm:t>
    </dgm:pt>
    <dgm:pt modelId="{F0494208-BE0E-477E-BDEB-1258C5005DFF}" type="pres">
      <dgm:prSet presAssocID="{876FCCB0-B59E-4D3C-A260-38C40B82C652}" presName="root2" presStyleCnt="0"/>
      <dgm:spPr/>
    </dgm:pt>
    <dgm:pt modelId="{6B0A43E9-EDDD-4ABF-91D5-E93F9F9C1DB6}" type="pres">
      <dgm:prSet presAssocID="{876FCCB0-B59E-4D3C-A260-38C40B82C652}" presName="LevelTwoTextNode" presStyleLbl="node3" presStyleIdx="1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D67E65D0-81A1-405D-A117-8D6E9B6FC22F}" type="pres">
      <dgm:prSet presAssocID="{876FCCB0-B59E-4D3C-A260-38C40B82C652}" presName="level3hierChild" presStyleCnt="0"/>
      <dgm:spPr/>
    </dgm:pt>
    <dgm:pt modelId="{F091C9EC-1DF7-491C-A131-AD8803DC48BA}" type="pres">
      <dgm:prSet presAssocID="{B69334FC-2A8E-4DCA-A3A7-FC120134A9B1}" presName="conn2-1" presStyleLbl="parChTrans1D2" presStyleIdx="2" presStyleCnt="3"/>
      <dgm:spPr/>
      <dgm:t>
        <a:bodyPr/>
        <a:lstStyle/>
        <a:p>
          <a:endParaRPr lang="es-PY"/>
        </a:p>
      </dgm:t>
    </dgm:pt>
    <dgm:pt modelId="{8B63D87D-70A4-4ECC-A033-CCA934C87A78}" type="pres">
      <dgm:prSet presAssocID="{B69334FC-2A8E-4DCA-A3A7-FC120134A9B1}" presName="connTx" presStyleLbl="parChTrans1D2" presStyleIdx="2" presStyleCnt="3"/>
      <dgm:spPr/>
      <dgm:t>
        <a:bodyPr/>
        <a:lstStyle/>
        <a:p>
          <a:endParaRPr lang="es-PY"/>
        </a:p>
      </dgm:t>
    </dgm:pt>
    <dgm:pt modelId="{39C838DD-D9AC-4988-830A-603971821807}" type="pres">
      <dgm:prSet presAssocID="{AAF70E74-DF82-4126-970E-6456B7DC6239}" presName="root2" presStyleCnt="0"/>
      <dgm:spPr/>
    </dgm:pt>
    <dgm:pt modelId="{EA23259B-5793-41B9-B8D3-9801816A803C}" type="pres">
      <dgm:prSet presAssocID="{AAF70E74-DF82-4126-970E-6456B7DC6239}" presName="LevelTwoTextNode" presStyleLbl="node2" presStyleIdx="2" presStyleCnt="3" custScaleX="323950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74DC1F1D-13E5-43BD-A2AD-C677AEE872D5}" type="pres">
      <dgm:prSet presAssocID="{AAF70E74-DF82-4126-970E-6456B7DC6239}" presName="level3hierChild" presStyleCnt="0"/>
      <dgm:spPr/>
    </dgm:pt>
    <dgm:pt modelId="{74FF669D-A299-488D-9C59-31AE54325E44}" type="pres">
      <dgm:prSet presAssocID="{6392E66A-A698-4113-B8B0-BC09A23AA2B3}" presName="conn2-1" presStyleLbl="parChTrans1D3" presStyleIdx="2" presStyleCnt="6"/>
      <dgm:spPr/>
      <dgm:t>
        <a:bodyPr/>
        <a:lstStyle/>
        <a:p>
          <a:endParaRPr lang="es-PY"/>
        </a:p>
      </dgm:t>
    </dgm:pt>
    <dgm:pt modelId="{95D53F0C-94DA-4F32-9D40-0EA3C0CD1257}" type="pres">
      <dgm:prSet presAssocID="{6392E66A-A698-4113-B8B0-BC09A23AA2B3}" presName="connTx" presStyleLbl="parChTrans1D3" presStyleIdx="2" presStyleCnt="6"/>
      <dgm:spPr/>
      <dgm:t>
        <a:bodyPr/>
        <a:lstStyle/>
        <a:p>
          <a:endParaRPr lang="es-PY"/>
        </a:p>
      </dgm:t>
    </dgm:pt>
    <dgm:pt modelId="{D3C2C25D-6CA6-4E82-A66F-8D10C5329C53}" type="pres">
      <dgm:prSet presAssocID="{42197631-F7EB-405A-944C-F1275760ED4E}" presName="root2" presStyleCnt="0"/>
      <dgm:spPr/>
    </dgm:pt>
    <dgm:pt modelId="{0462548B-8D96-47B7-A218-96CAA753E25F}" type="pres">
      <dgm:prSet presAssocID="{42197631-F7EB-405A-944C-F1275760ED4E}" presName="LevelTwoTextNode" presStyleLbl="node3" presStyleIdx="2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E1607823-B84B-4705-9E91-02A6BACDD1D1}" type="pres">
      <dgm:prSet presAssocID="{42197631-F7EB-405A-944C-F1275760ED4E}" presName="level3hierChild" presStyleCnt="0"/>
      <dgm:spPr/>
    </dgm:pt>
    <dgm:pt modelId="{6B499B58-89CD-4B0B-9CAC-ECF724BA6B7A}" type="pres">
      <dgm:prSet presAssocID="{ED6D7BD8-1D70-4AD8-85A9-5C16913829FE}" presName="conn2-1" presStyleLbl="parChTrans1D3" presStyleIdx="3" presStyleCnt="6"/>
      <dgm:spPr/>
      <dgm:t>
        <a:bodyPr/>
        <a:lstStyle/>
        <a:p>
          <a:endParaRPr lang="es-PY"/>
        </a:p>
      </dgm:t>
    </dgm:pt>
    <dgm:pt modelId="{57B5635E-FA1B-40E0-86BE-FC7229EBB338}" type="pres">
      <dgm:prSet presAssocID="{ED6D7BD8-1D70-4AD8-85A9-5C16913829FE}" presName="connTx" presStyleLbl="parChTrans1D3" presStyleIdx="3" presStyleCnt="6"/>
      <dgm:spPr/>
      <dgm:t>
        <a:bodyPr/>
        <a:lstStyle/>
        <a:p>
          <a:endParaRPr lang="es-PY"/>
        </a:p>
      </dgm:t>
    </dgm:pt>
    <dgm:pt modelId="{0B2AF3B5-F4F5-4B92-B8F3-5E476BA18972}" type="pres">
      <dgm:prSet presAssocID="{00A51DAF-E2A8-44DA-92F8-859D20C0990D}" presName="root2" presStyleCnt="0"/>
      <dgm:spPr/>
    </dgm:pt>
    <dgm:pt modelId="{7DCCA763-2303-49B4-9DD8-197AC7A30C3A}" type="pres">
      <dgm:prSet presAssocID="{00A51DAF-E2A8-44DA-92F8-859D20C0990D}" presName="LevelTwoTextNode" presStyleLbl="node3" presStyleIdx="3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C0822129-031E-46EC-B255-ED2B665B4272}" type="pres">
      <dgm:prSet presAssocID="{00A51DAF-E2A8-44DA-92F8-859D20C0990D}" presName="level3hierChild" presStyleCnt="0"/>
      <dgm:spPr/>
    </dgm:pt>
    <dgm:pt modelId="{30EB048A-B1A2-4901-B856-CD4A72557E22}" type="pres">
      <dgm:prSet presAssocID="{A5BED005-972C-4B3D-832C-24D6F5EDF8B2}" presName="conn2-1" presStyleLbl="parChTrans1D3" presStyleIdx="4" presStyleCnt="6"/>
      <dgm:spPr/>
      <dgm:t>
        <a:bodyPr/>
        <a:lstStyle/>
        <a:p>
          <a:endParaRPr lang="es-PY"/>
        </a:p>
      </dgm:t>
    </dgm:pt>
    <dgm:pt modelId="{7074CD26-43CB-4C4D-8731-6ABC2343C1B9}" type="pres">
      <dgm:prSet presAssocID="{A5BED005-972C-4B3D-832C-24D6F5EDF8B2}" presName="connTx" presStyleLbl="parChTrans1D3" presStyleIdx="4" presStyleCnt="6"/>
      <dgm:spPr/>
      <dgm:t>
        <a:bodyPr/>
        <a:lstStyle/>
        <a:p>
          <a:endParaRPr lang="es-PY"/>
        </a:p>
      </dgm:t>
    </dgm:pt>
    <dgm:pt modelId="{50F03536-9D6E-43C7-82CF-05238FAFEA80}" type="pres">
      <dgm:prSet presAssocID="{E32E761E-A459-4FF4-B95A-B94FF1B8BC71}" presName="root2" presStyleCnt="0"/>
      <dgm:spPr/>
    </dgm:pt>
    <dgm:pt modelId="{019D0AF1-92C9-4E5B-B91D-A48D3F523AFB}" type="pres">
      <dgm:prSet presAssocID="{E32E761E-A459-4FF4-B95A-B94FF1B8BC71}" presName="LevelTwoTextNode" presStyleLbl="node3" presStyleIdx="4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310DABC7-938B-47AC-BC68-48C32CC82615}" type="pres">
      <dgm:prSet presAssocID="{E32E761E-A459-4FF4-B95A-B94FF1B8BC71}" presName="level3hierChild" presStyleCnt="0"/>
      <dgm:spPr/>
    </dgm:pt>
    <dgm:pt modelId="{22E1DDF0-CE4C-42E5-B177-E47FA19C07FE}" type="pres">
      <dgm:prSet presAssocID="{1620D4B7-6C91-415D-94A4-D7882050E4B9}" presName="conn2-1" presStyleLbl="parChTrans1D3" presStyleIdx="5" presStyleCnt="6"/>
      <dgm:spPr/>
      <dgm:t>
        <a:bodyPr/>
        <a:lstStyle/>
        <a:p>
          <a:endParaRPr lang="es-PY"/>
        </a:p>
      </dgm:t>
    </dgm:pt>
    <dgm:pt modelId="{B9830C55-4888-431E-9B71-CE9ED030632B}" type="pres">
      <dgm:prSet presAssocID="{1620D4B7-6C91-415D-94A4-D7882050E4B9}" presName="connTx" presStyleLbl="parChTrans1D3" presStyleIdx="5" presStyleCnt="6"/>
      <dgm:spPr/>
      <dgm:t>
        <a:bodyPr/>
        <a:lstStyle/>
        <a:p>
          <a:endParaRPr lang="es-PY"/>
        </a:p>
      </dgm:t>
    </dgm:pt>
    <dgm:pt modelId="{4BFA5083-BD70-4945-BB4B-056453A4736E}" type="pres">
      <dgm:prSet presAssocID="{517D32A5-64CD-4D94-9FD8-94F093B38295}" presName="root2" presStyleCnt="0"/>
      <dgm:spPr/>
    </dgm:pt>
    <dgm:pt modelId="{3CA386CE-2C59-484C-AB20-99B1395A020B}" type="pres">
      <dgm:prSet presAssocID="{517D32A5-64CD-4D94-9FD8-94F093B38295}" presName="LevelTwoTextNode" presStyleLbl="node3" presStyleIdx="5" presStyleCnt="6" custScaleX="343129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F6BC20F7-D7E3-427D-8BA4-458FD26039A0}" type="pres">
      <dgm:prSet presAssocID="{517D32A5-64CD-4D94-9FD8-94F093B38295}" presName="level3hierChild" presStyleCnt="0"/>
      <dgm:spPr/>
    </dgm:pt>
  </dgm:ptLst>
  <dgm:cxnLst>
    <dgm:cxn modelId="{6A8A41C7-1883-4C92-94BB-93728B8CE4BC}" type="presOf" srcId="{1620D4B7-6C91-415D-94A4-D7882050E4B9}" destId="{B9830C55-4888-431E-9B71-CE9ED030632B}" srcOrd="1" destOrd="0" presId="urn:microsoft.com/office/officeart/2005/8/layout/hierarchy2"/>
    <dgm:cxn modelId="{EA7ACA85-632B-4A86-8311-5D6789083BC9}" type="presOf" srcId="{B69334FC-2A8E-4DCA-A3A7-FC120134A9B1}" destId="{8B63D87D-70A4-4ECC-A033-CCA934C87A78}" srcOrd="1" destOrd="0" presId="urn:microsoft.com/office/officeart/2005/8/layout/hierarchy2"/>
    <dgm:cxn modelId="{6D402AAF-E6FF-4822-9378-311B7559ED58}" type="presOf" srcId="{42197631-F7EB-405A-944C-F1275760ED4E}" destId="{0462548B-8D96-47B7-A218-96CAA753E25F}" srcOrd="0" destOrd="0" presId="urn:microsoft.com/office/officeart/2005/8/layout/hierarchy2"/>
    <dgm:cxn modelId="{1C42B3ED-CDD1-431C-BE75-1FF9C3B1B4F9}" type="presOf" srcId="{B69334FC-2A8E-4DCA-A3A7-FC120134A9B1}" destId="{F091C9EC-1DF7-491C-A131-AD8803DC48BA}" srcOrd="0" destOrd="0" presId="urn:microsoft.com/office/officeart/2005/8/layout/hierarchy2"/>
    <dgm:cxn modelId="{35749317-CADE-4205-9CD4-4FAFE5AA5331}" srcId="{DFA85B0D-AB00-4932-8372-F756BDAD1627}" destId="{0990B9DE-9FC3-4497-9DA9-6949A121461B}" srcOrd="1" destOrd="0" parTransId="{84AEE24A-9E36-4559-A6E6-CCCA6A8895F6}" sibTransId="{595666FB-A058-454C-B0CC-173C9274C4A4}"/>
    <dgm:cxn modelId="{AF0724B4-8815-4810-A725-C4A30F9EE563}" type="presOf" srcId="{3F598114-EFB5-4661-8E48-87D9BB7BBF0F}" destId="{468FCF81-AFF1-4B33-9590-0D7C8FD81316}" srcOrd="1" destOrd="0" presId="urn:microsoft.com/office/officeart/2005/8/layout/hierarchy2"/>
    <dgm:cxn modelId="{1548F957-D9D3-41EE-BD28-383E09335686}" srcId="{A9C9CD7D-E9B7-4F19-9C6A-60EFFC7C107E}" destId="{DFA85B0D-AB00-4932-8372-F756BDAD1627}" srcOrd="0" destOrd="0" parTransId="{99711155-4D62-4331-90E5-3DAE76ACCB56}" sibTransId="{12EF0AD7-024F-4FDF-BA62-98A226218784}"/>
    <dgm:cxn modelId="{75E8E960-2DF1-414C-B529-C558AAAE8874}" type="presOf" srcId="{E32E761E-A459-4FF4-B95A-B94FF1B8BC71}" destId="{019D0AF1-92C9-4E5B-B91D-A48D3F523AFB}" srcOrd="0" destOrd="0" presId="urn:microsoft.com/office/officeart/2005/8/layout/hierarchy2"/>
    <dgm:cxn modelId="{0938E316-22AC-4F43-867D-A719C45C471F}" type="presOf" srcId="{42C09909-9398-4F58-A66E-AAD5B239C3D9}" destId="{00812270-B3DD-43FB-9379-5959BB6CF3D5}" srcOrd="1" destOrd="0" presId="urn:microsoft.com/office/officeart/2005/8/layout/hierarchy2"/>
    <dgm:cxn modelId="{3D6BDBEA-8C9C-456E-80DE-10ADEE43A050}" type="presOf" srcId="{1620D4B7-6C91-415D-94A4-D7882050E4B9}" destId="{22E1DDF0-CE4C-42E5-B177-E47FA19C07FE}" srcOrd="0" destOrd="0" presId="urn:microsoft.com/office/officeart/2005/8/layout/hierarchy2"/>
    <dgm:cxn modelId="{E2256FBC-AB83-4A15-9114-E45814AB248B}" type="presOf" srcId="{1FDBCCC7-643A-4401-9BFA-21304F4674BB}" destId="{DDACB904-FB88-4430-A749-C41A9FC1F2B4}" srcOrd="0" destOrd="0" presId="urn:microsoft.com/office/officeart/2005/8/layout/hierarchy2"/>
    <dgm:cxn modelId="{0F9D3492-2B35-4A7D-BEFA-FCC00CBA70D1}" type="presOf" srcId="{00A51DAF-E2A8-44DA-92F8-859D20C0990D}" destId="{7DCCA763-2303-49B4-9DD8-197AC7A30C3A}" srcOrd="0" destOrd="0" presId="urn:microsoft.com/office/officeart/2005/8/layout/hierarchy2"/>
    <dgm:cxn modelId="{D8537D6F-F2C1-488C-82F8-3D54EE98E5F0}" type="presOf" srcId="{DFA85B0D-AB00-4932-8372-F756BDAD1627}" destId="{590EDBD2-2DA1-457C-BF82-1FCBC2305BAA}" srcOrd="0" destOrd="0" presId="urn:microsoft.com/office/officeart/2005/8/layout/hierarchy2"/>
    <dgm:cxn modelId="{44EFBE3D-B552-4D99-BD13-D1C3149ECB41}" type="presOf" srcId="{84AEE24A-9E36-4559-A6E6-CCCA6A8895F6}" destId="{130EB298-9E23-4D96-ADF5-25BA06D2AFE0}" srcOrd="0" destOrd="0" presId="urn:microsoft.com/office/officeart/2005/8/layout/hierarchy2"/>
    <dgm:cxn modelId="{8745541A-4B8A-47C7-8738-E76D72CBD9C0}" srcId="{AAF70E74-DF82-4126-970E-6456B7DC6239}" destId="{42197631-F7EB-405A-944C-F1275760ED4E}" srcOrd="0" destOrd="0" parTransId="{6392E66A-A698-4113-B8B0-BC09A23AA2B3}" sibTransId="{14F14703-79D4-4C3D-8234-94C3EF391928}"/>
    <dgm:cxn modelId="{AB40F761-EFE3-4F0F-ADC0-CA195DD5DF29}" type="presOf" srcId="{6392E66A-A698-4113-B8B0-BC09A23AA2B3}" destId="{74FF669D-A299-488D-9C59-31AE54325E44}" srcOrd="0" destOrd="0" presId="urn:microsoft.com/office/officeart/2005/8/layout/hierarchy2"/>
    <dgm:cxn modelId="{E3234EFA-2171-49D1-AEA1-1A3E96E45C51}" type="presOf" srcId="{BDBA24FF-DA5B-4C35-AD01-77A74CD04474}" destId="{C6C2D095-7EBA-4F00-8573-1A76D9B452FF}" srcOrd="1" destOrd="0" presId="urn:microsoft.com/office/officeart/2005/8/layout/hierarchy2"/>
    <dgm:cxn modelId="{A1EF0CF2-EBD2-404B-8B9F-AC08D8EA2CAD}" type="presOf" srcId="{42C09909-9398-4F58-A66E-AAD5B239C3D9}" destId="{72ED7960-C68D-408A-9770-55DCCBD358E2}" srcOrd="0" destOrd="0" presId="urn:microsoft.com/office/officeart/2005/8/layout/hierarchy2"/>
    <dgm:cxn modelId="{B106EB94-55F1-4A79-AC01-A718B443FE14}" srcId="{DFA85B0D-AB00-4932-8372-F756BDAD1627}" destId="{AFD399F2-D8E6-4129-99AD-5E243A916791}" srcOrd="0" destOrd="0" parTransId="{3F598114-EFB5-4661-8E48-87D9BB7BBF0F}" sibTransId="{562E0879-F142-46E0-B809-BB297FD17E7D}"/>
    <dgm:cxn modelId="{7482C077-3C08-42EE-B06F-03B965DC504B}" type="presOf" srcId="{ED6D7BD8-1D70-4AD8-85A9-5C16913829FE}" destId="{57B5635E-FA1B-40E0-86BE-FC7229EBB338}" srcOrd="1" destOrd="0" presId="urn:microsoft.com/office/officeart/2005/8/layout/hierarchy2"/>
    <dgm:cxn modelId="{CCD03614-C9C8-4016-9B56-ECFFB0156B4C}" type="presOf" srcId="{AAF70E74-DF82-4126-970E-6456B7DC6239}" destId="{EA23259B-5793-41B9-B8D3-9801816A803C}" srcOrd="0" destOrd="0" presId="urn:microsoft.com/office/officeart/2005/8/layout/hierarchy2"/>
    <dgm:cxn modelId="{F4E39EB5-C46C-4A9F-A525-ED2A2F5FDD7D}" type="presOf" srcId="{876FCCB0-B59E-4D3C-A260-38C40B82C652}" destId="{6B0A43E9-EDDD-4ABF-91D5-E93F9F9C1DB6}" srcOrd="0" destOrd="0" presId="urn:microsoft.com/office/officeart/2005/8/layout/hierarchy2"/>
    <dgm:cxn modelId="{7A134560-53F9-4B53-B42D-661A31F3886F}" type="presOf" srcId="{3F598114-EFB5-4661-8E48-87D9BB7BBF0F}" destId="{16BD1124-BE76-4A58-BF0D-02AAA6B72159}" srcOrd="0" destOrd="0" presId="urn:microsoft.com/office/officeart/2005/8/layout/hierarchy2"/>
    <dgm:cxn modelId="{B336D350-4392-44D8-954B-595CD84F86E3}" type="presOf" srcId="{0990B9DE-9FC3-4497-9DA9-6949A121461B}" destId="{097E1F91-A3B9-425E-BACA-D282A1D0DCF2}" srcOrd="0" destOrd="0" presId="urn:microsoft.com/office/officeart/2005/8/layout/hierarchy2"/>
    <dgm:cxn modelId="{40E1F683-1AE8-463A-8856-B0689A942097}" type="presOf" srcId="{517D32A5-64CD-4D94-9FD8-94F093B38295}" destId="{3CA386CE-2C59-484C-AB20-99B1395A020B}" srcOrd="0" destOrd="0" presId="urn:microsoft.com/office/officeart/2005/8/layout/hierarchy2"/>
    <dgm:cxn modelId="{83D2F16D-4036-4F02-A61D-FAD237907928}" srcId="{AAF70E74-DF82-4126-970E-6456B7DC6239}" destId="{00A51DAF-E2A8-44DA-92F8-859D20C0990D}" srcOrd="1" destOrd="0" parTransId="{ED6D7BD8-1D70-4AD8-85A9-5C16913829FE}" sibTransId="{9847D0F5-6AA6-437D-8A61-0FD6490CD586}"/>
    <dgm:cxn modelId="{F8FB2F14-3FCA-4564-B933-660735675575}" srcId="{0990B9DE-9FC3-4497-9DA9-6949A121461B}" destId="{876FCCB0-B59E-4D3C-A260-38C40B82C652}" srcOrd="1" destOrd="0" parTransId="{42C09909-9398-4F58-A66E-AAD5B239C3D9}" sibTransId="{E12F673E-CB56-4DEF-AE24-18D2D6F5214C}"/>
    <dgm:cxn modelId="{9C81FFBE-3952-448E-BD57-ACCB38564A1A}" srcId="{AAF70E74-DF82-4126-970E-6456B7DC6239}" destId="{517D32A5-64CD-4D94-9FD8-94F093B38295}" srcOrd="3" destOrd="0" parTransId="{1620D4B7-6C91-415D-94A4-D7882050E4B9}" sibTransId="{AE492E02-3B8E-4CC9-91B6-BE4D30725690}"/>
    <dgm:cxn modelId="{BF9ACE9F-2B42-4460-A41C-840BB6674764}" srcId="{DFA85B0D-AB00-4932-8372-F756BDAD1627}" destId="{AAF70E74-DF82-4126-970E-6456B7DC6239}" srcOrd="2" destOrd="0" parTransId="{B69334FC-2A8E-4DCA-A3A7-FC120134A9B1}" sibTransId="{84B83516-B5FD-4654-A870-7BC6FB51DC3A}"/>
    <dgm:cxn modelId="{A622E6B3-AEAF-4D44-963A-ED55C9091C33}" srcId="{AAF70E74-DF82-4126-970E-6456B7DC6239}" destId="{E32E761E-A459-4FF4-B95A-B94FF1B8BC71}" srcOrd="2" destOrd="0" parTransId="{A5BED005-972C-4B3D-832C-24D6F5EDF8B2}" sibTransId="{7AD60A2D-8561-49FD-BDE6-532E63D19FD5}"/>
    <dgm:cxn modelId="{941C4798-AF1A-482C-9C63-DADD98040C8B}" type="presOf" srcId="{84AEE24A-9E36-4559-A6E6-CCCA6A8895F6}" destId="{F1745866-2A5E-4DA7-A8AA-9B57A5F9398C}" srcOrd="1" destOrd="0" presId="urn:microsoft.com/office/officeart/2005/8/layout/hierarchy2"/>
    <dgm:cxn modelId="{23A1A600-FA80-4204-BE3C-550E27F95345}" type="presOf" srcId="{A5BED005-972C-4B3D-832C-24D6F5EDF8B2}" destId="{7074CD26-43CB-4C4D-8731-6ABC2343C1B9}" srcOrd="1" destOrd="0" presId="urn:microsoft.com/office/officeart/2005/8/layout/hierarchy2"/>
    <dgm:cxn modelId="{EA5AF39E-B572-46DF-B8E6-B999D7D33C12}" type="presOf" srcId="{A5BED005-972C-4B3D-832C-24D6F5EDF8B2}" destId="{30EB048A-B1A2-4901-B856-CD4A72557E22}" srcOrd="0" destOrd="0" presId="urn:microsoft.com/office/officeart/2005/8/layout/hierarchy2"/>
    <dgm:cxn modelId="{9CCA082F-D5AA-4DBA-9ED0-0C0E10B93BFE}" srcId="{0990B9DE-9FC3-4497-9DA9-6949A121461B}" destId="{1FDBCCC7-643A-4401-9BFA-21304F4674BB}" srcOrd="0" destOrd="0" parTransId="{BDBA24FF-DA5B-4C35-AD01-77A74CD04474}" sibTransId="{5DA4D950-074C-4B30-9D95-D44BE0105C32}"/>
    <dgm:cxn modelId="{2A8B43C0-2332-401E-B775-C614799EDD81}" type="presOf" srcId="{BDBA24FF-DA5B-4C35-AD01-77A74CD04474}" destId="{3AD6C93E-2D88-463D-A849-FB8E6E596579}" srcOrd="0" destOrd="0" presId="urn:microsoft.com/office/officeart/2005/8/layout/hierarchy2"/>
    <dgm:cxn modelId="{188A3151-79C1-4441-B9AD-D8DB587A3640}" type="presOf" srcId="{AFD399F2-D8E6-4129-99AD-5E243A916791}" destId="{7EB1F66A-FF1B-4443-A212-C7EB51FF6176}" srcOrd="0" destOrd="0" presId="urn:microsoft.com/office/officeart/2005/8/layout/hierarchy2"/>
    <dgm:cxn modelId="{76E26C1A-A8E5-4107-AE40-EF18ABDCE693}" type="presOf" srcId="{A9C9CD7D-E9B7-4F19-9C6A-60EFFC7C107E}" destId="{0F4083B4-08E5-495C-AE03-9D881781A3DB}" srcOrd="0" destOrd="0" presId="urn:microsoft.com/office/officeart/2005/8/layout/hierarchy2"/>
    <dgm:cxn modelId="{5EF63C19-7C62-4113-B80F-6CA4320BDCA9}" type="presOf" srcId="{ED6D7BD8-1D70-4AD8-85A9-5C16913829FE}" destId="{6B499B58-89CD-4B0B-9CAC-ECF724BA6B7A}" srcOrd="0" destOrd="0" presId="urn:microsoft.com/office/officeart/2005/8/layout/hierarchy2"/>
    <dgm:cxn modelId="{DFAC685E-D0B6-47B4-B32F-C264C8F5A41F}" type="presOf" srcId="{6392E66A-A698-4113-B8B0-BC09A23AA2B3}" destId="{95D53F0C-94DA-4F32-9D40-0EA3C0CD1257}" srcOrd="1" destOrd="0" presId="urn:microsoft.com/office/officeart/2005/8/layout/hierarchy2"/>
    <dgm:cxn modelId="{A34D5C42-B834-4B10-B7A8-1EC78092D4C4}" type="presParOf" srcId="{0F4083B4-08E5-495C-AE03-9D881781A3DB}" destId="{13B0984A-5B8B-4CED-A18E-A404E749992E}" srcOrd="0" destOrd="0" presId="urn:microsoft.com/office/officeart/2005/8/layout/hierarchy2"/>
    <dgm:cxn modelId="{119E7CFA-D731-4629-9FF4-4603ADE57D15}" type="presParOf" srcId="{13B0984A-5B8B-4CED-A18E-A404E749992E}" destId="{590EDBD2-2DA1-457C-BF82-1FCBC2305BAA}" srcOrd="0" destOrd="0" presId="urn:microsoft.com/office/officeart/2005/8/layout/hierarchy2"/>
    <dgm:cxn modelId="{C8849D5E-D52E-4B08-AABA-63D487DA16F0}" type="presParOf" srcId="{13B0984A-5B8B-4CED-A18E-A404E749992E}" destId="{05A02B64-2FAC-47CE-881C-8C4C69294030}" srcOrd="1" destOrd="0" presId="urn:microsoft.com/office/officeart/2005/8/layout/hierarchy2"/>
    <dgm:cxn modelId="{F59EA446-AAC3-4983-AFD4-A6747797A359}" type="presParOf" srcId="{05A02B64-2FAC-47CE-881C-8C4C69294030}" destId="{16BD1124-BE76-4A58-BF0D-02AAA6B72159}" srcOrd="0" destOrd="0" presId="urn:microsoft.com/office/officeart/2005/8/layout/hierarchy2"/>
    <dgm:cxn modelId="{1FBB1CC1-E893-4E38-82D5-661C50FFAA7C}" type="presParOf" srcId="{16BD1124-BE76-4A58-BF0D-02AAA6B72159}" destId="{468FCF81-AFF1-4B33-9590-0D7C8FD81316}" srcOrd="0" destOrd="0" presId="urn:microsoft.com/office/officeart/2005/8/layout/hierarchy2"/>
    <dgm:cxn modelId="{D5133285-CFE7-45E3-B347-48BD020179B0}" type="presParOf" srcId="{05A02B64-2FAC-47CE-881C-8C4C69294030}" destId="{ED5FF805-E371-4ADB-AA9E-5590C2211BC7}" srcOrd="1" destOrd="0" presId="urn:microsoft.com/office/officeart/2005/8/layout/hierarchy2"/>
    <dgm:cxn modelId="{1CBFCA07-AB34-4572-9CDF-9FC2762607B1}" type="presParOf" srcId="{ED5FF805-E371-4ADB-AA9E-5590C2211BC7}" destId="{7EB1F66A-FF1B-4443-A212-C7EB51FF6176}" srcOrd="0" destOrd="0" presId="urn:microsoft.com/office/officeart/2005/8/layout/hierarchy2"/>
    <dgm:cxn modelId="{7BCF531A-1230-439D-A567-66A63FB705BC}" type="presParOf" srcId="{ED5FF805-E371-4ADB-AA9E-5590C2211BC7}" destId="{1C8148C5-F727-4857-BD15-9BF29D2C6C4A}" srcOrd="1" destOrd="0" presId="urn:microsoft.com/office/officeart/2005/8/layout/hierarchy2"/>
    <dgm:cxn modelId="{10F29EAF-E504-4442-A302-557391467F47}" type="presParOf" srcId="{05A02B64-2FAC-47CE-881C-8C4C69294030}" destId="{130EB298-9E23-4D96-ADF5-25BA06D2AFE0}" srcOrd="2" destOrd="0" presId="urn:microsoft.com/office/officeart/2005/8/layout/hierarchy2"/>
    <dgm:cxn modelId="{0F1B12F6-D8CC-400D-8A3E-2D51CFBA612A}" type="presParOf" srcId="{130EB298-9E23-4D96-ADF5-25BA06D2AFE0}" destId="{F1745866-2A5E-4DA7-A8AA-9B57A5F9398C}" srcOrd="0" destOrd="0" presId="urn:microsoft.com/office/officeart/2005/8/layout/hierarchy2"/>
    <dgm:cxn modelId="{2E49DAA9-05C6-454F-8A94-BE36F828B02D}" type="presParOf" srcId="{05A02B64-2FAC-47CE-881C-8C4C69294030}" destId="{5258924B-8F7E-426C-92D0-0CDD77FBE72B}" srcOrd="3" destOrd="0" presId="urn:microsoft.com/office/officeart/2005/8/layout/hierarchy2"/>
    <dgm:cxn modelId="{B66CF682-B0C7-4971-B207-AF3684BE36D5}" type="presParOf" srcId="{5258924B-8F7E-426C-92D0-0CDD77FBE72B}" destId="{097E1F91-A3B9-425E-BACA-D282A1D0DCF2}" srcOrd="0" destOrd="0" presId="urn:microsoft.com/office/officeart/2005/8/layout/hierarchy2"/>
    <dgm:cxn modelId="{A20C87FE-DC41-4C85-851E-DEF5861422CC}" type="presParOf" srcId="{5258924B-8F7E-426C-92D0-0CDD77FBE72B}" destId="{6C63C2B1-A15C-47F9-8183-02017BB0438F}" srcOrd="1" destOrd="0" presId="urn:microsoft.com/office/officeart/2005/8/layout/hierarchy2"/>
    <dgm:cxn modelId="{CB575496-0E6B-4823-9816-798C82865C06}" type="presParOf" srcId="{6C63C2B1-A15C-47F9-8183-02017BB0438F}" destId="{3AD6C93E-2D88-463D-A849-FB8E6E596579}" srcOrd="0" destOrd="0" presId="urn:microsoft.com/office/officeart/2005/8/layout/hierarchy2"/>
    <dgm:cxn modelId="{6CABF63F-61B5-4D34-8A87-FE84741DEBEC}" type="presParOf" srcId="{3AD6C93E-2D88-463D-A849-FB8E6E596579}" destId="{C6C2D095-7EBA-4F00-8573-1A76D9B452FF}" srcOrd="0" destOrd="0" presId="urn:microsoft.com/office/officeart/2005/8/layout/hierarchy2"/>
    <dgm:cxn modelId="{220C7680-0982-404A-8540-367D6359746F}" type="presParOf" srcId="{6C63C2B1-A15C-47F9-8183-02017BB0438F}" destId="{C5782881-E495-45C6-9F7E-D46532D4996A}" srcOrd="1" destOrd="0" presId="urn:microsoft.com/office/officeart/2005/8/layout/hierarchy2"/>
    <dgm:cxn modelId="{6CD721ED-629D-42B5-9E15-69D4D08805CB}" type="presParOf" srcId="{C5782881-E495-45C6-9F7E-D46532D4996A}" destId="{DDACB904-FB88-4430-A749-C41A9FC1F2B4}" srcOrd="0" destOrd="0" presId="urn:microsoft.com/office/officeart/2005/8/layout/hierarchy2"/>
    <dgm:cxn modelId="{72EE7745-0AA9-4653-B4A4-04F03B8B4A27}" type="presParOf" srcId="{C5782881-E495-45C6-9F7E-D46532D4996A}" destId="{7437D4B8-359E-4757-A2C4-7818EFD2CD99}" srcOrd="1" destOrd="0" presId="urn:microsoft.com/office/officeart/2005/8/layout/hierarchy2"/>
    <dgm:cxn modelId="{1F9FD805-A080-4922-A7E2-BB8A6453F7AD}" type="presParOf" srcId="{6C63C2B1-A15C-47F9-8183-02017BB0438F}" destId="{72ED7960-C68D-408A-9770-55DCCBD358E2}" srcOrd="2" destOrd="0" presId="urn:microsoft.com/office/officeart/2005/8/layout/hierarchy2"/>
    <dgm:cxn modelId="{C2928508-9195-4330-8A9D-6A3A7AE32DA9}" type="presParOf" srcId="{72ED7960-C68D-408A-9770-55DCCBD358E2}" destId="{00812270-B3DD-43FB-9379-5959BB6CF3D5}" srcOrd="0" destOrd="0" presId="urn:microsoft.com/office/officeart/2005/8/layout/hierarchy2"/>
    <dgm:cxn modelId="{E3643616-1E33-4C53-90BD-3A47F51D3078}" type="presParOf" srcId="{6C63C2B1-A15C-47F9-8183-02017BB0438F}" destId="{F0494208-BE0E-477E-BDEB-1258C5005DFF}" srcOrd="3" destOrd="0" presId="urn:microsoft.com/office/officeart/2005/8/layout/hierarchy2"/>
    <dgm:cxn modelId="{0B98408E-5440-4682-8163-6F3772B0203F}" type="presParOf" srcId="{F0494208-BE0E-477E-BDEB-1258C5005DFF}" destId="{6B0A43E9-EDDD-4ABF-91D5-E93F9F9C1DB6}" srcOrd="0" destOrd="0" presId="urn:microsoft.com/office/officeart/2005/8/layout/hierarchy2"/>
    <dgm:cxn modelId="{AE304D06-B0EA-40D7-B8E9-CF134B7235F8}" type="presParOf" srcId="{F0494208-BE0E-477E-BDEB-1258C5005DFF}" destId="{D67E65D0-81A1-405D-A117-8D6E9B6FC22F}" srcOrd="1" destOrd="0" presId="urn:microsoft.com/office/officeart/2005/8/layout/hierarchy2"/>
    <dgm:cxn modelId="{F6E0315D-AF4A-4C87-8891-63E8C1E5F9F6}" type="presParOf" srcId="{05A02B64-2FAC-47CE-881C-8C4C69294030}" destId="{F091C9EC-1DF7-491C-A131-AD8803DC48BA}" srcOrd="4" destOrd="0" presId="urn:microsoft.com/office/officeart/2005/8/layout/hierarchy2"/>
    <dgm:cxn modelId="{7C5F74AF-0E12-4E56-B296-154E8F70E25B}" type="presParOf" srcId="{F091C9EC-1DF7-491C-A131-AD8803DC48BA}" destId="{8B63D87D-70A4-4ECC-A033-CCA934C87A78}" srcOrd="0" destOrd="0" presId="urn:microsoft.com/office/officeart/2005/8/layout/hierarchy2"/>
    <dgm:cxn modelId="{3066523A-8AAA-4B9F-91E7-29586E5FE043}" type="presParOf" srcId="{05A02B64-2FAC-47CE-881C-8C4C69294030}" destId="{39C838DD-D9AC-4988-830A-603971821807}" srcOrd="5" destOrd="0" presId="urn:microsoft.com/office/officeart/2005/8/layout/hierarchy2"/>
    <dgm:cxn modelId="{62864E3B-16A0-413B-ACEC-5A8895FC5867}" type="presParOf" srcId="{39C838DD-D9AC-4988-830A-603971821807}" destId="{EA23259B-5793-41B9-B8D3-9801816A803C}" srcOrd="0" destOrd="0" presId="urn:microsoft.com/office/officeart/2005/8/layout/hierarchy2"/>
    <dgm:cxn modelId="{D958029D-76D5-452A-91A2-2E2FA02CAC9A}" type="presParOf" srcId="{39C838DD-D9AC-4988-830A-603971821807}" destId="{74DC1F1D-13E5-43BD-A2AD-C677AEE872D5}" srcOrd="1" destOrd="0" presId="urn:microsoft.com/office/officeart/2005/8/layout/hierarchy2"/>
    <dgm:cxn modelId="{24EF8D5D-12BD-4ADF-8954-6AAC87DF6F20}" type="presParOf" srcId="{74DC1F1D-13E5-43BD-A2AD-C677AEE872D5}" destId="{74FF669D-A299-488D-9C59-31AE54325E44}" srcOrd="0" destOrd="0" presId="urn:microsoft.com/office/officeart/2005/8/layout/hierarchy2"/>
    <dgm:cxn modelId="{E8C74AB8-C34C-41A9-A3A3-F1B54B57196A}" type="presParOf" srcId="{74FF669D-A299-488D-9C59-31AE54325E44}" destId="{95D53F0C-94DA-4F32-9D40-0EA3C0CD1257}" srcOrd="0" destOrd="0" presId="urn:microsoft.com/office/officeart/2005/8/layout/hierarchy2"/>
    <dgm:cxn modelId="{09FB73AB-E93A-469F-B931-E03AD6D94B88}" type="presParOf" srcId="{74DC1F1D-13E5-43BD-A2AD-C677AEE872D5}" destId="{D3C2C25D-6CA6-4E82-A66F-8D10C5329C53}" srcOrd="1" destOrd="0" presId="urn:microsoft.com/office/officeart/2005/8/layout/hierarchy2"/>
    <dgm:cxn modelId="{400BD482-55CF-4331-B26A-D8C742C573B7}" type="presParOf" srcId="{D3C2C25D-6CA6-4E82-A66F-8D10C5329C53}" destId="{0462548B-8D96-47B7-A218-96CAA753E25F}" srcOrd="0" destOrd="0" presId="urn:microsoft.com/office/officeart/2005/8/layout/hierarchy2"/>
    <dgm:cxn modelId="{501D0793-EAB2-4B5C-B703-0A83049119C9}" type="presParOf" srcId="{D3C2C25D-6CA6-4E82-A66F-8D10C5329C53}" destId="{E1607823-B84B-4705-9E91-02A6BACDD1D1}" srcOrd="1" destOrd="0" presId="urn:microsoft.com/office/officeart/2005/8/layout/hierarchy2"/>
    <dgm:cxn modelId="{F43C9FA4-29CB-433A-9E5F-D01FD9D46768}" type="presParOf" srcId="{74DC1F1D-13E5-43BD-A2AD-C677AEE872D5}" destId="{6B499B58-89CD-4B0B-9CAC-ECF724BA6B7A}" srcOrd="2" destOrd="0" presId="urn:microsoft.com/office/officeart/2005/8/layout/hierarchy2"/>
    <dgm:cxn modelId="{F46A4A76-5410-4D72-8115-6D80261A1BEB}" type="presParOf" srcId="{6B499B58-89CD-4B0B-9CAC-ECF724BA6B7A}" destId="{57B5635E-FA1B-40E0-86BE-FC7229EBB338}" srcOrd="0" destOrd="0" presId="urn:microsoft.com/office/officeart/2005/8/layout/hierarchy2"/>
    <dgm:cxn modelId="{4ACE47A4-EE53-4161-A58A-D55DE065E73E}" type="presParOf" srcId="{74DC1F1D-13E5-43BD-A2AD-C677AEE872D5}" destId="{0B2AF3B5-F4F5-4B92-B8F3-5E476BA18972}" srcOrd="3" destOrd="0" presId="urn:microsoft.com/office/officeart/2005/8/layout/hierarchy2"/>
    <dgm:cxn modelId="{8F143550-9AAB-4639-8FBC-A002C0935E81}" type="presParOf" srcId="{0B2AF3B5-F4F5-4B92-B8F3-5E476BA18972}" destId="{7DCCA763-2303-49B4-9DD8-197AC7A30C3A}" srcOrd="0" destOrd="0" presId="urn:microsoft.com/office/officeart/2005/8/layout/hierarchy2"/>
    <dgm:cxn modelId="{6627DA0A-A55B-40AD-A1B0-CEB42ADD06AB}" type="presParOf" srcId="{0B2AF3B5-F4F5-4B92-B8F3-5E476BA18972}" destId="{C0822129-031E-46EC-B255-ED2B665B4272}" srcOrd="1" destOrd="0" presId="urn:microsoft.com/office/officeart/2005/8/layout/hierarchy2"/>
    <dgm:cxn modelId="{C3B00BF3-7E7E-432B-BA15-20E9A4CD657D}" type="presParOf" srcId="{74DC1F1D-13E5-43BD-A2AD-C677AEE872D5}" destId="{30EB048A-B1A2-4901-B856-CD4A72557E22}" srcOrd="4" destOrd="0" presId="urn:microsoft.com/office/officeart/2005/8/layout/hierarchy2"/>
    <dgm:cxn modelId="{958E1EA3-256F-4399-876A-5D4CB861EC8D}" type="presParOf" srcId="{30EB048A-B1A2-4901-B856-CD4A72557E22}" destId="{7074CD26-43CB-4C4D-8731-6ABC2343C1B9}" srcOrd="0" destOrd="0" presId="urn:microsoft.com/office/officeart/2005/8/layout/hierarchy2"/>
    <dgm:cxn modelId="{49C84DB1-7700-49D3-A9D4-2C7E7A93D42E}" type="presParOf" srcId="{74DC1F1D-13E5-43BD-A2AD-C677AEE872D5}" destId="{50F03536-9D6E-43C7-82CF-05238FAFEA80}" srcOrd="5" destOrd="0" presId="urn:microsoft.com/office/officeart/2005/8/layout/hierarchy2"/>
    <dgm:cxn modelId="{1C1EFB19-D860-49DD-98D6-FCCDF5856776}" type="presParOf" srcId="{50F03536-9D6E-43C7-82CF-05238FAFEA80}" destId="{019D0AF1-92C9-4E5B-B91D-A48D3F523AFB}" srcOrd="0" destOrd="0" presId="urn:microsoft.com/office/officeart/2005/8/layout/hierarchy2"/>
    <dgm:cxn modelId="{2D3CC741-087E-4967-8F01-705B041A2E30}" type="presParOf" srcId="{50F03536-9D6E-43C7-82CF-05238FAFEA80}" destId="{310DABC7-938B-47AC-BC68-48C32CC82615}" srcOrd="1" destOrd="0" presId="urn:microsoft.com/office/officeart/2005/8/layout/hierarchy2"/>
    <dgm:cxn modelId="{5556E3FE-19F8-4EC6-9E8F-92136D6B1FE9}" type="presParOf" srcId="{74DC1F1D-13E5-43BD-A2AD-C677AEE872D5}" destId="{22E1DDF0-CE4C-42E5-B177-E47FA19C07FE}" srcOrd="6" destOrd="0" presId="urn:microsoft.com/office/officeart/2005/8/layout/hierarchy2"/>
    <dgm:cxn modelId="{E35BA648-A2BE-4748-8FF9-A20BF8700FEA}" type="presParOf" srcId="{22E1DDF0-CE4C-42E5-B177-E47FA19C07FE}" destId="{B9830C55-4888-431E-9B71-CE9ED030632B}" srcOrd="0" destOrd="0" presId="urn:microsoft.com/office/officeart/2005/8/layout/hierarchy2"/>
    <dgm:cxn modelId="{3499188F-2CF8-4716-A3D1-E77D6863DC82}" type="presParOf" srcId="{74DC1F1D-13E5-43BD-A2AD-C677AEE872D5}" destId="{4BFA5083-BD70-4945-BB4B-056453A4736E}" srcOrd="7" destOrd="0" presId="urn:microsoft.com/office/officeart/2005/8/layout/hierarchy2"/>
    <dgm:cxn modelId="{205D4DFF-C2AE-44E4-9AC4-AF82B53ECA93}" type="presParOf" srcId="{4BFA5083-BD70-4945-BB4B-056453A4736E}" destId="{3CA386CE-2C59-484C-AB20-99B1395A020B}" srcOrd="0" destOrd="0" presId="urn:microsoft.com/office/officeart/2005/8/layout/hierarchy2"/>
    <dgm:cxn modelId="{513131AB-A814-430A-B043-3F2A4F2DE42F}" type="presParOf" srcId="{4BFA5083-BD70-4945-BB4B-056453A4736E}" destId="{F6BC20F7-D7E3-427D-8BA4-458FD26039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EDBD2-2DA1-457C-BF82-1FCBC2305BAA}">
      <dsp:nvSpPr>
        <dsp:cNvPr id="0" name=""/>
        <dsp:cNvSpPr/>
      </dsp:nvSpPr>
      <dsp:spPr>
        <a:xfrm>
          <a:off x="555441" y="859842"/>
          <a:ext cx="1883793" cy="373071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dirty="0" smtClean="0"/>
            <a:t>Anticipos Financieros</a:t>
          </a:r>
          <a:endParaRPr lang="es-DO" sz="1200" kern="1200" dirty="0"/>
        </a:p>
      </dsp:txBody>
      <dsp:txXfrm>
        <a:off x="566368" y="870769"/>
        <a:ext cx="1861939" cy="351217"/>
      </dsp:txXfrm>
    </dsp:sp>
    <dsp:sp modelId="{16BD1124-BE76-4A58-BF0D-02AAA6B72159}">
      <dsp:nvSpPr>
        <dsp:cNvPr id="0" name=""/>
        <dsp:cNvSpPr/>
      </dsp:nvSpPr>
      <dsp:spPr>
        <a:xfrm rot="17350740">
          <a:off x="2134219" y="605075"/>
          <a:ext cx="90848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908488" y="122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2565751" y="594633"/>
        <a:ext cx="45424" cy="45424"/>
      </dsp:txXfrm>
    </dsp:sp>
    <dsp:sp modelId="{7EB1F66A-FF1B-4443-A212-C7EB51FF6176}">
      <dsp:nvSpPr>
        <dsp:cNvPr id="0" name=""/>
        <dsp:cNvSpPr/>
      </dsp:nvSpPr>
      <dsp:spPr>
        <a:xfrm>
          <a:off x="2737692" y="1778"/>
          <a:ext cx="2417129" cy="3730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dirty="0" smtClean="0"/>
            <a:t>Asignaciones Preimputadas</a:t>
          </a:r>
          <a:endParaRPr lang="es-DO" sz="1200" kern="1200" dirty="0"/>
        </a:p>
      </dsp:txBody>
      <dsp:txXfrm>
        <a:off x="2748619" y="12705"/>
        <a:ext cx="2395275" cy="351217"/>
      </dsp:txXfrm>
    </dsp:sp>
    <dsp:sp modelId="{130EB298-9E23-4D96-ADF5-25BA06D2AFE0}">
      <dsp:nvSpPr>
        <dsp:cNvPr id="0" name=""/>
        <dsp:cNvSpPr/>
      </dsp:nvSpPr>
      <dsp:spPr>
        <a:xfrm rot="18289469">
          <a:off x="2327147" y="819591"/>
          <a:ext cx="522632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522632" y="122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2575398" y="818796"/>
        <a:ext cx="26131" cy="26131"/>
      </dsp:txXfrm>
    </dsp:sp>
    <dsp:sp modelId="{097E1F91-A3B9-425E-BACA-D282A1D0DCF2}">
      <dsp:nvSpPr>
        <dsp:cNvPr id="0" name=""/>
        <dsp:cNvSpPr/>
      </dsp:nvSpPr>
      <dsp:spPr>
        <a:xfrm>
          <a:off x="2737692" y="430810"/>
          <a:ext cx="2417129" cy="3730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dirty="0" smtClean="0"/>
            <a:t>Fondos en Avance</a:t>
          </a:r>
          <a:endParaRPr lang="es-DO" sz="1200" kern="1200" dirty="0"/>
        </a:p>
      </dsp:txBody>
      <dsp:txXfrm>
        <a:off x="2748619" y="441737"/>
        <a:ext cx="2395275" cy="351217"/>
      </dsp:txXfrm>
    </dsp:sp>
    <dsp:sp modelId="{3AD6C93E-2D88-463D-A849-FB8E6E596579}">
      <dsp:nvSpPr>
        <dsp:cNvPr id="0" name=""/>
        <dsp:cNvSpPr/>
      </dsp:nvSpPr>
      <dsp:spPr>
        <a:xfrm rot="19457599">
          <a:off x="5120274" y="497817"/>
          <a:ext cx="36755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367551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94861" y="500899"/>
        <a:ext cx="18377" cy="18377"/>
      </dsp:txXfrm>
    </dsp:sp>
    <dsp:sp modelId="{DDACB904-FB88-4430-A749-C41A9FC1F2B4}">
      <dsp:nvSpPr>
        <dsp:cNvPr id="0" name=""/>
        <dsp:cNvSpPr/>
      </dsp:nvSpPr>
      <dsp:spPr>
        <a:xfrm>
          <a:off x="5453278" y="216294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dirty="0" smtClean="0"/>
            <a:t>Autorizados por Excepción</a:t>
          </a:r>
        </a:p>
      </dsp:txBody>
      <dsp:txXfrm>
        <a:off x="5464205" y="227221"/>
        <a:ext cx="2538377" cy="351217"/>
      </dsp:txXfrm>
    </dsp:sp>
    <dsp:sp modelId="{72ED7960-C68D-408A-9770-55DCCBD358E2}">
      <dsp:nvSpPr>
        <dsp:cNvPr id="0" name=""/>
        <dsp:cNvSpPr/>
      </dsp:nvSpPr>
      <dsp:spPr>
        <a:xfrm rot="2142401">
          <a:off x="5120274" y="712333"/>
          <a:ext cx="36755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367551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94861" y="715415"/>
        <a:ext cx="18377" cy="18377"/>
      </dsp:txXfrm>
    </dsp:sp>
    <dsp:sp modelId="{6B0A43E9-EDDD-4ABF-91D5-E93F9F9C1DB6}">
      <dsp:nvSpPr>
        <dsp:cNvPr id="0" name=""/>
        <dsp:cNvSpPr/>
      </dsp:nvSpPr>
      <dsp:spPr>
        <a:xfrm>
          <a:off x="5453278" y="645326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dirty="0" smtClean="0"/>
            <a:t>Contrapartida Proyectos</a:t>
          </a:r>
          <a:endParaRPr lang="es-DO" sz="1200" kern="1200" dirty="0"/>
        </a:p>
      </dsp:txBody>
      <dsp:txXfrm>
        <a:off x="5464205" y="656253"/>
        <a:ext cx="2538377" cy="351217"/>
      </dsp:txXfrm>
    </dsp:sp>
    <dsp:sp modelId="{F091C9EC-1DF7-491C-A131-AD8803DC48BA}">
      <dsp:nvSpPr>
        <dsp:cNvPr id="0" name=""/>
        <dsp:cNvSpPr/>
      </dsp:nvSpPr>
      <dsp:spPr>
        <a:xfrm rot="4249260">
          <a:off x="2134219" y="1463139"/>
          <a:ext cx="90848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908488" y="122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2565751" y="1452697"/>
        <a:ext cx="45424" cy="45424"/>
      </dsp:txXfrm>
    </dsp:sp>
    <dsp:sp modelId="{EA23259B-5793-41B9-B8D3-9801816A803C}">
      <dsp:nvSpPr>
        <dsp:cNvPr id="0" name=""/>
        <dsp:cNvSpPr/>
      </dsp:nvSpPr>
      <dsp:spPr>
        <a:xfrm>
          <a:off x="2737692" y="1717906"/>
          <a:ext cx="2417129" cy="3730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smtClean="0"/>
            <a:t>Fondos Reponibles</a:t>
          </a:r>
          <a:endParaRPr lang="es-DO" sz="1200" kern="1200" dirty="0"/>
        </a:p>
      </dsp:txBody>
      <dsp:txXfrm>
        <a:off x="2748619" y="1728833"/>
        <a:ext cx="2395275" cy="351217"/>
      </dsp:txXfrm>
    </dsp:sp>
    <dsp:sp modelId="{74FF669D-A299-488D-9C59-31AE54325E44}">
      <dsp:nvSpPr>
        <dsp:cNvPr id="0" name=""/>
        <dsp:cNvSpPr/>
      </dsp:nvSpPr>
      <dsp:spPr>
        <a:xfrm rot="17692822">
          <a:off x="4949356" y="1570397"/>
          <a:ext cx="70938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9387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86315" y="1564933"/>
        <a:ext cx="35469" cy="35469"/>
      </dsp:txXfrm>
    </dsp:sp>
    <dsp:sp modelId="{0462548B-8D96-47B7-A218-96CAA753E25F}">
      <dsp:nvSpPr>
        <dsp:cNvPr id="0" name=""/>
        <dsp:cNvSpPr/>
      </dsp:nvSpPr>
      <dsp:spPr>
        <a:xfrm>
          <a:off x="5453278" y="1074358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smtClean="0"/>
            <a:t>Catástrofe y Emergencias</a:t>
          </a:r>
          <a:endParaRPr lang="es-DO" sz="1200" kern="1200" dirty="0"/>
        </a:p>
      </dsp:txBody>
      <dsp:txXfrm>
        <a:off x="5464205" y="1085285"/>
        <a:ext cx="2538377" cy="351217"/>
      </dsp:txXfrm>
    </dsp:sp>
    <dsp:sp modelId="{6B499B58-89CD-4B0B-9CAC-ECF724BA6B7A}">
      <dsp:nvSpPr>
        <dsp:cNvPr id="0" name=""/>
        <dsp:cNvSpPr/>
      </dsp:nvSpPr>
      <dsp:spPr>
        <a:xfrm rot="19457599">
          <a:off x="5120274" y="1784913"/>
          <a:ext cx="36755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367551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94861" y="1787995"/>
        <a:ext cx="18377" cy="18377"/>
      </dsp:txXfrm>
    </dsp:sp>
    <dsp:sp modelId="{7DCCA763-2303-49B4-9DD8-197AC7A30C3A}">
      <dsp:nvSpPr>
        <dsp:cNvPr id="0" name=""/>
        <dsp:cNvSpPr/>
      </dsp:nvSpPr>
      <dsp:spPr>
        <a:xfrm>
          <a:off x="5453278" y="1503390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smtClean="0"/>
            <a:t>Eventuales No Recurrentes</a:t>
          </a:r>
          <a:endParaRPr lang="es-DO" sz="1200" kern="1200" dirty="0"/>
        </a:p>
      </dsp:txBody>
      <dsp:txXfrm>
        <a:off x="5464205" y="1514317"/>
        <a:ext cx="2538377" cy="351217"/>
      </dsp:txXfrm>
    </dsp:sp>
    <dsp:sp modelId="{30EB048A-B1A2-4901-B856-CD4A72557E22}">
      <dsp:nvSpPr>
        <dsp:cNvPr id="0" name=""/>
        <dsp:cNvSpPr/>
      </dsp:nvSpPr>
      <dsp:spPr>
        <a:xfrm rot="2142401">
          <a:off x="5120274" y="1999429"/>
          <a:ext cx="36755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367551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94861" y="2002511"/>
        <a:ext cx="18377" cy="18377"/>
      </dsp:txXfrm>
    </dsp:sp>
    <dsp:sp modelId="{019D0AF1-92C9-4E5B-B91D-A48D3F523AFB}">
      <dsp:nvSpPr>
        <dsp:cNvPr id="0" name=""/>
        <dsp:cNvSpPr/>
      </dsp:nvSpPr>
      <dsp:spPr>
        <a:xfrm>
          <a:off x="5453278" y="1932422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smtClean="0"/>
            <a:t>Asistencia Social</a:t>
          </a:r>
          <a:endParaRPr lang="es-DO" sz="1200" kern="1200" dirty="0"/>
        </a:p>
      </dsp:txBody>
      <dsp:txXfrm>
        <a:off x="5464205" y="1943349"/>
        <a:ext cx="2538377" cy="351217"/>
      </dsp:txXfrm>
    </dsp:sp>
    <dsp:sp modelId="{22E1DDF0-CE4C-42E5-B177-E47FA19C07FE}">
      <dsp:nvSpPr>
        <dsp:cNvPr id="0" name=""/>
        <dsp:cNvSpPr/>
      </dsp:nvSpPr>
      <dsp:spPr>
        <a:xfrm rot="3907178">
          <a:off x="4949356" y="2213945"/>
          <a:ext cx="70938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09387" y="1227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900" kern="1200"/>
        </a:p>
      </dsp:txBody>
      <dsp:txXfrm>
        <a:off x="5286315" y="2208481"/>
        <a:ext cx="35469" cy="35469"/>
      </dsp:txXfrm>
    </dsp:sp>
    <dsp:sp modelId="{3CA386CE-2C59-484C-AB20-99B1395A020B}">
      <dsp:nvSpPr>
        <dsp:cNvPr id="0" name=""/>
        <dsp:cNvSpPr/>
      </dsp:nvSpPr>
      <dsp:spPr>
        <a:xfrm>
          <a:off x="5453278" y="2361454"/>
          <a:ext cx="2560231" cy="37307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200" kern="1200" smtClean="0"/>
            <a:t>Institucional</a:t>
          </a:r>
          <a:endParaRPr lang="es-DO" sz="1200" kern="1200" dirty="0"/>
        </a:p>
      </dsp:txBody>
      <dsp:txXfrm>
        <a:off x="5464205" y="2372381"/>
        <a:ext cx="2538377" cy="351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B2C3-7D0C-4797-9A0D-CCC2A8BBEF0F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361B-54B3-4FF1-B042-09D726A1BD0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165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F452-9307-49FF-A85C-A091A38662A8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84933-B03C-4533-B34B-B7D0FE3C6BB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1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27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246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54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 userDrawn="1"/>
        </p:nvGrpSpPr>
        <p:grpSpPr>
          <a:xfrm>
            <a:off x="107503" y="1880828"/>
            <a:ext cx="8962021" cy="3924436"/>
            <a:chOff x="107503" y="1880828"/>
            <a:chExt cx="8962021" cy="3924436"/>
          </a:xfrm>
        </p:grpSpPr>
        <p:pic>
          <p:nvPicPr>
            <p:cNvPr id="15" name="Picture 2" descr="U:\2015\FOTEGAL\LOGO FOTEGAL Original 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1880828"/>
              <a:ext cx="8962021" cy="392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67544" y="3429000"/>
              <a:ext cx="5472608" cy="18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37322"/>
            <a:ext cx="8229600" cy="68031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  <p:sp>
        <p:nvSpPr>
          <p:cNvPr id="7" name="6 Rectángulo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gradFill flip="none" rotWithShape="1">
            <a:gsLst>
              <a:gs pos="8000">
                <a:srgbClr val="FF0000">
                  <a:tint val="66000"/>
                  <a:satMod val="160000"/>
                </a:srgbClr>
              </a:gs>
              <a:gs pos="27000">
                <a:srgbClr val="FF0000">
                  <a:tint val="44500"/>
                  <a:satMod val="160000"/>
                </a:srgbClr>
              </a:gs>
              <a:gs pos="87000">
                <a:srgbClr val="FF0000">
                  <a:tint val="23500"/>
                  <a:satMod val="160000"/>
                  <a:alpha val="0"/>
                </a:srgbClr>
              </a:gs>
              <a:gs pos="77000">
                <a:srgbClr val="FF0000">
                  <a:tint val="23500"/>
                  <a:satMod val="160000"/>
                  <a:lumMod val="48000"/>
                  <a:lumOff val="52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" name="7 Rectángulo"/>
          <p:cNvSpPr/>
          <p:nvPr userDrawn="1"/>
        </p:nvSpPr>
        <p:spPr>
          <a:xfrm rot="10800000">
            <a:off x="0" y="-27383"/>
            <a:ext cx="9180512" cy="764704"/>
          </a:xfrm>
          <a:prstGeom prst="rect">
            <a:avLst/>
          </a:prstGeom>
          <a:gradFill>
            <a:gsLst>
              <a:gs pos="0">
                <a:srgbClr val="0000FF"/>
              </a:gs>
              <a:gs pos="61000">
                <a:srgbClr val="0000FF">
                  <a:lumMod val="3000"/>
                  <a:lumOff val="97000"/>
                  <a:alpha val="68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8 Imagen" descr="Tesoreri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3037"/>
            <a:ext cx="1125246" cy="62068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80143"/>
            <a:ext cx="637803" cy="637803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3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07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 userDrawn="1"/>
        </p:nvGrpSpPr>
        <p:grpSpPr>
          <a:xfrm>
            <a:off x="107503" y="1880828"/>
            <a:ext cx="8962021" cy="3924436"/>
            <a:chOff x="107503" y="1880828"/>
            <a:chExt cx="8962021" cy="3924436"/>
          </a:xfrm>
        </p:grpSpPr>
        <p:pic>
          <p:nvPicPr>
            <p:cNvPr id="11" name="Picture 2" descr="U:\2015\FOTEGAL\LOGO FOTEGAL Original 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1880828"/>
              <a:ext cx="8962021" cy="392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67544" y="3429000"/>
              <a:ext cx="5472608" cy="18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0"/>
            <a:ext cx="9229726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DO" sz="28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D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80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437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74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8092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615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20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4887-26F3-448B-AB29-EC0C53AB51A7}" type="datetimeFigureOut">
              <a:rPr lang="es-DO" smtClean="0"/>
              <a:t>22/07/2016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47A3-2DBA-4603-B4E4-83930E247A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6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469010"/>
            <a:ext cx="9144000" cy="320030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s-DO" sz="2000" dirty="0" smtClean="0"/>
              <a:t>VII Seminario Latinoamericano sobre Gestión de Tesorerías Públicas</a:t>
            </a:r>
            <a:br>
              <a:rPr lang="es-DO" sz="2000" dirty="0" smtClean="0"/>
            </a:br>
            <a:endParaRPr lang="en-US" sz="9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0322" y="755412"/>
            <a:ext cx="1878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sz="1400" dirty="0"/>
              <a:t>Ministerio de Hacienda</a:t>
            </a:r>
            <a:endParaRPr lang="en-US" sz="1400" dirty="0"/>
          </a:p>
        </p:txBody>
      </p:sp>
      <p:pic>
        <p:nvPicPr>
          <p:cNvPr id="11" name="10 Imagen" descr="Tesor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243" y="72009"/>
            <a:ext cx="994149" cy="5486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28184" y="559723"/>
            <a:ext cx="2736304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Tesorería</a:t>
            </a:r>
            <a:r>
              <a: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 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Nacional</a:t>
            </a:r>
            <a:endParaRPr 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42490" y="6488848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D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Asunción</a:t>
            </a:r>
            <a:r>
              <a:rPr lang="es-DO" sz="900" smtClean="0">
                <a:latin typeface="Arial" panose="020B0604020202020204" pitchFamily="34" charset="0"/>
                <a:cs typeface="Arial" panose="020B0604020202020204" pitchFamily="34" charset="0"/>
              </a:rPr>
              <a:t>, Paraguay.</a:t>
            </a:r>
            <a:endParaRPr lang="es-DO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D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Julio 2015</a:t>
            </a:r>
            <a:endParaRPr lang="es-D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1640" y="530508"/>
            <a:ext cx="230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b="1" dirty="0" smtClean="0"/>
              <a:t>República Dominicana</a:t>
            </a:r>
            <a:endParaRPr lang="en-US" b="1" dirty="0"/>
          </a:p>
        </p:txBody>
      </p:sp>
      <p:pic>
        <p:nvPicPr>
          <p:cNvPr id="13" name="Picture 2" descr="http://www.suncaribbean.net/images/Escudos/ESCUDO-NACIONAL-SIN-FONDO-Para-la-Webx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126" y="116798"/>
            <a:ext cx="1044899" cy="1052736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004" y="4983833"/>
            <a:ext cx="9144000" cy="648072"/>
          </a:xfrm>
          <a:prstGeom prst="rect">
            <a:avLst/>
          </a:prstGeo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Alberto Perdomo Piña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1600" noProof="0" dirty="0" smtClean="0">
                <a:latin typeface="+mj-lt"/>
                <a:ea typeface="+mj-ea"/>
                <a:cs typeface="+mj-cs"/>
              </a:rPr>
              <a:t>Tesorero Nacional</a:t>
            </a:r>
            <a:endParaRPr kumimoji="0" lang="en-US" sz="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87524" y="38946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b="1" dirty="0" smtClean="0"/>
              <a:t>“</a:t>
            </a:r>
            <a:r>
              <a:rPr lang="es-DO" sz="2400" b="1" dirty="0"/>
              <a:t>TARJETAS DE COMPRAS INSTITUCIONALES” </a:t>
            </a:r>
            <a:endParaRPr lang="es-DO" sz="2400" dirty="0"/>
          </a:p>
        </p:txBody>
      </p:sp>
      <p:pic>
        <p:nvPicPr>
          <p:cNvPr id="6146" name="Picture 2" descr="U:\2015\FOTEGAL\LOGO FOTEGAL Original 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600400" cy="15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1340322" y="1063189"/>
            <a:ext cx="779875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340322" y="1124744"/>
            <a:ext cx="7817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0" y="6319773"/>
            <a:ext cx="91390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0" y="6381328"/>
            <a:ext cx="9139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320833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48484"/>
            <a:ext cx="8229600" cy="680316"/>
          </a:xfrm>
        </p:spPr>
        <p:txBody>
          <a:bodyPr>
            <a:normAutofit/>
          </a:bodyPr>
          <a:lstStyle/>
          <a:p>
            <a:r>
              <a:rPr lang="es-CR" dirty="0" smtClean="0"/>
              <a:t>Ventajas de Tarjetas de Compras Institucionales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888432"/>
          </a:xfrm>
        </p:spPr>
        <p:txBody>
          <a:bodyPr>
            <a:noAutofit/>
          </a:bodyPr>
          <a:lstStyle/>
          <a:p>
            <a:pPr algn="just"/>
            <a:r>
              <a:rPr lang="es-DO" sz="2000" dirty="0" smtClean="0"/>
              <a:t>Eliminación de Recursos Ociosos en Cuentas Bancarias de Anticipos Financieros.</a:t>
            </a:r>
            <a:endParaRPr lang="es-DO" sz="2000" dirty="0"/>
          </a:p>
          <a:p>
            <a:pPr algn="just"/>
            <a:r>
              <a:rPr lang="es-DO" sz="2000" dirty="0" smtClean="0"/>
              <a:t>Incentivo al fomento de pago electrónico a suplidores y contratistas. </a:t>
            </a:r>
          </a:p>
          <a:p>
            <a:pPr algn="just"/>
            <a:r>
              <a:rPr lang="es-DO" sz="2000" dirty="0"/>
              <a:t>Propicia una reducción en costos operativos al reducir el papeleo relacionado al proceso de </a:t>
            </a:r>
            <a:r>
              <a:rPr lang="es-DO" sz="2000" dirty="0" smtClean="0"/>
              <a:t>pagos con cheques, reduce </a:t>
            </a:r>
            <a:r>
              <a:rPr lang="es-DO" sz="2000" dirty="0"/>
              <a:t>el ciclo de compra y permitir una mayor </a:t>
            </a:r>
            <a:r>
              <a:rPr lang="es-DO" sz="2000" dirty="0" smtClean="0"/>
              <a:t>eficiencia. </a:t>
            </a:r>
            <a:endParaRPr lang="es-DO" sz="2000" dirty="0"/>
          </a:p>
          <a:p>
            <a:pPr algn="just"/>
            <a:r>
              <a:rPr lang="es-DO" sz="2000" dirty="0" smtClean="0"/>
              <a:t>Efectividad en el registro de las transacciones de gastos del Gobierno.</a:t>
            </a:r>
            <a:endParaRPr lang="es-DO" sz="2000" dirty="0"/>
          </a:p>
          <a:p>
            <a:pPr algn="just"/>
            <a:r>
              <a:rPr lang="es-DO" sz="2000" dirty="0" smtClean="0"/>
              <a:t>Mayor control en el cumplimiento de normas y procedimientos en adquisición de compras menores.</a:t>
            </a:r>
          </a:p>
          <a:p>
            <a:pPr algn="just"/>
            <a:r>
              <a:rPr lang="es-DO" sz="2000" dirty="0" smtClean="0"/>
              <a:t>Acceso al </a:t>
            </a:r>
            <a:r>
              <a:rPr lang="es-DO" sz="2000" dirty="0"/>
              <a:t>uso de las compras </a:t>
            </a:r>
            <a:r>
              <a:rPr lang="es-DO" sz="2000" dirty="0" smtClean="0"/>
              <a:t>online.</a:t>
            </a:r>
            <a:endParaRPr lang="es-DO" sz="2000" dirty="0"/>
          </a:p>
          <a:p>
            <a:pPr algn="just"/>
            <a:endParaRPr lang="es-DO" sz="2000" dirty="0"/>
          </a:p>
        </p:txBody>
      </p:sp>
    </p:spTree>
    <p:extLst>
      <p:ext uri="{BB962C8B-B14F-4D97-AF65-F5344CB8AC3E}">
        <p14:creationId xmlns:p14="http://schemas.microsoft.com/office/powerpoint/2010/main" val="1057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s.123rf.com/images/seamartini/seamartini1305/seamartini130500009/19560750-Carta-di-credito-con-il-carrello-e-il-cibo-in-stile-cartoon-Archivio-Fotografic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52" y="3686572"/>
            <a:ext cx="45411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/>
              <a:t>Prácticas Internacionales </a:t>
            </a:r>
            <a:r>
              <a:rPr lang="es-DO" dirty="0" smtClean="0"/>
              <a:t>TCI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36912"/>
          </a:xfrm>
        </p:spPr>
        <p:txBody>
          <a:bodyPr>
            <a:noAutofit/>
          </a:bodyPr>
          <a:lstStyle/>
          <a:p>
            <a:r>
              <a:rPr lang="es-DO" sz="2400" dirty="0" smtClean="0"/>
              <a:t>Límite </a:t>
            </a:r>
            <a:r>
              <a:rPr lang="es-DO" sz="2400" smtClean="0"/>
              <a:t>por Transacción.</a:t>
            </a:r>
            <a:endParaRPr lang="es-DO" sz="2400" dirty="0" smtClean="0"/>
          </a:p>
          <a:p>
            <a:r>
              <a:rPr lang="es-DO" sz="2400" dirty="0" smtClean="0"/>
              <a:t>Límites por período de tiempo </a:t>
            </a:r>
            <a:r>
              <a:rPr lang="es-DO" sz="1800" dirty="0" smtClean="0"/>
              <a:t>(Diario, Semanal, </a:t>
            </a:r>
            <a:r>
              <a:rPr lang="es-DO" sz="1800" smtClean="0"/>
              <a:t>Mensual).</a:t>
            </a:r>
            <a:endParaRPr lang="es-DO" sz="2400" dirty="0" smtClean="0"/>
          </a:p>
          <a:p>
            <a:r>
              <a:rPr lang="es-DO" sz="2400" dirty="0" smtClean="0"/>
              <a:t>Establecimiento Horario </a:t>
            </a:r>
            <a:r>
              <a:rPr lang="es-DO" sz="2400" smtClean="0"/>
              <a:t>de uso.</a:t>
            </a:r>
            <a:endParaRPr lang="es-DO" sz="2400" dirty="0" smtClean="0"/>
          </a:p>
          <a:p>
            <a:r>
              <a:rPr lang="es-DO" sz="2400" dirty="0" smtClean="0"/>
              <a:t>Bloqueo por </a:t>
            </a:r>
            <a:r>
              <a:rPr lang="es-DO" sz="2400" smtClean="0"/>
              <a:t>categorías mercantiles.</a:t>
            </a:r>
            <a:endParaRPr lang="es-DO" sz="2400" dirty="0" smtClean="0"/>
          </a:p>
          <a:p>
            <a:r>
              <a:rPr lang="es-DO" sz="2400" dirty="0" smtClean="0"/>
              <a:t>Límites en Tipo </a:t>
            </a:r>
            <a:r>
              <a:rPr lang="es-DO" sz="2400" smtClean="0"/>
              <a:t>de Compras.</a:t>
            </a:r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29538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380126"/>
              </p:ext>
            </p:extLst>
          </p:nvPr>
        </p:nvGraphicFramePr>
        <p:xfrm>
          <a:off x="407988" y="1780586"/>
          <a:ext cx="8229600" cy="434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40"/>
                <a:gridCol w="4713660"/>
              </a:tblGrid>
              <a:tr h="442408">
                <a:tc>
                  <a:txBody>
                    <a:bodyPr/>
                    <a:lstStyle/>
                    <a:p>
                      <a:r>
                        <a:rPr lang="es-DO" sz="2000" dirty="0" smtClean="0"/>
                        <a:t>Institución</a:t>
                      </a:r>
                      <a:endParaRPr lang="es-DO" sz="20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s-DO" sz="2000" dirty="0" smtClean="0"/>
                        <a:t>Funciones</a:t>
                      </a:r>
                      <a:endParaRPr lang="es-DO" sz="2000" dirty="0"/>
                    </a:p>
                  </a:txBody>
                  <a:tcPr marT="45714" marB="45714"/>
                </a:tc>
              </a:tr>
              <a:tr h="1191121">
                <a:tc>
                  <a:txBody>
                    <a:bodyPr/>
                    <a:lstStyle/>
                    <a:p>
                      <a:r>
                        <a:rPr lang="es-DO" sz="2000" b="1" dirty="0" smtClean="0"/>
                        <a:t>Ministerio de Hacienda/Tesorería Nacional</a:t>
                      </a:r>
                      <a:endParaRPr lang="es-DO" sz="2000" b="1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DO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Adquisición de los servicios de TCI a través de un </a:t>
                      </a:r>
                      <a:r>
                        <a:rPr kumimoji="0" lang="es-DO" sz="160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competitivo.</a:t>
                      </a:r>
                      <a:endParaRPr kumimoji="0" lang="es-DO" sz="16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D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mantenimiento de políticas generales, regulaciones y sistemas para el uso de </a:t>
                      </a:r>
                      <a:r>
                        <a:rPr kumimoji="0" lang="es-DO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TCI</a:t>
                      </a:r>
                      <a:r>
                        <a:rPr lang="es-DO" sz="1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.</a:t>
                      </a:r>
                      <a:endParaRPr lang="es-DO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T="45714" marB="45714"/>
                </a:tc>
              </a:tr>
              <a:tr h="734965">
                <a:tc>
                  <a:txBody>
                    <a:bodyPr/>
                    <a:lstStyle/>
                    <a:p>
                      <a:r>
                        <a:rPr kumimoji="0" lang="es-DO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Compras</a:t>
                      </a:r>
                      <a:r>
                        <a:rPr kumimoji="0" lang="es-DO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DO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Públicas</a:t>
                      </a:r>
                      <a:endParaRPr lang="es-DO" sz="20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D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Indicación del marco legal y operativo de las compras autorizadas </a:t>
                      </a:r>
                      <a:r>
                        <a:rPr kumimoji="0" lang="es-DO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TCI.</a:t>
                      </a:r>
                      <a:endParaRPr kumimoji="0" lang="es-D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</a:tr>
              <a:tr h="683136">
                <a:tc>
                  <a:txBody>
                    <a:bodyPr/>
                    <a:lstStyle/>
                    <a:p>
                      <a:r>
                        <a:rPr kumimoji="0" lang="es-DO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Contraloría General  </a:t>
                      </a:r>
                      <a:endParaRPr lang="es-DO" sz="20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s-D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Auditoria interna de los procesos de negocios de las </a:t>
                      </a:r>
                      <a:r>
                        <a:rPr kumimoji="0" lang="es-DO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Ejecutoras.</a:t>
                      </a:r>
                      <a:endParaRPr kumimoji="0" lang="es-D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</a:tr>
              <a:tr h="646603">
                <a:tc>
                  <a:txBody>
                    <a:bodyPr/>
                    <a:lstStyle/>
                    <a:p>
                      <a:r>
                        <a:rPr kumimoji="0" lang="es-DO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PAFI</a:t>
                      </a:r>
                      <a:endParaRPr lang="es-DO" sz="20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s-D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 ajustes en el sistema para la documentación de las compras con TCI</a:t>
                      </a:r>
                      <a:endParaRPr lang="es-DO" sz="1600" dirty="0"/>
                    </a:p>
                  </a:txBody>
                  <a:tcPr marT="45714" marB="45714"/>
                </a:tc>
              </a:tr>
              <a:tr h="646603">
                <a:tc>
                  <a:txBody>
                    <a:bodyPr/>
                    <a:lstStyle/>
                    <a:p>
                      <a:r>
                        <a:rPr lang="es-DO" sz="2000" b="1" dirty="0" smtClean="0"/>
                        <a:t>DIGECOG</a:t>
                      </a:r>
                      <a:endParaRPr lang="es-DO" sz="2000" b="1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s-D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 modificaciones en el registro producto de la nueva herramienta de pagos</a:t>
                      </a:r>
                      <a:endParaRPr lang="es-DO" sz="16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Responsabilidades Institucionales para Implementación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310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62272" y="188640"/>
            <a:ext cx="8229600" cy="680316"/>
          </a:xfrm>
        </p:spPr>
        <p:txBody>
          <a:bodyPr/>
          <a:lstStyle/>
          <a:p>
            <a:r>
              <a:rPr lang="es-DO" dirty="0" smtClean="0"/>
              <a:t>Responsabilidad Unidades Ejecutoras</a:t>
            </a:r>
            <a:endParaRPr lang="es-DO" dirty="0"/>
          </a:p>
        </p:txBody>
      </p:sp>
      <p:grpSp>
        <p:nvGrpSpPr>
          <p:cNvPr id="6" name="5 Grupo"/>
          <p:cNvGrpSpPr/>
          <p:nvPr/>
        </p:nvGrpSpPr>
        <p:grpSpPr>
          <a:xfrm>
            <a:off x="6367736" y="4655964"/>
            <a:ext cx="2776264" cy="2202036"/>
            <a:chOff x="9144000" y="-603448"/>
            <a:chExt cx="3708920" cy="3384376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124" y="1"/>
              <a:ext cx="2813375" cy="19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Señal de prohibido"/>
            <p:cNvSpPr/>
            <p:nvPr/>
          </p:nvSpPr>
          <p:spPr>
            <a:xfrm>
              <a:off x="9144000" y="-603448"/>
              <a:ext cx="3708920" cy="3384376"/>
            </a:xfrm>
            <a:prstGeom prst="noSmoking">
              <a:avLst>
                <a:gd name="adj" fmla="val 766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>
                <a:solidFill>
                  <a:schemeClr val="tx1"/>
                </a:solidFill>
              </a:endParaRPr>
            </a:p>
          </p:txBody>
        </p:sp>
      </p:grp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525963"/>
          </a:xfrm>
        </p:spPr>
        <p:txBody>
          <a:bodyPr>
            <a:normAutofit/>
          </a:bodyPr>
          <a:lstStyle/>
          <a:p>
            <a:r>
              <a:rPr lang="es-DO" sz="2000" b="1" dirty="0">
                <a:latin typeface="+mj-lt"/>
              </a:rPr>
              <a:t>Manejo de la tarjeta incluyendo emisión de nuevas tarjetas, renovación, perdida o </a:t>
            </a:r>
            <a:r>
              <a:rPr lang="es-DO" sz="2000" b="1" dirty="0" smtClean="0">
                <a:latin typeface="+mj-lt"/>
              </a:rPr>
              <a:t>inactivación. </a:t>
            </a:r>
            <a:endParaRPr lang="es-DO" sz="2000" b="1" dirty="0">
              <a:latin typeface="+mj-lt"/>
            </a:endParaRPr>
          </a:p>
          <a:p>
            <a:r>
              <a:rPr lang="es-DO" sz="2000" dirty="0">
                <a:latin typeface="+mj-lt"/>
              </a:rPr>
              <a:t>Servir como Oficina de aprobación con la responsabilidad de asegurar que todas las compras son apropiadas, documentadas y en consonancia con las </a:t>
            </a:r>
            <a:r>
              <a:rPr lang="es-DO" sz="2000" dirty="0" smtClean="0">
                <a:latin typeface="+mj-lt"/>
              </a:rPr>
              <a:t>políticas </a:t>
            </a:r>
            <a:r>
              <a:rPr lang="es-DO" sz="2000" dirty="0">
                <a:latin typeface="+mj-lt"/>
              </a:rPr>
              <a:t>del Gobierno y las Unidades </a:t>
            </a:r>
            <a:r>
              <a:rPr lang="es-DO" sz="2000" dirty="0" smtClean="0">
                <a:latin typeface="+mj-lt"/>
              </a:rPr>
              <a:t>Ejecutoras.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Resolver las compras cuestionables hechas por los titulares de las </a:t>
            </a:r>
            <a:r>
              <a:rPr lang="es-DO" sz="2000" dirty="0" smtClean="0">
                <a:latin typeface="+mj-lt"/>
              </a:rPr>
              <a:t>tarjetas.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Resolver cargos en disputa con el </a:t>
            </a:r>
            <a:r>
              <a:rPr lang="es-DO" sz="2000" dirty="0" smtClean="0">
                <a:latin typeface="+mj-lt"/>
              </a:rPr>
              <a:t>Banco.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Procesar y asegurar pagos de conformidad con el acuerdo de servicios </a:t>
            </a:r>
            <a:r>
              <a:rPr lang="es-DO" sz="2000" dirty="0" smtClean="0">
                <a:latin typeface="+mj-lt"/>
              </a:rPr>
              <a:t>bancarios.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Revisar todo el reporte de transacciones emitido por el banco para la Unidad </a:t>
            </a:r>
            <a:r>
              <a:rPr lang="es-DO" sz="2000" dirty="0" smtClean="0">
                <a:latin typeface="+mj-lt"/>
              </a:rPr>
              <a:t>Ejecutora.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Conciliación de los Estados de Cuenta del Banco con </a:t>
            </a:r>
            <a:r>
              <a:rPr lang="es-DO" sz="2000" dirty="0" smtClean="0">
                <a:latin typeface="+mj-lt"/>
              </a:rPr>
              <a:t>los consumos de </a:t>
            </a:r>
            <a:r>
              <a:rPr lang="es-DO" sz="2000" dirty="0">
                <a:latin typeface="+mj-lt"/>
              </a:rPr>
              <a:t>las Unidades </a:t>
            </a:r>
            <a:r>
              <a:rPr lang="es-DO" sz="2000" dirty="0" smtClean="0">
                <a:latin typeface="+mj-lt"/>
              </a:rPr>
              <a:t>Ejecutoras. </a:t>
            </a:r>
            <a:endParaRPr lang="es-DO" sz="2000" dirty="0">
              <a:latin typeface="+mj-lt"/>
            </a:endParaRPr>
          </a:p>
          <a:p>
            <a:r>
              <a:rPr lang="es-DO" sz="2000" dirty="0">
                <a:latin typeface="+mj-lt"/>
              </a:rPr>
              <a:t>Administrar las medidas disciplinarias que sean </a:t>
            </a:r>
            <a:r>
              <a:rPr lang="es-DO" sz="2000" dirty="0" smtClean="0">
                <a:latin typeface="+mj-lt"/>
              </a:rPr>
              <a:t>necesarias.</a:t>
            </a:r>
            <a:endParaRPr lang="es-DO" sz="2000" dirty="0">
              <a:latin typeface="+mj-lt"/>
            </a:endParaRPr>
          </a:p>
          <a:p>
            <a:endParaRPr lang="es-D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6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1363763" y="1260960"/>
            <a:ext cx="245109" cy="3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DO" sz="2000" b="1">
              <a:solidFill>
                <a:srgbClr val="F2F2F2"/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710952"/>
          </a:xfrm>
        </p:spPr>
        <p:txBody>
          <a:bodyPr>
            <a:normAutofit/>
          </a:bodyPr>
          <a:lstStyle/>
          <a:p>
            <a:r>
              <a:rPr lang="es-DO" dirty="0"/>
              <a:t>Análisis del Entorno Actual </a:t>
            </a:r>
          </a:p>
        </p:txBody>
      </p:sp>
      <p:sp>
        <p:nvSpPr>
          <p:cNvPr id="29" name="28 Marcador de contenido"/>
          <p:cNvSpPr>
            <a:spLocks noGrp="1"/>
          </p:cNvSpPr>
          <p:nvPr>
            <p:ph sz="half" idx="1"/>
          </p:nvPr>
        </p:nvSpPr>
        <p:spPr>
          <a:xfrm>
            <a:off x="395536" y="2215405"/>
            <a:ext cx="4038600" cy="4525963"/>
          </a:xfrm>
        </p:spPr>
        <p:txBody>
          <a:bodyPr>
            <a:noAutofit/>
          </a:bodyPr>
          <a:lstStyle/>
          <a:p>
            <a:r>
              <a:rPr lang="es-DO" sz="1800" dirty="0"/>
              <a:t>Las tarjetas de combustibles fueron emitidas por el Banco de </a:t>
            </a:r>
            <a:r>
              <a:rPr lang="es-DO" sz="1800" dirty="0" smtClean="0"/>
              <a:t>Reservas.</a:t>
            </a:r>
            <a:endParaRPr lang="es-DO" sz="1800" dirty="0"/>
          </a:p>
          <a:p>
            <a:r>
              <a:rPr lang="es-DO" sz="1800" dirty="0" smtClean="0"/>
              <a:t>El </a:t>
            </a:r>
            <a:r>
              <a:rPr lang="es-DO" sz="1800" dirty="0"/>
              <a:t>sistema se estableció a través de una resolución aprobada por el Ministro de </a:t>
            </a:r>
            <a:r>
              <a:rPr lang="es-DO" sz="1800" dirty="0" smtClean="0"/>
              <a:t>Hacienda.</a:t>
            </a:r>
            <a:endParaRPr lang="es-DO" sz="1800" dirty="0"/>
          </a:p>
          <a:p>
            <a:r>
              <a:rPr lang="es-DO" sz="1800" dirty="0"/>
              <a:t>El limite mensual para el Ministerio es </a:t>
            </a:r>
            <a:r>
              <a:rPr lang="es-DO" sz="1800" dirty="0" smtClean="0"/>
              <a:t>RD$1.5 millones.</a:t>
            </a:r>
            <a:endParaRPr lang="es-DO" sz="1800" dirty="0"/>
          </a:p>
          <a:p>
            <a:r>
              <a:rPr lang="es-DO" sz="1800" dirty="0"/>
              <a:t>La tarjeta se emite a nombre del Ministerio y del </a:t>
            </a:r>
            <a:r>
              <a:rPr lang="es-DO" sz="1800" dirty="0" smtClean="0"/>
              <a:t>Empleado.</a:t>
            </a:r>
            <a:endParaRPr lang="es-DO" sz="1800" dirty="0"/>
          </a:p>
          <a:p>
            <a:endParaRPr lang="es-DO" sz="1800" dirty="0"/>
          </a:p>
        </p:txBody>
      </p:sp>
      <p:sp>
        <p:nvSpPr>
          <p:cNvPr id="30" name="29 Marcador de contenido"/>
          <p:cNvSpPr>
            <a:spLocks noGrp="1"/>
          </p:cNvSpPr>
          <p:nvPr>
            <p:ph sz="half" idx="2"/>
          </p:nvPr>
        </p:nvSpPr>
        <p:spPr>
          <a:xfrm>
            <a:off x="4932040" y="2143397"/>
            <a:ext cx="4038600" cy="4525963"/>
          </a:xfrm>
        </p:spPr>
        <p:txBody>
          <a:bodyPr>
            <a:normAutofit/>
          </a:bodyPr>
          <a:lstStyle/>
          <a:p>
            <a:r>
              <a:rPr lang="es-DO" sz="1800" dirty="0"/>
              <a:t>No hay costo alguno para el Ministerio</a:t>
            </a:r>
          </a:p>
          <a:p>
            <a:r>
              <a:rPr lang="es-DO" sz="1800" dirty="0"/>
              <a:t>Los Ministros son el nivel máximo del Ministerio y Nivel Mínimo encargado </a:t>
            </a:r>
            <a:r>
              <a:rPr lang="es-DO" sz="1800"/>
              <a:t>de </a:t>
            </a:r>
            <a:r>
              <a:rPr lang="es-DO" sz="1800" smtClean="0"/>
              <a:t>división.</a:t>
            </a:r>
            <a:endParaRPr lang="es-DO" sz="1800" dirty="0"/>
          </a:p>
          <a:p>
            <a:r>
              <a:rPr lang="es-DO" sz="1800" dirty="0"/>
              <a:t>Tarjeta pre-pago con montos límites mensual </a:t>
            </a:r>
            <a:r>
              <a:rPr lang="es-DO" sz="1800"/>
              <a:t>por </a:t>
            </a:r>
            <a:r>
              <a:rPr lang="es-DO" sz="1800" smtClean="0"/>
              <a:t>usuario.</a:t>
            </a:r>
            <a:endParaRPr lang="es-DO" sz="1800" dirty="0"/>
          </a:p>
          <a:p>
            <a:r>
              <a:rPr lang="es-DO" sz="1800" dirty="0"/>
              <a:t>El proceso de pago es un libramiento mensual a nombre del Banco </a:t>
            </a:r>
            <a:r>
              <a:rPr lang="es-DO" sz="1800"/>
              <a:t>de </a:t>
            </a:r>
            <a:r>
              <a:rPr lang="es-DO" sz="1800" smtClean="0"/>
              <a:t>Reservas.</a:t>
            </a:r>
            <a:endParaRPr lang="es-DO" sz="1800" dirty="0"/>
          </a:p>
          <a:p>
            <a:r>
              <a:rPr lang="es-DO" sz="1800" dirty="0"/>
              <a:t>Existen reportes de listados por funcionario y monto asignado </a:t>
            </a:r>
            <a:r>
              <a:rPr lang="es-DO" sz="1800"/>
              <a:t>por </a:t>
            </a:r>
            <a:r>
              <a:rPr lang="es-DO" sz="1800" smtClean="0"/>
              <a:t>mes.</a:t>
            </a:r>
            <a:endParaRPr lang="es-DO" sz="1800" dirty="0"/>
          </a:p>
          <a:p>
            <a:r>
              <a:rPr lang="es-DO" sz="1800" dirty="0"/>
              <a:t>La fecha de corte para la asignación es el 10 de </a:t>
            </a:r>
            <a:r>
              <a:rPr lang="es-DO" sz="1800"/>
              <a:t>cada </a:t>
            </a:r>
            <a:r>
              <a:rPr lang="es-DO" sz="1800" smtClean="0"/>
              <a:t>mes.</a:t>
            </a:r>
            <a:endParaRPr lang="es-DO" sz="1800" dirty="0"/>
          </a:p>
          <a:p>
            <a:endParaRPr lang="es-DO" sz="1800" dirty="0"/>
          </a:p>
        </p:txBody>
      </p:sp>
      <p:sp>
        <p:nvSpPr>
          <p:cNvPr id="32" name="31 Rectángulo"/>
          <p:cNvSpPr/>
          <p:nvPr/>
        </p:nvSpPr>
        <p:spPr>
          <a:xfrm>
            <a:off x="-108520" y="1475492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DO" b="1" dirty="0" err="1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Experiencia</a:t>
            </a:r>
            <a:r>
              <a:rPr lang="en-US" altLang="es-DO" b="1" dirty="0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s-DO" b="1" dirty="0" err="1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Ministerio</a:t>
            </a:r>
            <a:r>
              <a:rPr lang="en-US" altLang="es-DO" b="1" dirty="0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s-DO" b="1" dirty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de Hacienda </a:t>
            </a:r>
            <a:r>
              <a:rPr lang="en-US" altLang="es-DO" b="1" dirty="0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con </a:t>
            </a:r>
            <a:r>
              <a:rPr lang="en-US" altLang="es-DO" b="1" dirty="0" err="1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Tarjetas</a:t>
            </a:r>
            <a:r>
              <a:rPr lang="en-US" altLang="es-DO" b="1" dirty="0" smtClean="0">
                <a:solidFill>
                  <a:srgbClr val="595959"/>
                </a:solidFill>
                <a:latin typeface="Segoe UI" pitchFamily="34" charset="0"/>
                <a:cs typeface="Segoe UI" pitchFamily="34" charset="0"/>
              </a:rPr>
              <a:t> de Combustibles</a:t>
            </a:r>
            <a:endParaRPr lang="en-US" altLang="es-DO" sz="1600" b="1" dirty="0">
              <a:solidFill>
                <a:srgbClr val="595959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wood-floor-experts.com/wp-content/uploads/2012/10/stairs_im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wpclipart.com/blanks/shapes/color_labels/square/square_label_orang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628775"/>
            <a:ext cx="3011487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850" y="1952625"/>
            <a:ext cx="27352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2000" b="1" dirty="0">
                <a:latin typeface="+mn-lt"/>
                <a:cs typeface="+mn-cs"/>
              </a:rPr>
              <a:t>FASE 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Revisión de la normativa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DO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Elaboración de estudio de factibilidad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Definición del Marco Conceptual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Revisión prácticas internacionales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Análisis entorno actual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Reunión Ministerio de Hacienda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DO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DO" dirty="0">
              <a:latin typeface="+mn-lt"/>
              <a:cs typeface="+mn-cs"/>
            </a:endParaRPr>
          </a:p>
        </p:txBody>
      </p:sp>
      <p:pic>
        <p:nvPicPr>
          <p:cNvPr id="13" name="Picture 2" descr="http://www.wpclipart.com/blanks/shapes/color_labels/square/square_label_orang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936750"/>
            <a:ext cx="28543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3362325" y="2295525"/>
            <a:ext cx="25050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DO" altLang="es-DO" sz="1600" dirty="0"/>
              <a:t>Determinar capacidad de la </a:t>
            </a:r>
            <a:r>
              <a:rPr lang="es-DO" altLang="es-DO" sz="1600"/>
              <a:t>banca </a:t>
            </a:r>
            <a:r>
              <a:rPr lang="es-DO" altLang="es-DO" sz="1600" smtClean="0"/>
              <a:t>comercial.</a:t>
            </a:r>
            <a:endParaRPr lang="es-DO" altLang="es-DO" sz="1600" dirty="0"/>
          </a:p>
          <a:p>
            <a:pPr lvl="1">
              <a:buFont typeface="Arial" charset="0"/>
              <a:buChar char="•"/>
            </a:pPr>
            <a:r>
              <a:rPr lang="es-DO" altLang="es-DO" sz="1600" dirty="0"/>
              <a:t>Tecnología</a:t>
            </a:r>
          </a:p>
          <a:p>
            <a:pPr>
              <a:buFont typeface="Arial" charset="0"/>
              <a:buChar char="•"/>
            </a:pPr>
            <a:r>
              <a:rPr lang="es-DO" altLang="es-DO" sz="1600" dirty="0"/>
              <a:t>Análisis del Volumen </a:t>
            </a:r>
            <a:r>
              <a:rPr lang="es-DO" altLang="es-DO" sz="1600"/>
              <a:t>de </a:t>
            </a:r>
            <a:r>
              <a:rPr lang="es-DO" altLang="es-DO" sz="1600" smtClean="0"/>
              <a:t>transacciones.  </a:t>
            </a:r>
            <a:endParaRPr lang="es-DO" altLang="es-DO" sz="1600" dirty="0"/>
          </a:p>
          <a:p>
            <a:pPr lvl="1">
              <a:buFont typeface="Arial" charset="0"/>
              <a:buChar char="•"/>
            </a:pPr>
            <a:r>
              <a:rPr lang="es-DO" altLang="es-DO" sz="1600" dirty="0"/>
              <a:t>Fondos rotativos</a:t>
            </a:r>
          </a:p>
          <a:p>
            <a:pPr lvl="1">
              <a:buFont typeface="Arial" charset="0"/>
              <a:buChar char="•"/>
            </a:pPr>
            <a:r>
              <a:rPr lang="es-DO" altLang="es-DO" sz="1600" dirty="0"/>
              <a:t>Compras menores de Bienes </a:t>
            </a:r>
            <a:r>
              <a:rPr lang="es-DO" altLang="es-DO" sz="1600"/>
              <a:t>y </a:t>
            </a:r>
            <a:r>
              <a:rPr lang="es-DO" altLang="es-DO" sz="1600" smtClean="0"/>
              <a:t>servicio.</a:t>
            </a:r>
            <a:endParaRPr lang="es-DO" altLang="es-DO" sz="1600" dirty="0"/>
          </a:p>
          <a:p>
            <a:pPr>
              <a:buFont typeface="Arial" charset="0"/>
              <a:buChar char="•"/>
            </a:pPr>
            <a:r>
              <a:rPr lang="es-DO" altLang="es-DO" sz="1600" dirty="0"/>
              <a:t>Análisis de impacto en la gestión del efectivo</a:t>
            </a:r>
          </a:p>
        </p:txBody>
      </p:sp>
      <p:pic>
        <p:nvPicPr>
          <p:cNvPr id="15" name="Picture 2" descr="http://www.wpclipart.com/blanks/shapes/color_labels/square/square_label_orang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06550"/>
            <a:ext cx="2820987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6242050" y="1989138"/>
            <a:ext cx="2794000" cy="455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2000" b="1" dirty="0">
                <a:latin typeface="+mn-lt"/>
                <a:cs typeface="+mn-cs"/>
              </a:rPr>
              <a:t>FASE II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Análisis FODA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Restructuración de Funciones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Revisión de los procesos y estructura </a:t>
            </a:r>
            <a:r>
              <a:rPr lang="es-DO" sz="1600" dirty="0" smtClean="0">
                <a:latin typeface="+mn-lt"/>
                <a:cs typeface="+mn-cs"/>
              </a:rPr>
              <a:t>organizativa.</a:t>
            </a:r>
            <a:endParaRPr lang="es-DO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>
                <a:latin typeface="+mn-lt"/>
                <a:cs typeface="+mn-cs"/>
              </a:rPr>
              <a:t>Impacto en los sistemas internos y </a:t>
            </a:r>
            <a:r>
              <a:rPr lang="es-DO" sz="1600" dirty="0" smtClean="0">
                <a:latin typeface="+mn-lt"/>
                <a:cs typeface="+mn-cs"/>
              </a:rPr>
              <a:t>contabilidad.</a:t>
            </a:r>
            <a:endParaRPr lang="es-DO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DO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DO" sz="1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2000" b="1" dirty="0">
                <a:latin typeface="+mn-lt"/>
                <a:cs typeface="+mn-cs"/>
              </a:rPr>
              <a:t>FASE III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DO" sz="1600" dirty="0" smtClean="0">
                <a:latin typeface="+mn-lt"/>
                <a:cs typeface="+mn-cs"/>
              </a:rPr>
              <a:t>Selección Proveedor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DO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DO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DO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DO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DO" dirty="0">
              <a:latin typeface="+mn-lt"/>
              <a:cs typeface="+mn-cs"/>
            </a:endParaRPr>
          </a:p>
        </p:txBody>
      </p:sp>
      <p:sp>
        <p:nvSpPr>
          <p:cNvPr id="17" name="AutoShape 12" descr="https://pixabay.com/static/uploads/photo/2014/05/01/15/51/wood-335512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DO" altLang="es-DO"/>
          </a:p>
        </p:txBody>
      </p:sp>
      <p:sp>
        <p:nvSpPr>
          <p:cNvPr id="18" name="AutoShape 14" descr="https://pixabay.com/static/uploads/photo/2014/05/01/15/51/wood-335512_640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DO" altLang="es-DO"/>
          </a:p>
        </p:txBody>
      </p:sp>
      <p:pic>
        <p:nvPicPr>
          <p:cNvPr id="19" name="Picture 4" descr="http://letmelettings.co.uk/wp-content/uploads/2013/11/1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989138"/>
            <a:ext cx="11191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letmelettings.co.uk/wp-content/uploads/2013/11/1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116263"/>
            <a:ext cx="11191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letmelettings.co.uk/wp-content/uploads/2013/11/1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644900"/>
            <a:ext cx="11191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letmelettings.co.uk/wp-content/uploads/2013/11/1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722813"/>
            <a:ext cx="1119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s://upload.wikimedia.org/wikipedia/en/a/a4/Red_x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36838"/>
            <a:ext cx="2936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s://upload.wikimedia.org/wikipedia/en/a/a4/Red_x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206750"/>
            <a:ext cx="2936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upload.wikimedia.org/wikipedia/en/a/a4/Red_x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644900"/>
            <a:ext cx="293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s://upload.wikimedia.org/wikipedia/en/a/a4/Red_x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91075"/>
            <a:ext cx="293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fc04.deviantart.net/fs71/i/2013/098/e/7/pencil_tip_s_cutie_mark__request__by_lahirien-d60yi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006725"/>
            <a:ext cx="6064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fc04.deviantart.net/fs71/i/2013/098/e/7/pencil_tip_s_cutie_mark__request__by_lahirien-d60yi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516438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fc04.deviantart.net/fs71/i/2013/098/e/7/pencil_tip_s_cutie_mark__request__by_lahirien-d60yi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14550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Cómo vamos en TCI…</a:t>
            </a:r>
            <a:endParaRPr lang="es-DO" dirty="0"/>
          </a:p>
        </p:txBody>
      </p:sp>
      <p:pic>
        <p:nvPicPr>
          <p:cNvPr id="35" name="Picture 4" descr="http://letmelettings.co.uk/wp-content/uploads/2013/11/1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0600"/>
            <a:ext cx="11191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1351354"/>
            <a:ext cx="9144000" cy="320030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s-DO" sz="2000" dirty="0" smtClean="0"/>
              <a:t>VII Seminario Latinoamericano sobre Gestión de Tesorerías Públicas</a:t>
            </a:r>
            <a:br>
              <a:rPr lang="es-DO" sz="2000" dirty="0" smtClean="0"/>
            </a:br>
            <a:endParaRPr lang="en-US" sz="9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0322" y="755412"/>
            <a:ext cx="1878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sz="1400" dirty="0"/>
              <a:t>Ministerio de Hacienda</a:t>
            </a:r>
            <a:endParaRPr lang="en-US" sz="1400" dirty="0"/>
          </a:p>
        </p:txBody>
      </p:sp>
      <p:pic>
        <p:nvPicPr>
          <p:cNvPr id="11" name="10 Imagen" descr="Tesor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243" y="72009"/>
            <a:ext cx="994149" cy="5486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28184" y="559723"/>
            <a:ext cx="2736304" cy="4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Tesorería</a:t>
            </a:r>
            <a:r>
              <a: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 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Nacional</a:t>
            </a:r>
            <a:endParaRPr 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1640" y="530508"/>
            <a:ext cx="230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b="1" dirty="0" smtClean="0"/>
              <a:t>República Dominicana</a:t>
            </a:r>
            <a:endParaRPr lang="en-US" b="1" dirty="0"/>
          </a:p>
        </p:txBody>
      </p:sp>
      <p:pic>
        <p:nvPicPr>
          <p:cNvPr id="13" name="Picture 2" descr="http://www.suncaribbean.net/images/Escudos/ESCUDO-NACIONAL-SIN-FONDO-Para-la-Webx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126" y="116798"/>
            <a:ext cx="1044899" cy="105273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323528" y="227687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3200" b="1" dirty="0" smtClean="0">
                <a:solidFill>
                  <a:srgbClr val="0000FF"/>
                </a:solidFill>
              </a:rPr>
              <a:t>MUCHAS GRACIAS  </a:t>
            </a:r>
            <a:endParaRPr lang="es-DO" sz="3200" dirty="0">
              <a:solidFill>
                <a:srgbClr val="0000FF"/>
              </a:solidFill>
            </a:endParaRPr>
          </a:p>
        </p:txBody>
      </p:sp>
      <p:pic>
        <p:nvPicPr>
          <p:cNvPr id="6146" name="Picture 2" descr="U:\2015\FOTEGAL\LOGO FOTEGAL Original 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1945"/>
            <a:ext cx="6211276" cy="27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1340322" y="1063189"/>
            <a:ext cx="779875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340322" y="1124744"/>
            <a:ext cx="7817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0" y="6319773"/>
            <a:ext cx="91390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0" y="6381328"/>
            <a:ext cx="9139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Rectángulo"/>
          <p:cNvSpPr/>
          <p:nvPr/>
        </p:nvSpPr>
        <p:spPr>
          <a:xfrm>
            <a:off x="0" y="4077073"/>
            <a:ext cx="8744886" cy="15841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1" name="80 Rectángulo"/>
          <p:cNvSpPr/>
          <p:nvPr/>
        </p:nvSpPr>
        <p:spPr>
          <a:xfrm>
            <a:off x="0" y="3677168"/>
            <a:ext cx="8123809" cy="399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5" name="84 Rectángulo"/>
          <p:cNvSpPr/>
          <p:nvPr/>
        </p:nvSpPr>
        <p:spPr>
          <a:xfrm>
            <a:off x="7428422" y="4077072"/>
            <a:ext cx="1316464" cy="1584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3" name="82 Rectángulo"/>
          <p:cNvSpPr/>
          <p:nvPr/>
        </p:nvSpPr>
        <p:spPr>
          <a:xfrm>
            <a:off x="4802193" y="4077072"/>
            <a:ext cx="2626229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04468"/>
            <a:ext cx="8229600" cy="680316"/>
          </a:xfrm>
        </p:spPr>
        <p:txBody>
          <a:bodyPr/>
          <a:lstStyle/>
          <a:p>
            <a:r>
              <a:rPr lang="es-DO" sz="2400" dirty="0" smtClean="0"/>
              <a:t>Línea de Tiempo Autorización de Libramientos de Pagos</a:t>
            </a:r>
            <a:endParaRPr lang="es-DO" sz="2400" dirty="0"/>
          </a:p>
        </p:txBody>
      </p:sp>
      <p:grpSp>
        <p:nvGrpSpPr>
          <p:cNvPr id="3" name="2 Grupo"/>
          <p:cNvGrpSpPr/>
          <p:nvPr/>
        </p:nvGrpSpPr>
        <p:grpSpPr>
          <a:xfrm>
            <a:off x="107504" y="3717031"/>
            <a:ext cx="658556" cy="338336"/>
            <a:chOff x="107504" y="3356992"/>
            <a:chExt cx="658556" cy="338336"/>
          </a:xfrm>
        </p:grpSpPr>
        <p:sp>
          <p:nvSpPr>
            <p:cNvPr id="4" name="3 Rectángulo"/>
            <p:cNvSpPr/>
            <p:nvPr/>
          </p:nvSpPr>
          <p:spPr>
            <a:xfrm>
              <a:off x="125260" y="3356992"/>
              <a:ext cx="640800" cy="33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0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7504" y="3398803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LUN</a:t>
              </a:r>
              <a:endParaRPr lang="es-DO" sz="10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790844" y="3717031"/>
            <a:ext cx="640800" cy="338336"/>
            <a:chOff x="790844" y="3356992"/>
            <a:chExt cx="640800" cy="338336"/>
          </a:xfrm>
        </p:grpSpPr>
        <p:sp>
          <p:nvSpPr>
            <p:cNvPr id="5" name="4 Rectángulo"/>
            <p:cNvSpPr/>
            <p:nvPr/>
          </p:nvSpPr>
          <p:spPr>
            <a:xfrm>
              <a:off x="790844" y="3356992"/>
              <a:ext cx="640800" cy="3383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1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09828" y="3398803"/>
              <a:ext cx="436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MAR</a:t>
              </a:r>
              <a:endParaRPr lang="es-DO" sz="1000" dirty="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1452796" y="3717031"/>
            <a:ext cx="640800" cy="338336"/>
            <a:chOff x="1452796" y="3356992"/>
            <a:chExt cx="640800" cy="338336"/>
          </a:xfrm>
        </p:grpSpPr>
        <p:sp>
          <p:nvSpPr>
            <p:cNvPr id="6" name="5 Rectángulo"/>
            <p:cNvSpPr/>
            <p:nvPr/>
          </p:nvSpPr>
          <p:spPr>
            <a:xfrm>
              <a:off x="1452796" y="3356992"/>
              <a:ext cx="640800" cy="33833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475656" y="3398803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MIE</a:t>
              </a:r>
              <a:endParaRPr lang="es-DO" sz="10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2119424" y="3717031"/>
            <a:ext cx="640800" cy="338336"/>
            <a:chOff x="2119424" y="3356992"/>
            <a:chExt cx="640800" cy="338336"/>
          </a:xfrm>
        </p:grpSpPr>
        <p:sp>
          <p:nvSpPr>
            <p:cNvPr id="7" name="6 Rectángulo"/>
            <p:cNvSpPr/>
            <p:nvPr/>
          </p:nvSpPr>
          <p:spPr>
            <a:xfrm>
              <a:off x="2119424" y="3356992"/>
              <a:ext cx="640800" cy="33833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23728" y="3398803"/>
              <a:ext cx="370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JUE</a:t>
              </a:r>
              <a:endParaRPr lang="es-DO" sz="10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2771800" y="3717031"/>
            <a:ext cx="656040" cy="338336"/>
            <a:chOff x="2771800" y="3356992"/>
            <a:chExt cx="656040" cy="338336"/>
          </a:xfrm>
        </p:grpSpPr>
        <p:sp>
          <p:nvSpPr>
            <p:cNvPr id="8" name="7 Rectángulo"/>
            <p:cNvSpPr/>
            <p:nvPr/>
          </p:nvSpPr>
          <p:spPr>
            <a:xfrm>
              <a:off x="2787040" y="3356992"/>
              <a:ext cx="640800" cy="338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771800" y="3398803"/>
              <a:ext cx="351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VIE</a:t>
              </a:r>
              <a:endParaRPr lang="es-DO" sz="10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3427492" y="3717031"/>
            <a:ext cx="667866" cy="338336"/>
            <a:chOff x="3427492" y="3356992"/>
            <a:chExt cx="667866" cy="338336"/>
          </a:xfrm>
        </p:grpSpPr>
        <p:sp>
          <p:nvSpPr>
            <p:cNvPr id="9" name="8 Rectángulo"/>
            <p:cNvSpPr/>
            <p:nvPr/>
          </p:nvSpPr>
          <p:spPr>
            <a:xfrm>
              <a:off x="3454558" y="3356992"/>
              <a:ext cx="640800" cy="338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427492" y="3398803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>
                  <a:solidFill>
                    <a:schemeClr val="bg1"/>
                  </a:solidFill>
                </a:rPr>
                <a:t>SAB</a:t>
              </a:r>
              <a:endParaRPr lang="es-DO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049998" y="3717031"/>
            <a:ext cx="715166" cy="338336"/>
            <a:chOff x="4049998" y="3356992"/>
            <a:chExt cx="715166" cy="338336"/>
          </a:xfrm>
        </p:grpSpPr>
        <p:sp>
          <p:nvSpPr>
            <p:cNvPr id="10" name="9 Rectángulo"/>
            <p:cNvSpPr/>
            <p:nvPr/>
          </p:nvSpPr>
          <p:spPr>
            <a:xfrm>
              <a:off x="4124364" y="3356992"/>
              <a:ext cx="640800" cy="338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049998" y="3398803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>
                  <a:solidFill>
                    <a:schemeClr val="bg1"/>
                  </a:solidFill>
                </a:rPr>
                <a:t>DOM</a:t>
              </a:r>
              <a:endParaRPr lang="es-DO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788024" y="3717031"/>
            <a:ext cx="640800" cy="338336"/>
            <a:chOff x="4788024" y="3356992"/>
            <a:chExt cx="640800" cy="338336"/>
          </a:xfrm>
        </p:grpSpPr>
        <p:sp>
          <p:nvSpPr>
            <p:cNvPr id="11" name="10 Rectángulo"/>
            <p:cNvSpPr/>
            <p:nvPr/>
          </p:nvSpPr>
          <p:spPr>
            <a:xfrm>
              <a:off x="4788024" y="3356992"/>
              <a:ext cx="640800" cy="3383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7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882892" y="3398803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LUN</a:t>
              </a:r>
              <a:endParaRPr lang="es-DO" sz="1000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450988" y="3717031"/>
            <a:ext cx="640800" cy="338336"/>
            <a:chOff x="5450988" y="3356992"/>
            <a:chExt cx="640800" cy="338336"/>
          </a:xfrm>
        </p:grpSpPr>
        <p:sp>
          <p:nvSpPr>
            <p:cNvPr id="12" name="11 Rectángulo"/>
            <p:cNvSpPr/>
            <p:nvPr/>
          </p:nvSpPr>
          <p:spPr>
            <a:xfrm>
              <a:off x="5450988" y="3356992"/>
              <a:ext cx="640800" cy="3383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8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503814" y="3398803"/>
              <a:ext cx="436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MAR</a:t>
              </a:r>
              <a:endParaRPr lang="es-DO" sz="100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6061308" y="3717031"/>
            <a:ext cx="694084" cy="338336"/>
            <a:chOff x="6061308" y="3356992"/>
            <a:chExt cx="694084" cy="338336"/>
          </a:xfrm>
        </p:grpSpPr>
        <p:sp>
          <p:nvSpPr>
            <p:cNvPr id="13" name="12 Rectángulo"/>
            <p:cNvSpPr/>
            <p:nvPr/>
          </p:nvSpPr>
          <p:spPr>
            <a:xfrm>
              <a:off x="6114592" y="3356992"/>
              <a:ext cx="640800" cy="3383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9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061308" y="3398803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MIE</a:t>
              </a:r>
              <a:endParaRPr lang="es-DO" sz="1000" dirty="0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6779712" y="3717031"/>
            <a:ext cx="648710" cy="338336"/>
            <a:chOff x="6779712" y="3356992"/>
            <a:chExt cx="648710" cy="338336"/>
          </a:xfrm>
        </p:grpSpPr>
        <p:sp>
          <p:nvSpPr>
            <p:cNvPr id="14" name="13 Rectángulo"/>
            <p:cNvSpPr/>
            <p:nvPr/>
          </p:nvSpPr>
          <p:spPr>
            <a:xfrm>
              <a:off x="6787622" y="3356992"/>
              <a:ext cx="640800" cy="3383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tx1"/>
                  </a:solidFill>
                </a:rPr>
                <a:t>10</a:t>
              </a:r>
              <a:endParaRPr lang="es-DO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779712" y="3398803"/>
              <a:ext cx="37061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DO" sz="1000" dirty="0" smtClean="0"/>
                <a:t>JUE</a:t>
              </a:r>
              <a:endParaRPr lang="es-DO" sz="1000" dirty="0"/>
            </a:p>
          </p:txBody>
        </p:sp>
      </p:grpSp>
      <p:cxnSp>
        <p:nvCxnSpPr>
          <p:cNvPr id="28" name="27 Conector recto"/>
          <p:cNvCxnSpPr>
            <a:stCxn id="4" idx="0"/>
          </p:cNvCxnSpPr>
          <p:nvPr/>
        </p:nvCxnSpPr>
        <p:spPr>
          <a:xfrm flipV="1">
            <a:off x="445660" y="2882551"/>
            <a:ext cx="0" cy="834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40326" y="2543997"/>
            <a:ext cx="94291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DO" sz="800" smtClean="0">
                <a:latin typeface="Arial" panose="020B0604020202020204" pitchFamily="34" charset="0"/>
                <a:cs typeface="Arial" panose="020B0604020202020204" pitchFamily="34" charset="0"/>
              </a:rPr>
              <a:t>Registro OP.</a:t>
            </a:r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Expediente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50941" y="3068959"/>
            <a:ext cx="111883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Firma Incumbente 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 Firma  DAF</a:t>
            </a:r>
          </a:p>
        </p:txBody>
      </p:sp>
      <p:cxnSp>
        <p:nvCxnSpPr>
          <p:cNvPr id="33" name="32 Conector recto"/>
          <p:cNvCxnSpPr>
            <a:stCxn id="5" idx="0"/>
            <a:endCxn id="30" idx="2"/>
          </p:cNvCxnSpPr>
          <p:nvPr/>
        </p:nvCxnSpPr>
        <p:spPr>
          <a:xfrm flipH="1" flipV="1">
            <a:off x="1110361" y="3407513"/>
            <a:ext cx="883" cy="309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>
            <a:spLocks noChangeAspect="1"/>
          </p:cNvSpPr>
          <p:nvPr/>
        </p:nvSpPr>
        <p:spPr>
          <a:xfrm>
            <a:off x="1222336" y="2420887"/>
            <a:ext cx="111741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Remisión a la Unidad de Auditoría Interna (UAI)</a:t>
            </a:r>
          </a:p>
          <a:p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39 CuadroTexto"/>
          <p:cNvSpPr txBox="1">
            <a:spLocks noChangeAspect="1"/>
          </p:cNvSpPr>
          <p:nvPr/>
        </p:nvSpPr>
        <p:spPr>
          <a:xfrm>
            <a:off x="1818417" y="1742335"/>
            <a:ext cx="13134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Revisión de la UAI del cumplimiento de Normas  y Procedimientos</a:t>
            </a:r>
          </a:p>
          <a:p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40 Conector recto"/>
          <p:cNvCxnSpPr>
            <a:stCxn id="6" idx="0"/>
            <a:endCxn id="39" idx="2"/>
          </p:cNvCxnSpPr>
          <p:nvPr/>
        </p:nvCxnSpPr>
        <p:spPr>
          <a:xfrm flipV="1">
            <a:off x="1773196" y="3005662"/>
            <a:ext cx="7848" cy="711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7" idx="0"/>
            <a:endCxn id="40" idx="2"/>
          </p:cNvCxnSpPr>
          <p:nvPr/>
        </p:nvCxnSpPr>
        <p:spPr>
          <a:xfrm flipV="1">
            <a:off x="2439824" y="2327110"/>
            <a:ext cx="35305" cy="1389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49 Abrir llave"/>
          <p:cNvSpPr/>
          <p:nvPr/>
        </p:nvSpPr>
        <p:spPr>
          <a:xfrm rot="5400000">
            <a:off x="2926667" y="3799893"/>
            <a:ext cx="360041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3" name="52 Flecha izquierda"/>
          <p:cNvSpPr/>
          <p:nvPr/>
        </p:nvSpPr>
        <p:spPr>
          <a:xfrm>
            <a:off x="1160990" y="4341121"/>
            <a:ext cx="1898842" cy="484632"/>
          </a:xfrm>
          <a:prstGeom prst="leftArrow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 smtClean="0"/>
              <a:t>Devolución UE</a:t>
            </a:r>
            <a:endParaRPr lang="es-DO" sz="800" dirty="0"/>
          </a:p>
        </p:txBody>
      </p:sp>
      <p:sp>
        <p:nvSpPr>
          <p:cNvPr id="54" name="53 Flecha derecha"/>
          <p:cNvSpPr/>
          <p:nvPr/>
        </p:nvSpPr>
        <p:spPr>
          <a:xfrm>
            <a:off x="3203848" y="4338469"/>
            <a:ext cx="2247140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 smtClean="0">
                <a:solidFill>
                  <a:schemeClr val="tx1"/>
                </a:solidFill>
              </a:rPr>
              <a:t>Remisión a CGR</a:t>
            </a:r>
            <a:endParaRPr lang="es-DO" sz="800" dirty="0">
              <a:solidFill>
                <a:schemeClr val="tx1"/>
              </a:solidFill>
            </a:endParaRPr>
          </a:p>
        </p:txBody>
      </p:sp>
      <p:sp>
        <p:nvSpPr>
          <p:cNvPr id="55" name="54 Abrir llave"/>
          <p:cNvSpPr/>
          <p:nvPr/>
        </p:nvSpPr>
        <p:spPr>
          <a:xfrm rot="5400000">
            <a:off x="5234019" y="2915056"/>
            <a:ext cx="360042" cy="122369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6" name="55 CuadroTexto"/>
          <p:cNvSpPr txBox="1">
            <a:spLocks noChangeAspect="1"/>
          </p:cNvSpPr>
          <p:nvPr/>
        </p:nvSpPr>
        <p:spPr>
          <a:xfrm>
            <a:off x="4778365" y="2640227"/>
            <a:ext cx="131342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Recepción CGR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Procesamiento de Orden de Pago en unidad de Revisión </a:t>
            </a:r>
            <a:r>
              <a:rPr lang="es-DO" sz="800" smtClean="0">
                <a:latin typeface="Arial" panose="020B0604020202020204" pitchFamily="34" charset="0"/>
                <a:cs typeface="Arial" panose="020B0604020202020204" pitchFamily="34" charset="0"/>
              </a:rPr>
              <a:t>y Análisis. </a:t>
            </a:r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57 Flecha izquierda"/>
          <p:cNvSpPr/>
          <p:nvPr/>
        </p:nvSpPr>
        <p:spPr>
          <a:xfrm>
            <a:off x="1143234" y="4888583"/>
            <a:ext cx="4360580" cy="484632"/>
          </a:xfrm>
          <a:prstGeom prst="leftArrow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 smtClean="0"/>
              <a:t>Devolución UE</a:t>
            </a:r>
            <a:endParaRPr lang="es-DO" sz="800" dirty="0"/>
          </a:p>
        </p:txBody>
      </p:sp>
      <p:sp>
        <p:nvSpPr>
          <p:cNvPr id="63" name="62 Abrir llave"/>
          <p:cNvSpPr/>
          <p:nvPr/>
        </p:nvSpPr>
        <p:spPr>
          <a:xfrm rot="5400000">
            <a:off x="6590614" y="2879226"/>
            <a:ext cx="360041" cy="13155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4" name="63 CuadroTexto"/>
          <p:cNvSpPr txBox="1">
            <a:spLocks noChangeAspect="1"/>
          </p:cNvSpPr>
          <p:nvPr/>
        </p:nvSpPr>
        <p:spPr>
          <a:xfrm>
            <a:off x="6156176" y="2649105"/>
            <a:ext cx="131342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Aprobación de Contralor 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Facturación 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Remisión a TN </a:t>
            </a:r>
            <a:r>
              <a:rPr lang="es-DO" sz="800" smtClean="0">
                <a:latin typeface="Arial" panose="020B0604020202020204" pitchFamily="34" charset="0"/>
                <a:cs typeface="Arial" panose="020B0604020202020204" pitchFamily="34" charset="0"/>
              </a:rPr>
              <a:t>del Libramiento. </a:t>
            </a:r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http://img02.bibliocad.com/biblioteca/image/00030000/6000/edificiooficinas3d_366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77072"/>
            <a:ext cx="1214825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78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3090"/>
          <a:stretch/>
        </p:blipFill>
        <p:spPr>
          <a:xfrm>
            <a:off x="5581650" y="4257093"/>
            <a:ext cx="862558" cy="1129233"/>
          </a:xfrm>
          <a:prstGeom prst="rect">
            <a:avLst/>
          </a:prstGeom>
        </p:spPr>
      </p:pic>
      <p:grpSp>
        <p:nvGrpSpPr>
          <p:cNvPr id="43" name="42 Grupo"/>
          <p:cNvGrpSpPr/>
          <p:nvPr/>
        </p:nvGrpSpPr>
        <p:grpSpPr>
          <a:xfrm>
            <a:off x="7421840" y="3709411"/>
            <a:ext cx="671569" cy="338336"/>
            <a:chOff x="7421840" y="3349372"/>
            <a:chExt cx="671569" cy="338336"/>
          </a:xfrm>
        </p:grpSpPr>
        <p:sp>
          <p:nvSpPr>
            <p:cNvPr id="87" name="86 Rectángulo"/>
            <p:cNvSpPr/>
            <p:nvPr/>
          </p:nvSpPr>
          <p:spPr>
            <a:xfrm>
              <a:off x="7452609" y="3349372"/>
              <a:ext cx="640800" cy="338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DO" dirty="0" smtClean="0">
                  <a:solidFill>
                    <a:schemeClr val="bg1"/>
                  </a:solidFill>
                </a:rPr>
                <a:t>11</a:t>
              </a:r>
              <a:endParaRPr lang="es-DO" dirty="0">
                <a:solidFill>
                  <a:schemeClr val="bg1"/>
                </a:solidFill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7421840" y="3391183"/>
              <a:ext cx="3513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DO" sz="1000" dirty="0" smtClean="0">
                  <a:solidFill>
                    <a:schemeClr val="bg1"/>
                  </a:solidFill>
                </a:rPr>
                <a:t>VIE</a:t>
              </a:r>
              <a:endParaRPr lang="es-DO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88 Flecha derecha"/>
          <p:cNvSpPr/>
          <p:nvPr/>
        </p:nvSpPr>
        <p:spPr>
          <a:xfrm>
            <a:off x="6516216" y="4509119"/>
            <a:ext cx="912206" cy="484632"/>
          </a:xfrm>
          <a:prstGeom prst="right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 smtClean="0">
                <a:solidFill>
                  <a:schemeClr val="tx1"/>
                </a:solidFill>
              </a:rPr>
              <a:t>Remisión a TN</a:t>
            </a:r>
            <a:endParaRPr lang="es-DO" sz="800" dirty="0">
              <a:solidFill>
                <a:schemeClr val="tx1"/>
              </a:solidFill>
            </a:endParaRPr>
          </a:p>
        </p:txBody>
      </p:sp>
      <p:pic>
        <p:nvPicPr>
          <p:cNvPr id="90" name="89 Imagen" descr="Tesore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1932" y="4438478"/>
            <a:ext cx="1302954" cy="718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90 Flecha derecha"/>
          <p:cNvSpPr/>
          <p:nvPr/>
        </p:nvSpPr>
        <p:spPr>
          <a:xfrm>
            <a:off x="8100392" y="3537013"/>
            <a:ext cx="1008112" cy="684074"/>
          </a:xfrm>
          <a:prstGeom prst="rightArrow">
            <a:avLst/>
          </a:prstGeom>
          <a:solidFill>
            <a:srgbClr val="C0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>
                <a:solidFill>
                  <a:schemeClr val="bg1"/>
                </a:solidFill>
              </a:rPr>
              <a:t>Banco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>
            <a:spLocks noChangeAspect="1"/>
          </p:cNvSpPr>
          <p:nvPr/>
        </p:nvSpPr>
        <p:spPr>
          <a:xfrm>
            <a:off x="6965018" y="1742335"/>
            <a:ext cx="163942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Ordenamiento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Generación Comprobante</a:t>
            </a:r>
          </a:p>
          <a:p>
            <a:r>
              <a:rPr lang="es-D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Remisión Archivo </a:t>
            </a:r>
            <a:r>
              <a:rPr lang="es-DO" sz="800" smtClean="0">
                <a:latin typeface="Arial" panose="020B0604020202020204" pitchFamily="34" charset="0"/>
                <a:cs typeface="Arial" panose="020B0604020202020204" pitchFamily="34" charset="0"/>
              </a:rPr>
              <a:t>al Banco. </a:t>
            </a:r>
            <a:endParaRPr lang="es-DO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96 Conector recto"/>
          <p:cNvCxnSpPr>
            <a:stCxn id="87" idx="0"/>
            <a:endCxn id="96" idx="2"/>
          </p:cNvCxnSpPr>
          <p:nvPr/>
        </p:nvCxnSpPr>
        <p:spPr>
          <a:xfrm flipV="1">
            <a:off x="7773009" y="2204000"/>
            <a:ext cx="11724" cy="1505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  <p:bldP spid="83" grpId="0" animBg="1"/>
      <p:bldP spid="29" grpId="0" animBg="1"/>
      <p:bldP spid="30" grpId="0" animBg="1"/>
      <p:bldP spid="39" grpId="0" animBg="1"/>
      <p:bldP spid="40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3" grpId="0" animBg="1"/>
      <p:bldP spid="64" grpId="0" animBg="1"/>
      <p:bldP spid="89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Anticipos Financieros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9"/>
            <a:ext cx="8686800" cy="2736304"/>
          </a:xfrm>
        </p:spPr>
        <p:txBody>
          <a:bodyPr>
            <a:noAutofit/>
          </a:bodyPr>
          <a:lstStyle/>
          <a:p>
            <a:pPr algn="just"/>
            <a:r>
              <a:rPr lang="es-CR" sz="1800" dirty="0" smtClean="0"/>
              <a:t>Se define como Anticipo Financiero, </a:t>
            </a:r>
            <a:r>
              <a:rPr lang="es-ES" sz="1800" dirty="0" smtClean="0"/>
              <a:t> aquellas transferencias de recursos que amparadas en un preventivo presupuestario se ordenan para que las instituciones públicas ejecuten gastos de acuerdo a los límites establecidos, los cuales deben imputarse presupuestariamente para su reposición </a:t>
            </a:r>
            <a:r>
              <a:rPr lang="es-ES" sz="1800" smtClean="0"/>
              <a:t>y/o liquidación.</a:t>
            </a:r>
            <a:endParaRPr lang="es-DO" sz="1800" dirty="0" smtClean="0"/>
          </a:p>
          <a:p>
            <a:pPr algn="just"/>
            <a:endParaRPr lang="es-DO" sz="1800" dirty="0" smtClean="0"/>
          </a:p>
          <a:p>
            <a:pPr marL="0" indent="0" algn="just">
              <a:buNone/>
            </a:pPr>
            <a:r>
              <a:rPr lang="es-DO" sz="1800" i="1" dirty="0" smtClean="0"/>
              <a:t>“La utilización de esta modalidad de ejecución del gasto, es un mecanismo de excepción, y limitado a casos que </a:t>
            </a:r>
            <a:r>
              <a:rPr lang="es-DO" sz="1800" b="1" i="1" dirty="0" smtClean="0"/>
              <a:t>no permitan la tramitación normal del documento de gasto y posterior pago</a:t>
            </a:r>
            <a:r>
              <a:rPr lang="es-DO" sz="1800" i="1" dirty="0" smtClean="0"/>
              <a:t>; por consiguiente, tanto la clasificación de gastos, como el monto máximo de las operaciones a cancelar, responden a un </a:t>
            </a:r>
            <a:r>
              <a:rPr lang="es-DO" sz="1800" i="1" smtClean="0"/>
              <a:t>criterio restrictivo.”</a:t>
            </a:r>
            <a:endParaRPr lang="es-DO" sz="1800" i="1" dirty="0" smtClean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49414638"/>
              </p:ext>
            </p:extLst>
          </p:nvPr>
        </p:nvGraphicFramePr>
        <p:xfrm>
          <a:off x="179512" y="4077072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-16" y="2205848"/>
            <a:ext cx="9144000" cy="341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600"/>
          </a:p>
        </p:txBody>
      </p:sp>
      <p:sp>
        <p:nvSpPr>
          <p:cNvPr id="61" name="60 Rectángulo"/>
          <p:cNvSpPr/>
          <p:nvPr/>
        </p:nvSpPr>
        <p:spPr>
          <a:xfrm>
            <a:off x="6300192" y="3645024"/>
            <a:ext cx="2843792" cy="728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Esquema Operativo de los Fondos </a:t>
            </a:r>
            <a:r>
              <a:rPr lang="es-DO" dirty="0" err="1" smtClean="0"/>
              <a:t>Rep</a:t>
            </a:r>
            <a:r>
              <a:rPr lang="es-DO" dirty="0" err="1"/>
              <a:t>o</a:t>
            </a:r>
            <a:r>
              <a:rPr lang="es-DO" dirty="0" err="1" smtClean="0"/>
              <a:t>nibles</a:t>
            </a:r>
            <a:endParaRPr lang="es-DO" dirty="0"/>
          </a:p>
        </p:txBody>
      </p:sp>
      <p:sp>
        <p:nvSpPr>
          <p:cNvPr id="4" name="3 Rectángulo"/>
          <p:cNvSpPr/>
          <p:nvPr/>
        </p:nvSpPr>
        <p:spPr>
          <a:xfrm>
            <a:off x="0" y="1485276"/>
            <a:ext cx="9143984" cy="34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600"/>
          </a:p>
        </p:txBody>
      </p:sp>
      <p:sp>
        <p:nvSpPr>
          <p:cNvPr id="5" name="4 Rectángulo"/>
          <p:cNvSpPr/>
          <p:nvPr/>
        </p:nvSpPr>
        <p:spPr>
          <a:xfrm>
            <a:off x="17740" y="1485276"/>
            <a:ext cx="1644629" cy="34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dirty="0" smtClean="0">
                <a:solidFill>
                  <a:schemeClr val="tx1"/>
                </a:solidFill>
              </a:rPr>
              <a:t>Ministerio Hacienda</a:t>
            </a:r>
            <a:endParaRPr lang="es-DO" sz="1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000" y="1844824"/>
            <a:ext cx="9144984" cy="341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600"/>
          </a:p>
        </p:txBody>
      </p:sp>
      <p:sp>
        <p:nvSpPr>
          <p:cNvPr id="7" name="6 Rectángulo"/>
          <p:cNvSpPr/>
          <p:nvPr/>
        </p:nvSpPr>
        <p:spPr>
          <a:xfrm>
            <a:off x="16740" y="1844824"/>
            <a:ext cx="1644629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smtClean="0">
                <a:solidFill>
                  <a:schemeClr val="tx1"/>
                </a:solidFill>
              </a:rPr>
              <a:t>Dir. </a:t>
            </a:r>
            <a:r>
              <a:rPr lang="es-DO" sz="1400" dirty="0" smtClean="0">
                <a:solidFill>
                  <a:schemeClr val="tx1"/>
                </a:solidFill>
              </a:rPr>
              <a:t>Presupuesto</a:t>
            </a:r>
            <a:endParaRPr lang="es-DO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16" y="2907188"/>
            <a:ext cx="9144000" cy="728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8 Rectángulo"/>
          <p:cNvSpPr/>
          <p:nvPr/>
        </p:nvSpPr>
        <p:spPr>
          <a:xfrm>
            <a:off x="17724" y="2907188"/>
            <a:ext cx="1644629" cy="728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Institución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984" y="3645024"/>
            <a:ext cx="6302176" cy="728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10 Rectángulo"/>
          <p:cNvSpPr/>
          <p:nvPr/>
        </p:nvSpPr>
        <p:spPr>
          <a:xfrm>
            <a:off x="15756" y="3645024"/>
            <a:ext cx="1644629" cy="728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smtClean="0">
                <a:solidFill>
                  <a:schemeClr val="tx1"/>
                </a:solidFill>
              </a:rPr>
              <a:t>Contraloría Gral. </a:t>
            </a:r>
            <a:r>
              <a:rPr lang="es-DO" sz="1600" dirty="0" smtClean="0">
                <a:solidFill>
                  <a:schemeClr val="tx1"/>
                </a:solidFill>
              </a:rPr>
              <a:t>República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00" y="4383844"/>
            <a:ext cx="9144000" cy="7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12 Rectángulo"/>
          <p:cNvSpPr/>
          <p:nvPr/>
        </p:nvSpPr>
        <p:spPr>
          <a:xfrm>
            <a:off x="18740" y="4383844"/>
            <a:ext cx="1644629" cy="728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Tesorería Nacional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0" y="5121680"/>
            <a:ext cx="9144000" cy="728958"/>
          </a:xfrm>
          <a:prstGeom prst="rect">
            <a:avLst/>
          </a:prstGeom>
          <a:solidFill>
            <a:srgbClr val="FFDB6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5" name="14 Rectángulo"/>
          <p:cNvSpPr/>
          <p:nvPr/>
        </p:nvSpPr>
        <p:spPr>
          <a:xfrm>
            <a:off x="18740" y="5121680"/>
            <a:ext cx="1644629" cy="728958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Banco Agente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733240" y="1818682"/>
            <a:ext cx="2410744" cy="728958"/>
          </a:xfrm>
          <a:prstGeom prst="rect">
            <a:avLst/>
          </a:prstGeom>
          <a:solidFill>
            <a:srgbClr val="D5D0B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7" name="16 Rectángulo"/>
          <p:cNvSpPr/>
          <p:nvPr/>
        </p:nvSpPr>
        <p:spPr>
          <a:xfrm>
            <a:off x="6750981" y="1818682"/>
            <a:ext cx="1061379" cy="72895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smtClean="0">
                <a:solidFill>
                  <a:schemeClr val="tx1"/>
                </a:solidFill>
              </a:rPr>
              <a:t>Beneficiario Suplidores</a:t>
            </a:r>
            <a:endParaRPr lang="es-DO" sz="1200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7724" y="2205848"/>
            <a:ext cx="1644629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smtClean="0">
                <a:solidFill>
                  <a:schemeClr val="tx1"/>
                </a:solidFill>
              </a:rPr>
              <a:t>Dir. Contabilidad G.</a:t>
            </a:r>
            <a:endParaRPr lang="es-DO" sz="14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706619" y="1914366"/>
            <a:ext cx="708942" cy="20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Preventivo</a:t>
            </a:r>
            <a:endParaRPr lang="es-DO" sz="900" b="1" dirty="0"/>
          </a:p>
        </p:txBody>
      </p:sp>
      <p:sp>
        <p:nvSpPr>
          <p:cNvPr id="30" name="29 Rectángulo"/>
          <p:cNvSpPr/>
          <p:nvPr/>
        </p:nvSpPr>
        <p:spPr>
          <a:xfrm>
            <a:off x="1706619" y="3212725"/>
            <a:ext cx="708942" cy="20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Solicitud</a:t>
            </a:r>
            <a:endParaRPr lang="es-DO" sz="900" b="1" dirty="0"/>
          </a:p>
        </p:txBody>
      </p:sp>
      <p:sp>
        <p:nvSpPr>
          <p:cNvPr id="31" name="30 Rectángulo"/>
          <p:cNvSpPr/>
          <p:nvPr/>
        </p:nvSpPr>
        <p:spPr>
          <a:xfrm>
            <a:off x="2813373" y="1554817"/>
            <a:ext cx="708942" cy="20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Resolución</a:t>
            </a:r>
            <a:endParaRPr lang="es-DO" sz="900" b="1" dirty="0"/>
          </a:p>
        </p:txBody>
      </p:sp>
      <p:sp>
        <p:nvSpPr>
          <p:cNvPr id="32" name="31 Rectángulo"/>
          <p:cNvSpPr/>
          <p:nvPr/>
        </p:nvSpPr>
        <p:spPr>
          <a:xfrm>
            <a:off x="2627784" y="2275390"/>
            <a:ext cx="1080120" cy="20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smtClean="0"/>
              <a:t>Registro  Resol.</a:t>
            </a:r>
            <a:endParaRPr lang="es-DO" sz="900" b="1" dirty="0"/>
          </a:p>
        </p:txBody>
      </p:sp>
      <p:cxnSp>
        <p:nvCxnSpPr>
          <p:cNvPr id="34" name="33 Conector recto de flecha"/>
          <p:cNvCxnSpPr>
            <a:stCxn id="30" idx="0"/>
            <a:endCxn id="25" idx="2"/>
          </p:cNvCxnSpPr>
          <p:nvPr/>
        </p:nvCxnSpPr>
        <p:spPr>
          <a:xfrm flipV="1">
            <a:off x="2061090" y="2117073"/>
            <a:ext cx="0" cy="1095652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5" idx="0"/>
            <a:endCxn id="31" idx="1"/>
          </p:cNvCxnSpPr>
          <p:nvPr/>
        </p:nvCxnSpPr>
        <p:spPr>
          <a:xfrm rot="5400000" flipH="1" flipV="1">
            <a:off x="2308134" y="1409128"/>
            <a:ext cx="258195" cy="752283"/>
          </a:xfrm>
          <a:prstGeom prst="bentConnector2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31" idx="2"/>
            <a:endCxn id="32" idx="0"/>
          </p:cNvCxnSpPr>
          <p:nvPr/>
        </p:nvCxnSpPr>
        <p:spPr>
          <a:xfrm>
            <a:off x="3167844" y="1757524"/>
            <a:ext cx="0" cy="51786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2627784" y="4581128"/>
            <a:ext cx="1080120" cy="346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Registro Cuenta </a:t>
            </a:r>
          </a:p>
          <a:p>
            <a:pPr algn="ctr"/>
            <a:r>
              <a:rPr lang="es-DO" sz="900" b="1" dirty="0" smtClean="0"/>
              <a:t>Autoriza RD$</a:t>
            </a:r>
            <a:endParaRPr lang="es-DO" sz="900" b="1" dirty="0"/>
          </a:p>
        </p:txBody>
      </p:sp>
      <p:sp>
        <p:nvSpPr>
          <p:cNvPr id="40" name="39 Rectángulo"/>
          <p:cNvSpPr/>
          <p:nvPr/>
        </p:nvSpPr>
        <p:spPr>
          <a:xfrm>
            <a:off x="2771800" y="5314525"/>
            <a:ext cx="792088" cy="3467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CUT</a:t>
            </a:r>
            <a:endParaRPr lang="es-DO" sz="900" b="1" dirty="0"/>
          </a:p>
        </p:txBody>
      </p:sp>
      <p:cxnSp>
        <p:nvCxnSpPr>
          <p:cNvPr id="42" name="41 Conector recto de flecha"/>
          <p:cNvCxnSpPr>
            <a:stCxn id="32" idx="2"/>
            <a:endCxn id="128" idx="0"/>
          </p:cNvCxnSpPr>
          <p:nvPr/>
        </p:nvCxnSpPr>
        <p:spPr>
          <a:xfrm>
            <a:off x="3167844" y="2478097"/>
            <a:ext cx="0" cy="647827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5724128" y="5312797"/>
            <a:ext cx="792088" cy="3467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CO Institución</a:t>
            </a:r>
            <a:endParaRPr lang="es-DO" sz="900" b="1" dirty="0"/>
          </a:p>
        </p:txBody>
      </p:sp>
      <p:sp>
        <p:nvSpPr>
          <p:cNvPr id="52" name="51 Rectángulo"/>
          <p:cNvSpPr/>
          <p:nvPr/>
        </p:nvSpPr>
        <p:spPr>
          <a:xfrm>
            <a:off x="7236296" y="3140968"/>
            <a:ext cx="708942" cy="316636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Gestiona Pagos</a:t>
            </a:r>
            <a:endParaRPr lang="es-DO" sz="900" b="1" dirty="0"/>
          </a:p>
        </p:txBody>
      </p:sp>
      <p:sp>
        <p:nvSpPr>
          <p:cNvPr id="55" name="54 Rectángulo"/>
          <p:cNvSpPr/>
          <p:nvPr/>
        </p:nvSpPr>
        <p:spPr>
          <a:xfrm>
            <a:off x="7248158" y="3851185"/>
            <a:ext cx="708942" cy="316636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Revisa y Autoriza</a:t>
            </a:r>
            <a:endParaRPr lang="es-DO" sz="900" b="1" dirty="0"/>
          </a:p>
        </p:txBody>
      </p:sp>
      <p:cxnSp>
        <p:nvCxnSpPr>
          <p:cNvPr id="57" name="56 Conector recto de flecha"/>
          <p:cNvCxnSpPr>
            <a:stCxn id="52" idx="2"/>
          </p:cNvCxnSpPr>
          <p:nvPr/>
        </p:nvCxnSpPr>
        <p:spPr>
          <a:xfrm>
            <a:off x="7590767" y="3457604"/>
            <a:ext cx="0" cy="3935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Rectángulo"/>
          <p:cNvSpPr/>
          <p:nvPr/>
        </p:nvSpPr>
        <p:spPr>
          <a:xfrm>
            <a:off x="8028384" y="2032244"/>
            <a:ext cx="708942" cy="316636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smtClean="0"/>
              <a:t>Recibe RD$$</a:t>
            </a:r>
            <a:endParaRPr lang="es-DO" sz="900" b="1" dirty="0"/>
          </a:p>
        </p:txBody>
      </p:sp>
      <p:cxnSp>
        <p:nvCxnSpPr>
          <p:cNvPr id="60" name="59 Conector angular"/>
          <p:cNvCxnSpPr>
            <a:stCxn id="52" idx="3"/>
            <a:endCxn id="58" idx="2"/>
          </p:cNvCxnSpPr>
          <p:nvPr/>
        </p:nvCxnSpPr>
        <p:spPr>
          <a:xfrm flipV="1">
            <a:off x="7945238" y="2348880"/>
            <a:ext cx="437617" cy="9504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58" idx="3"/>
            <a:endCxn id="47" idx="2"/>
          </p:cNvCxnSpPr>
          <p:nvPr/>
        </p:nvCxnSpPr>
        <p:spPr>
          <a:xfrm flipH="1">
            <a:off x="6120172" y="2190562"/>
            <a:ext cx="2617154" cy="3468958"/>
          </a:xfrm>
          <a:prstGeom prst="bentConnector4">
            <a:avLst>
              <a:gd name="adj1" fmla="val -8735"/>
              <a:gd name="adj2" fmla="val 10659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5580112" y="4574961"/>
            <a:ext cx="1080120" cy="3467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Registra Débitos Bancarios</a:t>
            </a:r>
            <a:endParaRPr lang="es-DO" sz="900" b="1" dirty="0"/>
          </a:p>
        </p:txBody>
      </p:sp>
      <p:sp>
        <p:nvSpPr>
          <p:cNvPr id="66" name="65 Rectángulo"/>
          <p:cNvSpPr/>
          <p:nvPr/>
        </p:nvSpPr>
        <p:spPr>
          <a:xfrm>
            <a:off x="5580112" y="3094116"/>
            <a:ext cx="1080120" cy="3467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Regulariza Gastos</a:t>
            </a:r>
            <a:endParaRPr lang="es-DO" sz="900" b="1" dirty="0"/>
          </a:p>
        </p:txBody>
      </p:sp>
      <p:sp>
        <p:nvSpPr>
          <p:cNvPr id="67" name="66 Rectángulo"/>
          <p:cNvSpPr/>
          <p:nvPr/>
        </p:nvSpPr>
        <p:spPr>
          <a:xfrm>
            <a:off x="5580112" y="1890446"/>
            <a:ext cx="1080120" cy="2621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Imputa Gasto en Presupuesto</a:t>
            </a:r>
            <a:endParaRPr lang="es-DO" sz="900" b="1" dirty="0"/>
          </a:p>
        </p:txBody>
      </p:sp>
      <p:cxnSp>
        <p:nvCxnSpPr>
          <p:cNvPr id="73" name="72 Conector recto de flecha"/>
          <p:cNvCxnSpPr>
            <a:stCxn id="40" idx="3"/>
            <a:endCxn id="47" idx="1"/>
          </p:cNvCxnSpPr>
          <p:nvPr/>
        </p:nvCxnSpPr>
        <p:spPr>
          <a:xfrm flipV="1">
            <a:off x="3563888" y="5486159"/>
            <a:ext cx="2160240" cy="1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47" idx="0"/>
            <a:endCxn id="65" idx="2"/>
          </p:cNvCxnSpPr>
          <p:nvPr/>
        </p:nvCxnSpPr>
        <p:spPr>
          <a:xfrm flipV="1">
            <a:off x="6120172" y="4921684"/>
            <a:ext cx="0" cy="39111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>
            <a:stCxn id="65" idx="0"/>
            <a:endCxn id="66" idx="2"/>
          </p:cNvCxnSpPr>
          <p:nvPr/>
        </p:nvCxnSpPr>
        <p:spPr>
          <a:xfrm flipV="1">
            <a:off x="6120172" y="3440839"/>
            <a:ext cx="0" cy="113412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>
            <a:endCxn id="67" idx="2"/>
          </p:cNvCxnSpPr>
          <p:nvPr/>
        </p:nvCxnSpPr>
        <p:spPr>
          <a:xfrm flipV="1">
            <a:off x="6120171" y="2152585"/>
            <a:ext cx="1" cy="94153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Rectángulo"/>
          <p:cNvSpPr/>
          <p:nvPr/>
        </p:nvSpPr>
        <p:spPr>
          <a:xfrm>
            <a:off x="4076822" y="3878433"/>
            <a:ext cx="1080120" cy="262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>
                <a:solidFill>
                  <a:schemeClr val="tx1"/>
                </a:solidFill>
              </a:rPr>
              <a:t>Revisa y Aprueba</a:t>
            </a:r>
            <a:endParaRPr lang="es-DO" sz="900" b="1" dirty="0">
              <a:solidFill>
                <a:schemeClr val="tx1"/>
              </a:solidFill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4076822" y="4581128"/>
            <a:ext cx="1080120" cy="346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>
                <a:solidFill>
                  <a:schemeClr val="tx1"/>
                </a:solidFill>
              </a:rPr>
              <a:t>Autoriza Reposición de $$$</a:t>
            </a:r>
            <a:endParaRPr lang="es-DO" sz="900" b="1" dirty="0">
              <a:solidFill>
                <a:schemeClr val="tx1"/>
              </a:solidFill>
            </a:endParaRPr>
          </a:p>
        </p:txBody>
      </p:sp>
      <p:cxnSp>
        <p:nvCxnSpPr>
          <p:cNvPr id="89" name="88 Conector angular"/>
          <p:cNvCxnSpPr>
            <a:stCxn id="66" idx="1"/>
            <a:endCxn id="83" idx="3"/>
          </p:cNvCxnSpPr>
          <p:nvPr/>
        </p:nvCxnSpPr>
        <p:spPr>
          <a:xfrm rot="10800000" flipV="1">
            <a:off x="5156942" y="3267477"/>
            <a:ext cx="423170" cy="742025"/>
          </a:xfrm>
          <a:prstGeom prst="bentConnector3">
            <a:avLst>
              <a:gd name="adj1" fmla="val 5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>
            <a:stCxn id="83" idx="2"/>
            <a:endCxn id="87" idx="0"/>
          </p:cNvCxnSpPr>
          <p:nvPr/>
        </p:nvCxnSpPr>
        <p:spPr>
          <a:xfrm>
            <a:off x="4616882" y="4140572"/>
            <a:ext cx="0" cy="4405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>
            <a:stCxn id="39" idx="2"/>
            <a:endCxn id="40" idx="0"/>
          </p:cNvCxnSpPr>
          <p:nvPr/>
        </p:nvCxnSpPr>
        <p:spPr>
          <a:xfrm>
            <a:off x="3167844" y="4927851"/>
            <a:ext cx="0" cy="386674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Rectángulo"/>
          <p:cNvSpPr/>
          <p:nvPr/>
        </p:nvSpPr>
        <p:spPr>
          <a:xfrm>
            <a:off x="4067944" y="2234944"/>
            <a:ext cx="1080120" cy="2835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/>
              <a:t>Cumplimiento Resolución</a:t>
            </a:r>
          </a:p>
        </p:txBody>
      </p:sp>
      <p:cxnSp>
        <p:nvCxnSpPr>
          <p:cNvPr id="107" name="106 Conector angular"/>
          <p:cNvCxnSpPr>
            <a:stCxn id="87" idx="2"/>
            <a:endCxn id="40" idx="0"/>
          </p:cNvCxnSpPr>
          <p:nvPr/>
        </p:nvCxnSpPr>
        <p:spPr>
          <a:xfrm rot="5400000">
            <a:off x="3699026" y="4396669"/>
            <a:ext cx="386674" cy="1449038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Rectángulo"/>
          <p:cNvSpPr/>
          <p:nvPr/>
        </p:nvSpPr>
        <p:spPr>
          <a:xfrm>
            <a:off x="4067944" y="3140968"/>
            <a:ext cx="1080120" cy="262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>
                <a:solidFill>
                  <a:schemeClr val="tx1"/>
                </a:solidFill>
              </a:rPr>
              <a:t>Solicita Reposición</a:t>
            </a:r>
            <a:endParaRPr lang="es-DO" sz="900" b="1" dirty="0">
              <a:solidFill>
                <a:schemeClr val="tx1"/>
              </a:solidFill>
            </a:endParaRPr>
          </a:p>
        </p:txBody>
      </p:sp>
      <p:cxnSp>
        <p:nvCxnSpPr>
          <p:cNvPr id="114" name="113 Conector recto de flecha"/>
          <p:cNvCxnSpPr>
            <a:stCxn id="67" idx="1"/>
            <a:endCxn id="104" idx="0"/>
          </p:cNvCxnSpPr>
          <p:nvPr/>
        </p:nvCxnSpPr>
        <p:spPr>
          <a:xfrm rot="10800000" flipV="1">
            <a:off x="4608004" y="2021516"/>
            <a:ext cx="972108" cy="213428"/>
          </a:xfrm>
          <a:prstGeom prst="bentConnector2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 de flecha"/>
          <p:cNvCxnSpPr>
            <a:stCxn id="83" idx="0"/>
            <a:endCxn id="108" idx="2"/>
          </p:cNvCxnSpPr>
          <p:nvPr/>
        </p:nvCxnSpPr>
        <p:spPr>
          <a:xfrm flipH="1" flipV="1">
            <a:off x="4608004" y="3403107"/>
            <a:ext cx="8878" cy="4753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angular"/>
          <p:cNvCxnSpPr>
            <a:stCxn id="108" idx="1"/>
            <a:endCxn id="83" idx="1"/>
          </p:cNvCxnSpPr>
          <p:nvPr/>
        </p:nvCxnSpPr>
        <p:spPr>
          <a:xfrm rot="10800000" flipH="1" flipV="1">
            <a:off x="4067944" y="3272037"/>
            <a:ext cx="8878" cy="737465"/>
          </a:xfrm>
          <a:prstGeom prst="bentConnector3">
            <a:avLst>
              <a:gd name="adj1" fmla="val -2574904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618206" y="5427276"/>
            <a:ext cx="2004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200" dirty="0" smtClean="0"/>
              <a:t>Salida de Recursos de la CUT</a:t>
            </a:r>
            <a:endParaRPr lang="es-DO" sz="1200" dirty="0"/>
          </a:p>
        </p:txBody>
      </p:sp>
      <p:sp>
        <p:nvSpPr>
          <p:cNvPr id="128" name="127 Rectángulo"/>
          <p:cNvSpPr/>
          <p:nvPr/>
        </p:nvSpPr>
        <p:spPr>
          <a:xfrm>
            <a:off x="2627784" y="3125924"/>
            <a:ext cx="1080120" cy="346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Solicita </a:t>
            </a:r>
          </a:p>
          <a:p>
            <a:pPr algn="ctr"/>
            <a:r>
              <a:rPr lang="es-DO" sz="900" b="1" dirty="0" smtClean="0"/>
              <a:t>1er Desembolso</a:t>
            </a:r>
            <a:endParaRPr lang="es-DO" sz="900" b="1" dirty="0"/>
          </a:p>
        </p:txBody>
      </p:sp>
      <p:cxnSp>
        <p:nvCxnSpPr>
          <p:cNvPr id="130" name="129 Conector recto de flecha"/>
          <p:cNvCxnSpPr>
            <a:stCxn id="128" idx="2"/>
            <a:endCxn id="39" idx="0"/>
          </p:cNvCxnSpPr>
          <p:nvPr/>
        </p:nvCxnSpPr>
        <p:spPr>
          <a:xfrm>
            <a:off x="3167844" y="3472647"/>
            <a:ext cx="0" cy="1108481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6300192" y="3638490"/>
            <a:ext cx="864096" cy="7289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000" dirty="0" smtClean="0">
                <a:solidFill>
                  <a:schemeClr val="tx1"/>
                </a:solidFill>
              </a:rPr>
              <a:t>Unidad de Auditoría Interna</a:t>
            </a:r>
            <a:endParaRPr lang="es-DO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5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47" grpId="0" animBg="1"/>
      <p:bldP spid="52" grpId="0" animBg="1"/>
      <p:bldP spid="55" grpId="0" animBg="1"/>
      <p:bldP spid="58" grpId="0" animBg="1"/>
      <p:bldP spid="65" grpId="0" animBg="1"/>
      <p:bldP spid="66" grpId="0" animBg="1"/>
      <p:bldP spid="67" grpId="0" animBg="1"/>
      <p:bldP spid="83" grpId="0" animBg="1"/>
      <p:bldP spid="87" grpId="0" animBg="1"/>
      <p:bldP spid="104" grpId="0" animBg="1"/>
      <p:bldP spid="108" grpId="0" animBg="1"/>
      <p:bldP spid="126" grpId="0"/>
      <p:bldP spid="12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Desventajas de Operar Anticipos Financieros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205064"/>
          </a:xfrm>
        </p:spPr>
        <p:txBody>
          <a:bodyPr>
            <a:noAutofit/>
          </a:bodyPr>
          <a:lstStyle/>
          <a:p>
            <a:pPr algn="just"/>
            <a:r>
              <a:rPr lang="es-DO" sz="2000" dirty="0"/>
              <a:t>Los </a:t>
            </a:r>
            <a:r>
              <a:rPr lang="es-DO" sz="2000" dirty="0" smtClean="0"/>
              <a:t>Anticipo Financieros se nutren de los recursos que son </a:t>
            </a:r>
            <a:r>
              <a:rPr lang="es-DO" sz="2000" dirty="0"/>
              <a:t>retirados de la Cuenta Única del Tesoro </a:t>
            </a:r>
            <a:r>
              <a:rPr lang="es-DO" sz="2000" dirty="0" smtClean="0"/>
              <a:t>y depositados </a:t>
            </a:r>
            <a:r>
              <a:rPr lang="es-DO" sz="2000" dirty="0"/>
              <a:t>en cuentas bancarias </a:t>
            </a:r>
            <a:r>
              <a:rPr lang="es-DO" sz="2000" dirty="0" smtClean="0"/>
              <a:t>limitando </a:t>
            </a:r>
            <a:r>
              <a:rPr lang="es-DO" sz="2000" dirty="0"/>
              <a:t>la capacidad de financiamiento de la </a:t>
            </a:r>
            <a:r>
              <a:rPr lang="es-DO" sz="2000" dirty="0" smtClean="0"/>
              <a:t>Tesorería.</a:t>
            </a:r>
            <a:endParaRPr lang="es-DO" sz="2000" dirty="0"/>
          </a:p>
          <a:p>
            <a:pPr algn="just"/>
            <a:r>
              <a:rPr lang="es-DO" sz="2000" dirty="0" smtClean="0"/>
              <a:t>Los fondos de anticipo depositados en cuentas comerciales permanecen ociosos hasta el cobro del cheque por el acreedor.</a:t>
            </a:r>
          </a:p>
          <a:p>
            <a:pPr algn="just"/>
            <a:r>
              <a:rPr lang="es-DO" sz="2000" dirty="0" smtClean="0"/>
              <a:t>La utilización del cheque como instrumento de pago genera retrasos en la conciliación y la regularización del gasto, por los tránsitos que de presentan.</a:t>
            </a:r>
          </a:p>
          <a:p>
            <a:pPr algn="just"/>
            <a:r>
              <a:rPr lang="es-DO" sz="2000" dirty="0" smtClean="0"/>
              <a:t> </a:t>
            </a:r>
            <a:r>
              <a:rPr lang="es-DO" sz="2000" dirty="0"/>
              <a:t>El registro a posteriori de la ejecución crea distorsiones en </a:t>
            </a:r>
            <a:r>
              <a:rPr lang="es-DO" sz="2000" dirty="0" smtClean="0"/>
              <a:t>los registros presupuestarios. </a:t>
            </a:r>
          </a:p>
          <a:p>
            <a:pPr algn="just" defTabSz="-3459163"/>
            <a:r>
              <a:rPr lang="es-DO" sz="2000" dirty="0" smtClean="0"/>
              <a:t>Requiere de una estructura administrativa.</a:t>
            </a:r>
          </a:p>
          <a:p>
            <a:pPr algn="just"/>
            <a:endParaRPr lang="es-D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5" y="4221088"/>
            <a:ext cx="379766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35355"/>
              </p:ext>
            </p:extLst>
          </p:nvPr>
        </p:nvGraphicFramePr>
        <p:xfrm>
          <a:off x="1763688" y="1595488"/>
          <a:ext cx="5616624" cy="28209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07865"/>
                <a:gridCol w="1716671"/>
                <a:gridCol w="792088"/>
              </a:tblGrid>
              <a:tr h="2209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Montos transferidos por Anticipos Financieros 2014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TIPO DE FONDO</a:t>
                      </a:r>
                      <a:endParaRPr lang="es-DO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endParaRPr lang="es-DO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DO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rgbClr val="0000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Fondos </a:t>
                      </a:r>
                      <a:r>
                        <a:rPr lang="es-CR" sz="1400" dirty="0" err="1">
                          <a:effectLst/>
                        </a:rPr>
                        <a:t>Reponibles</a:t>
                      </a:r>
                      <a:r>
                        <a:rPr lang="es-CR" sz="1400" dirty="0">
                          <a:effectLst/>
                        </a:rPr>
                        <a:t>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       2,501,851,837.00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24.33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Institucional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    </a:t>
                      </a:r>
                      <a:r>
                        <a:rPr lang="es-CR" sz="1400" dirty="0" smtClean="0">
                          <a:effectLst/>
                        </a:rPr>
                        <a:t>128,846,498.00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1.25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Asistencia Social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 </a:t>
                      </a:r>
                      <a:r>
                        <a:rPr lang="es-CR" sz="1400" dirty="0" smtClean="0">
                          <a:effectLst/>
                        </a:rPr>
                        <a:t>1,884,310,306.00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18.32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Eventual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    </a:t>
                      </a:r>
                      <a:r>
                        <a:rPr lang="es-CR" sz="1400" dirty="0" smtClean="0">
                          <a:effectLst/>
                        </a:rPr>
                        <a:t>488,695,033,00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4.75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Fondos en Avance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</a:t>
                      </a:r>
                      <a:r>
                        <a:rPr lang="es-CR" sz="1400" dirty="0" smtClean="0">
                          <a:effectLst/>
                        </a:rPr>
                        <a:t>7,782,921,061.00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75.67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Por Excepción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 </a:t>
                      </a:r>
                      <a:r>
                        <a:rPr lang="es-CR" sz="1400" dirty="0" smtClean="0">
                          <a:effectLst/>
                        </a:rPr>
                        <a:t>7,378,306,938.00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71.74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Contrapartida Proyectos y Programas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      </a:t>
                      </a:r>
                      <a:r>
                        <a:rPr lang="es-CR" sz="1400" dirty="0" smtClean="0">
                          <a:effectLst/>
                        </a:rPr>
                        <a:t>404,614,123.00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3.93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TOTAL GENERAL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     </a:t>
                      </a:r>
                      <a:r>
                        <a:rPr lang="es-CR" sz="1400" dirty="0" smtClean="0">
                          <a:effectLst/>
                        </a:rPr>
                        <a:t>10,284,772,898.00 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</a:rPr>
                        <a:t>100.00</a:t>
                      </a:r>
                      <a:r>
                        <a:rPr lang="es-CR" sz="1400" dirty="0">
                          <a:effectLst/>
                        </a:rPr>
                        <a:t>%</a:t>
                      </a:r>
                      <a:endParaRPr lang="es-DO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Volúmenes </a:t>
            </a:r>
            <a:r>
              <a:rPr lang="es-DO" dirty="0"/>
              <a:t>y </a:t>
            </a:r>
            <a:r>
              <a:rPr lang="es-DO" dirty="0" smtClean="0"/>
              <a:t>Transacciones Anticipos Financieros</a:t>
            </a:r>
            <a:endParaRPr lang="es-DO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49994"/>
              </p:ext>
            </p:extLst>
          </p:nvPr>
        </p:nvGraphicFramePr>
        <p:xfrm>
          <a:off x="2195736" y="4815160"/>
          <a:ext cx="42484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200472"/>
              </a:tblGrid>
              <a:tr h="370840">
                <a:tc>
                  <a:txBody>
                    <a:bodyPr/>
                    <a:lstStyle/>
                    <a:p>
                      <a:r>
                        <a:rPr lang="es-DO" sz="1400" dirty="0" smtClean="0">
                          <a:solidFill>
                            <a:schemeClr val="bg1"/>
                          </a:solidFill>
                        </a:rPr>
                        <a:t>Tipos</a:t>
                      </a:r>
                      <a:endParaRPr lang="es-DO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400" dirty="0" smtClean="0">
                          <a:solidFill>
                            <a:schemeClr val="bg1"/>
                          </a:solidFill>
                        </a:rPr>
                        <a:t>Cantidades</a:t>
                      </a:r>
                      <a:endParaRPr lang="es-DO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DO" sz="1400" dirty="0" smtClean="0"/>
                        <a:t>Fondos </a:t>
                      </a:r>
                      <a:r>
                        <a:rPr lang="es-DO" sz="1400" dirty="0" err="1" smtClean="0"/>
                        <a:t>Reponibles</a:t>
                      </a:r>
                      <a:endParaRPr lang="es-D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/>
                        <a:t>343</a:t>
                      </a:r>
                      <a:endParaRPr lang="es-D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DO" sz="1400" dirty="0" smtClean="0"/>
                        <a:t>Fondos Eventuales </a:t>
                      </a:r>
                      <a:endParaRPr lang="es-D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/>
                        <a:t>34</a:t>
                      </a:r>
                      <a:endParaRPr lang="es-D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DO" sz="1400" dirty="0" smtClean="0"/>
                        <a:t>Fondos en Avance</a:t>
                      </a:r>
                      <a:r>
                        <a:rPr lang="es-DO" sz="1400" baseline="0" dirty="0" smtClean="0"/>
                        <a:t> Excepción</a:t>
                      </a:r>
                      <a:endParaRPr lang="es-D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/>
                        <a:t>18</a:t>
                      </a:r>
                      <a:endParaRPr lang="es-D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DO" sz="1600" dirty="0" smtClean="0"/>
                        <a:t>Total</a:t>
                      </a:r>
                      <a:endParaRPr lang="es-DO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dirty="0" smtClean="0"/>
                        <a:t>395</a:t>
                      </a:r>
                      <a:endParaRPr lang="es-DO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14 Elipse"/>
          <p:cNvSpPr/>
          <p:nvPr/>
        </p:nvSpPr>
        <p:spPr>
          <a:xfrm>
            <a:off x="4644008" y="4113322"/>
            <a:ext cx="3024336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6" name="15 Rectángulo"/>
          <p:cNvSpPr/>
          <p:nvPr/>
        </p:nvSpPr>
        <p:spPr>
          <a:xfrm>
            <a:off x="4932040" y="2357758"/>
            <a:ext cx="2592288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37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DO" sz="2000" dirty="0" smtClean="0"/>
              <a:t>Modalidades  de Compras Públicas</a:t>
            </a:r>
            <a:br>
              <a:rPr lang="es-DO" sz="2000" dirty="0" smtClean="0"/>
            </a:br>
            <a:r>
              <a:rPr lang="es-DO" sz="2000" dirty="0" smtClean="0"/>
              <a:t>Umbrales 2016</a:t>
            </a:r>
            <a:endParaRPr lang="es-DO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30658"/>
              </p:ext>
            </p:extLst>
          </p:nvPr>
        </p:nvGraphicFramePr>
        <p:xfrm>
          <a:off x="179512" y="1397000"/>
          <a:ext cx="8784976" cy="469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28"/>
                <a:gridCol w="1989760"/>
                <a:gridCol w="2196244"/>
                <a:gridCol w="2196244"/>
              </a:tblGrid>
              <a:tr h="401910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MODALIDAD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BIENES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SERVICIOS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OBRAS</a:t>
                      </a:r>
                      <a:endParaRPr lang="es-DO" sz="1200" dirty="0"/>
                    </a:p>
                  </a:txBody>
                  <a:tcPr/>
                </a:tc>
              </a:tr>
              <a:tr h="792810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LICITACIÓN PÚBLICA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RD$3,531,969.00 en adelante.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RD$3,531,969.00 en adelante.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RD$292,191,157.00 en adelante. </a:t>
                      </a:r>
                      <a:endParaRPr lang="es-DO" sz="1200" dirty="0"/>
                    </a:p>
                  </a:txBody>
                  <a:tcPr/>
                </a:tc>
              </a:tr>
              <a:tr h="1024046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LICITACIÓN RESTRINGIDA 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RD$3,478,029.00 hasta RD$3,531,968.99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RD$3,478,029.00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RD$3,531,968.99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RD$121,746,315.00 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RD$292,191,156.99</a:t>
                      </a:r>
                      <a:endParaRPr lang="es-DO" sz="1200" dirty="0"/>
                    </a:p>
                  </a:txBody>
                  <a:tcPr/>
                </a:tc>
              </a:tr>
              <a:tr h="561573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SORTEO DE OBRAS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NO APLICA 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NO APLICA 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RD$73,047,789.00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RD$121,746,314.99</a:t>
                      </a:r>
                      <a:endParaRPr lang="es-DO" sz="1200" dirty="0"/>
                    </a:p>
                  </a:txBody>
                  <a:tcPr/>
                </a:tc>
              </a:tr>
              <a:tr h="792810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COMPARACIÓN DE PRECIOS 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RD$730,478.00 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RD$3,478,028.99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RD$730,478.00 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RD$3,478,028.99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RD$19,479,410.00</a:t>
                      </a:r>
                      <a:endParaRPr lang="es-DO" sz="1200" dirty="0" smtClean="0"/>
                    </a:p>
                    <a:p>
                      <a:r>
                        <a:rPr lang="es-DO" sz="1200" smtClean="0"/>
                        <a:t>hasta RD$73,047,788.99 </a:t>
                      </a:r>
                      <a:r>
                        <a:rPr lang="es-DO" sz="1200" dirty="0" smtClean="0"/>
                        <a:t>*</a:t>
                      </a:r>
                      <a:endParaRPr lang="es-DO" sz="1200" dirty="0"/>
                    </a:p>
                  </a:txBody>
                  <a:tcPr/>
                </a:tc>
              </a:tr>
              <a:tr h="561573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COMPRAS MENORES 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RD$97,397.00 hasta RD$730,477.99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Desde RD$97,397.00 hasta RD$730,477.99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dirty="0" smtClean="0"/>
                        <a:t>NO APLICA </a:t>
                      </a:r>
                    </a:p>
                    <a:p>
                      <a:endParaRPr lang="es-DO" sz="1200" dirty="0"/>
                    </a:p>
                  </a:txBody>
                  <a:tcPr/>
                </a:tc>
              </a:tr>
              <a:tr h="561573">
                <a:tc>
                  <a:txBody>
                    <a:bodyPr/>
                    <a:lstStyle/>
                    <a:p>
                      <a:r>
                        <a:rPr lang="es-DO" sz="1200" dirty="0" smtClean="0"/>
                        <a:t>COMPRAS DIRECTAS (FONDO ANTICIPO)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200" smtClean="0"/>
                        <a:t>hasta RD$97,397.00</a:t>
                      </a:r>
                      <a:endParaRPr lang="es-D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smtClean="0"/>
                        <a:t>hasta RD$97,397.00</a:t>
                      </a:r>
                      <a:endParaRPr lang="es-DO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D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5517232"/>
            <a:ext cx="8784976" cy="576064"/>
          </a:xfrm>
          <a:prstGeom prst="rect">
            <a:avLst/>
          </a:prstGeom>
          <a:solidFill>
            <a:srgbClr val="66FF33">
              <a:alpha val="22000"/>
            </a:srgb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7170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17" y="5553728"/>
            <a:ext cx="18642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468813" y="1990212"/>
            <a:ext cx="4454525" cy="2518908"/>
            <a:chOff x="4468813" y="2140539"/>
            <a:chExt cx="4454525" cy="2518908"/>
          </a:xfrm>
        </p:grpSpPr>
        <p:sp>
          <p:nvSpPr>
            <p:cNvPr id="3" name="TextBox 13"/>
            <p:cNvSpPr txBox="1">
              <a:spLocks noChangeArrowheads="1"/>
            </p:cNvSpPr>
            <p:nvPr/>
          </p:nvSpPr>
          <p:spPr bwMode="auto">
            <a:xfrm>
              <a:off x="4616306" y="2140539"/>
              <a:ext cx="40465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DO" sz="3200" b="1" dirty="0" err="1">
                  <a:latin typeface="Segoe UI Light" pitchFamily="34" charset="0"/>
                  <a:ea typeface="Segoe UI" pitchFamily="34" charset="0"/>
                  <a:cs typeface="Segoe UI Light" pitchFamily="34" charset="0"/>
                </a:rPr>
                <a:t>Objetivo</a:t>
              </a:r>
              <a:r>
                <a:rPr lang="en-US" altLang="es-DO" sz="3200" b="1" dirty="0">
                  <a:latin typeface="Segoe UI Light" pitchFamily="34" charset="0"/>
                  <a:ea typeface="Segoe UI" pitchFamily="34" charset="0"/>
                  <a:cs typeface="Segoe UI Light" pitchFamily="34" charset="0"/>
                </a:rPr>
                <a:t> General</a:t>
              </a: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468813" y="2443163"/>
              <a:ext cx="894925" cy="221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s-DO" sz="13800" dirty="0">
                  <a:latin typeface="Franklin Gothic Book" pitchFamily="34" charset="0"/>
                  <a:cs typeface="Segoe UI" pitchFamily="34" charset="0"/>
                </a:rPr>
                <a:t>“</a:t>
              </a: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5209195" y="2729837"/>
              <a:ext cx="371414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s-DO" altLang="es-DO" dirty="0">
                  <a:latin typeface="Cambria" pitchFamily="18" charset="0"/>
                  <a:cs typeface="Times New Roman" pitchFamily="18" charset="0"/>
                </a:rPr>
                <a:t>Establecer alternativas o </a:t>
              </a:r>
              <a:r>
                <a:rPr lang="es-DO" altLang="es-DO" dirty="0" smtClean="0">
                  <a:latin typeface="Cambria" pitchFamily="18" charset="0"/>
                  <a:cs typeface="Times New Roman" pitchFamily="18" charset="0"/>
                </a:rPr>
                <a:t>medios, </a:t>
              </a:r>
              <a:r>
                <a:rPr lang="es-DO" altLang="es-DO" dirty="0">
                  <a:latin typeface="Cambria" pitchFamily="18" charset="0"/>
                  <a:cs typeface="Times New Roman" pitchFamily="18" charset="0"/>
                </a:rPr>
                <a:t>que permitan a la Tesorería Nacional disminuir  las transferencias de recursos líquidos desde la CUT y contribuir al cierre de cuentas </a:t>
              </a:r>
              <a:r>
                <a:rPr lang="es-DO" altLang="es-DO" dirty="0" smtClean="0">
                  <a:latin typeface="Cambria" pitchFamily="18" charset="0"/>
                  <a:cs typeface="Times New Roman" pitchFamily="18" charset="0"/>
                </a:rPr>
                <a:t>operativas.”</a:t>
              </a:r>
              <a:endParaRPr lang="es-DO" altLang="es-DO" sz="1400" dirty="0">
                <a:latin typeface="Cambria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24"/>
          <p:cNvCxnSpPr/>
          <p:nvPr/>
        </p:nvCxnSpPr>
        <p:spPr bwMode="auto">
          <a:xfrm>
            <a:off x="5254387" y="2619693"/>
            <a:ext cx="0" cy="3185795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100000"/>
                    <a:alpha val="0"/>
                  </a:schemeClr>
                </a:gs>
                <a:gs pos="50000">
                  <a:schemeClr val="accent2">
                    <a:lumMod val="20000"/>
                    <a:lumOff val="80000"/>
                    <a:alpha val="39000"/>
                  </a:schemeClr>
                </a:gs>
                <a:gs pos="100000">
                  <a:schemeClr val="accent2"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12 Grupo"/>
          <p:cNvGrpSpPr/>
          <p:nvPr/>
        </p:nvGrpSpPr>
        <p:grpSpPr>
          <a:xfrm>
            <a:off x="611560" y="2204864"/>
            <a:ext cx="3384376" cy="2218899"/>
            <a:chOff x="179512" y="2239962"/>
            <a:chExt cx="2664296" cy="1621086"/>
          </a:xfrm>
        </p:grpSpPr>
        <p:pic>
          <p:nvPicPr>
            <p:cNvPr id="10" name="Picture 4" descr="http://orig15.deviantart.net/47c2/f/2012/147/2/7/tarjeta_de_credito___png___by_lupittaeditions-d51akp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" t="24559" r="1559" b="8867"/>
            <a:stretch>
              <a:fillRect/>
            </a:stretch>
          </p:blipFill>
          <p:spPr bwMode="auto">
            <a:xfrm>
              <a:off x="214312" y="2239962"/>
              <a:ext cx="2629496" cy="16210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179512" y="2277452"/>
              <a:ext cx="1407314" cy="19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Tarjeta de Compra Institucional</a:t>
              </a:r>
              <a:endParaRPr lang="es-DO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14 Imagen" descr="Tesoreri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2436430"/>
              <a:ext cx="640456" cy="35327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15 CuadroTexto"/>
            <p:cNvSpPr txBox="1"/>
            <p:nvPr/>
          </p:nvSpPr>
          <p:spPr>
            <a:xfrm>
              <a:off x="240896" y="3470999"/>
              <a:ext cx="13067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Ministerio de Hacienda</a:t>
              </a:r>
              <a:endParaRPr lang="es-DO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25870" y="3573596"/>
              <a:ext cx="11961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Rodolfo de los Santos</a:t>
              </a:r>
              <a:endParaRPr lang="es-D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50" y="476672"/>
            <a:ext cx="8229600" cy="1143000"/>
          </a:xfrm>
        </p:spPr>
        <p:txBody>
          <a:bodyPr>
            <a:normAutofit/>
          </a:bodyPr>
          <a:lstStyle/>
          <a:p>
            <a:r>
              <a:rPr lang="es-DO" dirty="0"/>
              <a:t>Tarjeta de Compras </a:t>
            </a:r>
            <a:r>
              <a:rPr lang="es-DO" dirty="0" smtClean="0"/>
              <a:t>Institucionales</a:t>
            </a:r>
            <a:endParaRPr lang="es-DO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941168"/>
            <a:ext cx="8527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 smtClean="0">
                <a:solidFill>
                  <a:srgbClr val="0000FF"/>
                </a:solidFill>
              </a:rPr>
              <a:t>Artículo 21, Ley de Tesorería No. 567-05 </a:t>
            </a:r>
          </a:p>
          <a:p>
            <a:r>
              <a:rPr lang="es-DO" dirty="0" smtClean="0">
                <a:solidFill>
                  <a:srgbClr val="0000FF"/>
                </a:solidFill>
              </a:rPr>
              <a:t>Los ingresos y pagos que se realicen en el ámbito del Sector Público No Financiero podrán realizarse mediante cheque, transferencia bancaria o cualquier otro medio de pago, instrumental o electrónico, en las condiciones que establezca el reglamento de la Ley.</a:t>
            </a:r>
            <a:endParaRPr lang="es-D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Flecha derecha"/>
          <p:cNvSpPr/>
          <p:nvPr/>
        </p:nvSpPr>
        <p:spPr>
          <a:xfrm rot="16200000">
            <a:off x="6473004" y="3566316"/>
            <a:ext cx="4023113" cy="1318878"/>
          </a:xfrm>
          <a:prstGeom prst="rightArrow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4" name="133 Rectángulo"/>
          <p:cNvSpPr/>
          <p:nvPr/>
        </p:nvSpPr>
        <p:spPr>
          <a:xfrm>
            <a:off x="6297089" y="2682286"/>
            <a:ext cx="1515271" cy="728958"/>
          </a:xfrm>
          <a:prstGeom prst="rect">
            <a:avLst/>
          </a:prstGeom>
          <a:solidFill>
            <a:srgbClr val="D5D0B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7" name="36 Flecha derecha"/>
          <p:cNvSpPr/>
          <p:nvPr/>
        </p:nvSpPr>
        <p:spPr>
          <a:xfrm>
            <a:off x="26078" y="1385901"/>
            <a:ext cx="7799044" cy="962979"/>
          </a:xfrm>
          <a:prstGeom prst="rightArrow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Propuesta Operativa Tarjeta de Compra Institucional</a:t>
            </a:r>
            <a:endParaRPr lang="es-DO" dirty="0"/>
          </a:p>
        </p:txBody>
      </p:sp>
      <p:sp>
        <p:nvSpPr>
          <p:cNvPr id="5" name="4 Rectángulo"/>
          <p:cNvSpPr/>
          <p:nvPr/>
        </p:nvSpPr>
        <p:spPr>
          <a:xfrm>
            <a:off x="242642" y="1692040"/>
            <a:ext cx="936617" cy="341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Tesorería Nacional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337" y="3437878"/>
            <a:ext cx="7804023" cy="526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600"/>
          </a:p>
        </p:txBody>
      </p:sp>
      <p:sp>
        <p:nvSpPr>
          <p:cNvPr id="7" name="6 Rectángulo"/>
          <p:cNvSpPr/>
          <p:nvPr/>
        </p:nvSpPr>
        <p:spPr>
          <a:xfrm>
            <a:off x="26077" y="3437878"/>
            <a:ext cx="1644629" cy="526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400" smtClean="0">
                <a:solidFill>
                  <a:schemeClr val="tx1"/>
                </a:solidFill>
              </a:rPr>
              <a:t>Dir. </a:t>
            </a:r>
            <a:r>
              <a:rPr lang="es-DO" sz="1400" dirty="0" smtClean="0">
                <a:solidFill>
                  <a:schemeClr val="tx1"/>
                </a:solidFill>
              </a:rPr>
              <a:t>Presupuesto</a:t>
            </a:r>
            <a:endParaRPr lang="es-DO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16" y="2682286"/>
            <a:ext cx="6297106" cy="728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8 Rectángulo"/>
          <p:cNvSpPr/>
          <p:nvPr/>
        </p:nvSpPr>
        <p:spPr>
          <a:xfrm>
            <a:off x="17724" y="2682286"/>
            <a:ext cx="1644629" cy="728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Institución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337" y="4002337"/>
            <a:ext cx="7804024" cy="662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10 Rectángulo"/>
          <p:cNvSpPr/>
          <p:nvPr/>
        </p:nvSpPr>
        <p:spPr>
          <a:xfrm>
            <a:off x="26077" y="4002337"/>
            <a:ext cx="1644629" cy="6626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Contraloría Gral. República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00" y="4689282"/>
            <a:ext cx="7811360" cy="7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12 Rectángulo"/>
          <p:cNvSpPr/>
          <p:nvPr/>
        </p:nvSpPr>
        <p:spPr>
          <a:xfrm>
            <a:off x="18740" y="4689282"/>
            <a:ext cx="1644629" cy="728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Tesorería Nacional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00" y="5436346"/>
            <a:ext cx="7811361" cy="728958"/>
          </a:xfrm>
          <a:prstGeom prst="rect">
            <a:avLst/>
          </a:prstGeom>
          <a:solidFill>
            <a:srgbClr val="FFDB6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5" name="14 Rectángulo"/>
          <p:cNvSpPr/>
          <p:nvPr/>
        </p:nvSpPr>
        <p:spPr>
          <a:xfrm>
            <a:off x="18740" y="5436346"/>
            <a:ext cx="1644629" cy="728958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dirty="0" smtClean="0">
                <a:solidFill>
                  <a:schemeClr val="tx1"/>
                </a:solidFill>
              </a:rPr>
              <a:t>Banco Agente</a:t>
            </a:r>
            <a:endParaRPr lang="es-DO" sz="1600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129297" y="4878388"/>
            <a:ext cx="85295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Autorización Emisión TCI</a:t>
            </a:r>
            <a:endParaRPr lang="es-DO" sz="900" b="1" dirty="0"/>
          </a:p>
        </p:txBody>
      </p:sp>
      <p:sp>
        <p:nvSpPr>
          <p:cNvPr id="30" name="29 Rectángulo"/>
          <p:cNvSpPr/>
          <p:nvPr/>
        </p:nvSpPr>
        <p:spPr>
          <a:xfrm>
            <a:off x="2129297" y="2727376"/>
            <a:ext cx="85295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Solicita TCI</a:t>
            </a:r>
            <a:endParaRPr lang="es-DO" sz="900" b="1" dirty="0"/>
          </a:p>
        </p:txBody>
      </p:sp>
      <p:sp>
        <p:nvSpPr>
          <p:cNvPr id="70" name="69 Rectángulo"/>
          <p:cNvSpPr/>
          <p:nvPr/>
        </p:nvSpPr>
        <p:spPr>
          <a:xfrm>
            <a:off x="2129297" y="5670476"/>
            <a:ext cx="85295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Emite TCI</a:t>
            </a:r>
            <a:endParaRPr lang="es-DO" sz="900" b="1" dirty="0"/>
          </a:p>
        </p:txBody>
      </p:sp>
      <p:sp>
        <p:nvSpPr>
          <p:cNvPr id="71" name="70 Rectángulo"/>
          <p:cNvSpPr/>
          <p:nvPr/>
        </p:nvSpPr>
        <p:spPr>
          <a:xfrm>
            <a:off x="1223607" y="1692040"/>
            <a:ext cx="936617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DIGEPRES</a:t>
            </a:r>
            <a:endParaRPr lang="es-D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2204614" y="1692040"/>
            <a:ext cx="936617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Compras Públicas</a:t>
            </a:r>
            <a:endParaRPr lang="es-D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4193691" y="1692040"/>
            <a:ext cx="936617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Contraloría </a:t>
            </a:r>
            <a:r>
              <a:rPr lang="es-D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República</a:t>
            </a:r>
            <a:endParaRPr lang="es-D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5183576" y="1692040"/>
            <a:ext cx="936617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Banco </a:t>
            </a:r>
            <a:r>
              <a:rPr lang="es-D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Agente</a:t>
            </a:r>
            <a:endParaRPr lang="es-D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6173419" y="1692040"/>
            <a:ext cx="936617" cy="341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Ministerio </a:t>
            </a:r>
            <a:r>
              <a:rPr lang="es-DO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Hacienda</a:t>
            </a:r>
            <a:endParaRPr lang="es-DO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7848888" y="1566135"/>
            <a:ext cx="1259616" cy="648066"/>
          </a:xfrm>
          <a:prstGeom prst="ellipse">
            <a:avLst/>
          </a:prstGeom>
          <a:solidFill>
            <a:srgbClr val="FFDB6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050" b="1" dirty="0" smtClean="0">
                <a:solidFill>
                  <a:schemeClr val="tx1"/>
                </a:solidFill>
              </a:rPr>
              <a:t>Reglamento </a:t>
            </a:r>
            <a:r>
              <a:rPr lang="es-DO" sz="2400" b="1" dirty="0" smtClean="0">
                <a:solidFill>
                  <a:schemeClr val="tx1"/>
                </a:solidFill>
              </a:rPr>
              <a:t>TCI</a:t>
            </a:r>
            <a:endParaRPr lang="es-DO" sz="1050" b="1" dirty="0">
              <a:solidFill>
                <a:schemeClr val="tx1"/>
              </a:solidFill>
            </a:endParaRPr>
          </a:p>
        </p:txBody>
      </p:sp>
      <p:cxnSp>
        <p:nvCxnSpPr>
          <p:cNvPr id="43" name="42 Conector angular"/>
          <p:cNvCxnSpPr>
            <a:stCxn id="35" idx="3"/>
            <a:endCxn id="30" idx="0"/>
          </p:cNvCxnSpPr>
          <p:nvPr/>
        </p:nvCxnSpPr>
        <p:spPr>
          <a:xfrm rot="5400000">
            <a:off x="4990524" y="-315454"/>
            <a:ext cx="608082" cy="5477578"/>
          </a:xfrm>
          <a:prstGeom prst="bentConnector3">
            <a:avLst/>
          </a:prstGeom>
          <a:ln>
            <a:solidFill>
              <a:srgbClr val="0000F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30" idx="2"/>
            <a:endCxn id="25" idx="0"/>
          </p:cNvCxnSpPr>
          <p:nvPr/>
        </p:nvCxnSpPr>
        <p:spPr>
          <a:xfrm>
            <a:off x="2555776" y="3015408"/>
            <a:ext cx="0" cy="186298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stCxn id="25" idx="2"/>
            <a:endCxn id="70" idx="0"/>
          </p:cNvCxnSpPr>
          <p:nvPr/>
        </p:nvCxnSpPr>
        <p:spPr>
          <a:xfrm>
            <a:off x="2555776" y="5166420"/>
            <a:ext cx="0" cy="504056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70" idx="1"/>
            <a:endCxn id="30" idx="1"/>
          </p:cNvCxnSpPr>
          <p:nvPr/>
        </p:nvCxnSpPr>
        <p:spPr>
          <a:xfrm rot="10800000">
            <a:off x="2129297" y="2871392"/>
            <a:ext cx="12700" cy="2943100"/>
          </a:xfrm>
          <a:prstGeom prst="bentConnector3">
            <a:avLst>
              <a:gd name="adj1" fmla="val 1800000"/>
            </a:avLst>
          </a:prstGeom>
          <a:ln>
            <a:solidFill>
              <a:srgbClr val="0000FF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Rectángulo"/>
          <p:cNvSpPr/>
          <p:nvPr/>
        </p:nvSpPr>
        <p:spPr>
          <a:xfrm>
            <a:off x="6660232" y="2754538"/>
            <a:ext cx="1061379" cy="260869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200" dirty="0" smtClean="0">
                <a:solidFill>
                  <a:schemeClr val="tx1"/>
                </a:solidFill>
              </a:rPr>
              <a:t>Suplidores</a:t>
            </a:r>
            <a:endParaRPr lang="es-DO" sz="1200" dirty="0">
              <a:solidFill>
                <a:schemeClr val="tx1"/>
              </a:solidFill>
            </a:endParaRPr>
          </a:p>
        </p:txBody>
      </p:sp>
      <p:cxnSp>
        <p:nvCxnSpPr>
          <p:cNvPr id="56" name="55 Conector recto de flecha"/>
          <p:cNvCxnSpPr>
            <a:stCxn id="30" idx="3"/>
            <a:endCxn id="92" idx="1"/>
          </p:cNvCxnSpPr>
          <p:nvPr/>
        </p:nvCxnSpPr>
        <p:spPr>
          <a:xfrm>
            <a:off x="2982255" y="2871392"/>
            <a:ext cx="3677977" cy="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Rectángulo"/>
          <p:cNvSpPr/>
          <p:nvPr/>
        </p:nvSpPr>
        <p:spPr>
          <a:xfrm>
            <a:off x="3183733" y="5673902"/>
            <a:ext cx="85295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Estados de Cuentas TCI</a:t>
            </a:r>
            <a:endParaRPr lang="es-DO" sz="900" b="1" dirty="0"/>
          </a:p>
        </p:txBody>
      </p:sp>
      <p:cxnSp>
        <p:nvCxnSpPr>
          <p:cNvPr id="85" name="84 Conector angular"/>
          <p:cNvCxnSpPr>
            <a:stCxn id="92" idx="2"/>
            <a:endCxn id="99" idx="2"/>
          </p:cNvCxnSpPr>
          <p:nvPr/>
        </p:nvCxnSpPr>
        <p:spPr>
          <a:xfrm rot="5400000">
            <a:off x="3927304" y="2698315"/>
            <a:ext cx="2946527" cy="3580710"/>
          </a:xfrm>
          <a:prstGeom prst="bentConnector3">
            <a:avLst>
              <a:gd name="adj1" fmla="val 1077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102 Rectángulo"/>
          <p:cNvSpPr/>
          <p:nvPr/>
        </p:nvSpPr>
        <p:spPr>
          <a:xfrm>
            <a:off x="4149006" y="3033098"/>
            <a:ext cx="107701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Procesar Pago TCI</a:t>
            </a:r>
            <a:endParaRPr lang="es-DO" sz="900" b="1" dirty="0"/>
          </a:p>
        </p:txBody>
      </p:sp>
      <p:sp>
        <p:nvSpPr>
          <p:cNvPr id="105" name="104 Rectángulo"/>
          <p:cNvSpPr/>
          <p:nvPr/>
        </p:nvSpPr>
        <p:spPr>
          <a:xfrm>
            <a:off x="4149005" y="3598909"/>
            <a:ext cx="1080120" cy="2621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Imputa Gasto</a:t>
            </a:r>
            <a:endParaRPr lang="es-DO" sz="900" b="1" dirty="0"/>
          </a:p>
        </p:txBody>
      </p:sp>
      <p:cxnSp>
        <p:nvCxnSpPr>
          <p:cNvPr id="93" name="92 Conector angular"/>
          <p:cNvCxnSpPr>
            <a:stCxn id="99" idx="0"/>
            <a:endCxn id="103" idx="1"/>
          </p:cNvCxnSpPr>
          <p:nvPr/>
        </p:nvCxnSpPr>
        <p:spPr>
          <a:xfrm rot="5400000" flipH="1" flipV="1">
            <a:off x="2631215" y="4156111"/>
            <a:ext cx="2496788" cy="538794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angular"/>
          <p:cNvCxnSpPr>
            <a:stCxn id="103" idx="2"/>
            <a:endCxn id="105" idx="0"/>
          </p:cNvCxnSpPr>
          <p:nvPr/>
        </p:nvCxnSpPr>
        <p:spPr>
          <a:xfrm rot="16200000" flipH="1">
            <a:off x="4549401" y="3459244"/>
            <a:ext cx="277779" cy="1550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Rectángulo"/>
          <p:cNvSpPr/>
          <p:nvPr/>
        </p:nvSpPr>
        <p:spPr>
          <a:xfrm>
            <a:off x="4932040" y="4189665"/>
            <a:ext cx="107701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>
                <a:solidFill>
                  <a:schemeClr val="bg1"/>
                </a:solidFill>
              </a:rPr>
              <a:t>Revisa y Aprueba</a:t>
            </a:r>
          </a:p>
        </p:txBody>
      </p:sp>
      <p:cxnSp>
        <p:nvCxnSpPr>
          <p:cNvPr id="110" name="109 Conector angular"/>
          <p:cNvCxnSpPr>
            <a:stCxn id="103" idx="3"/>
            <a:endCxn id="115" idx="0"/>
          </p:cNvCxnSpPr>
          <p:nvPr/>
        </p:nvCxnSpPr>
        <p:spPr>
          <a:xfrm>
            <a:off x="5226024" y="3177114"/>
            <a:ext cx="244525" cy="1012551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20 Rectángulo"/>
          <p:cNvSpPr/>
          <p:nvPr/>
        </p:nvSpPr>
        <p:spPr>
          <a:xfrm>
            <a:off x="4932040" y="4909745"/>
            <a:ext cx="1077018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>
                <a:solidFill>
                  <a:schemeClr val="bg1"/>
                </a:solidFill>
              </a:rPr>
              <a:t>Ordena Pago</a:t>
            </a:r>
            <a:endParaRPr lang="es-DO" sz="900" b="1" dirty="0">
              <a:solidFill>
                <a:schemeClr val="bg1"/>
              </a:solidFill>
            </a:endParaRPr>
          </a:p>
        </p:txBody>
      </p:sp>
      <p:cxnSp>
        <p:nvCxnSpPr>
          <p:cNvPr id="116" name="115 Conector recto de flecha"/>
          <p:cNvCxnSpPr>
            <a:stCxn id="115" idx="2"/>
            <a:endCxn id="121" idx="0"/>
          </p:cNvCxnSpPr>
          <p:nvPr/>
        </p:nvCxnSpPr>
        <p:spPr>
          <a:xfrm>
            <a:off x="5470549" y="4477697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Rectángulo"/>
          <p:cNvSpPr/>
          <p:nvPr/>
        </p:nvSpPr>
        <p:spPr>
          <a:xfrm>
            <a:off x="5076056" y="5611785"/>
            <a:ext cx="792088" cy="3467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/>
              <a:t>CUT</a:t>
            </a:r>
            <a:endParaRPr lang="es-DO" sz="900" b="1" dirty="0"/>
          </a:p>
        </p:txBody>
      </p:sp>
      <p:sp>
        <p:nvSpPr>
          <p:cNvPr id="124" name="123 Rectángulo"/>
          <p:cNvSpPr/>
          <p:nvPr/>
        </p:nvSpPr>
        <p:spPr>
          <a:xfrm>
            <a:off x="6228184" y="5610057"/>
            <a:ext cx="862829" cy="346723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b="1" dirty="0" smtClean="0">
                <a:solidFill>
                  <a:schemeClr val="tx1"/>
                </a:solidFill>
              </a:rPr>
              <a:t>Pago Consumo TCI</a:t>
            </a:r>
            <a:endParaRPr lang="es-DO" sz="900" b="1" dirty="0">
              <a:solidFill>
                <a:schemeClr val="tx1"/>
              </a:solidFill>
            </a:endParaRPr>
          </a:p>
        </p:txBody>
      </p:sp>
      <p:cxnSp>
        <p:nvCxnSpPr>
          <p:cNvPr id="125" name="124 Conector recto de flecha"/>
          <p:cNvCxnSpPr>
            <a:stCxn id="123" idx="3"/>
            <a:endCxn id="124" idx="1"/>
          </p:cNvCxnSpPr>
          <p:nvPr/>
        </p:nvCxnSpPr>
        <p:spPr>
          <a:xfrm flipV="1">
            <a:off x="5868144" y="5783419"/>
            <a:ext cx="360040" cy="17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>
            <a:stCxn id="121" idx="2"/>
            <a:endCxn id="123" idx="0"/>
          </p:cNvCxnSpPr>
          <p:nvPr/>
        </p:nvCxnSpPr>
        <p:spPr>
          <a:xfrm>
            <a:off x="5470549" y="5197777"/>
            <a:ext cx="1551" cy="414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130 Rectángulo"/>
          <p:cNvSpPr/>
          <p:nvPr/>
        </p:nvSpPr>
        <p:spPr>
          <a:xfrm>
            <a:off x="8019506" y="4041120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Contabilidad</a:t>
            </a:r>
            <a:endParaRPr lang="es-DO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131 Rectángulo"/>
          <p:cNvSpPr/>
          <p:nvPr/>
        </p:nvSpPr>
        <p:spPr>
          <a:xfrm>
            <a:off x="8019506" y="3501008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Contraloría</a:t>
            </a:r>
            <a:endParaRPr lang="es-DO" sz="1100" b="1" dirty="0">
              <a:solidFill>
                <a:schemeClr val="tx1"/>
              </a:solidFill>
            </a:endParaRPr>
          </a:p>
        </p:txBody>
      </p:sp>
      <p:sp>
        <p:nvSpPr>
          <p:cNvPr id="133" name="132 Rectángulo"/>
          <p:cNvSpPr/>
          <p:nvPr/>
        </p:nvSpPr>
        <p:spPr>
          <a:xfrm>
            <a:off x="3198631" y="1700808"/>
            <a:ext cx="936617" cy="341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Contabilidad</a:t>
            </a:r>
            <a:endParaRPr lang="es-DO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6" name="135 Rectángulo"/>
          <p:cNvSpPr/>
          <p:nvPr/>
        </p:nvSpPr>
        <p:spPr>
          <a:xfrm>
            <a:off x="8019506" y="2977703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 smtClean="0">
                <a:solidFill>
                  <a:schemeClr val="tx1"/>
                </a:solidFill>
              </a:rPr>
              <a:t>Ministerio de Hacienda</a:t>
            </a:r>
            <a:endParaRPr lang="es-DO" sz="1100" b="1" dirty="0">
              <a:solidFill>
                <a:schemeClr val="tx1"/>
              </a:solidFill>
            </a:endParaRPr>
          </a:p>
        </p:txBody>
      </p:sp>
      <p:sp>
        <p:nvSpPr>
          <p:cNvPr id="137" name="136 Rectángulo"/>
          <p:cNvSpPr/>
          <p:nvPr/>
        </p:nvSpPr>
        <p:spPr>
          <a:xfrm>
            <a:off x="8019506" y="4581128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>
                <a:solidFill>
                  <a:schemeClr val="tx1"/>
                </a:solidFill>
              </a:rPr>
              <a:t>Compras </a:t>
            </a:r>
            <a:r>
              <a:rPr lang="es-DO" sz="1100" b="1" dirty="0" smtClean="0">
                <a:solidFill>
                  <a:schemeClr val="tx1"/>
                </a:solidFill>
              </a:rPr>
              <a:t>Públicas</a:t>
            </a:r>
            <a:endParaRPr lang="es-DO" sz="1100" b="1" dirty="0">
              <a:solidFill>
                <a:schemeClr val="tx1"/>
              </a:solidFill>
            </a:endParaRPr>
          </a:p>
        </p:txBody>
      </p:sp>
      <p:sp>
        <p:nvSpPr>
          <p:cNvPr id="138" name="137 Rectángulo"/>
          <p:cNvSpPr/>
          <p:nvPr/>
        </p:nvSpPr>
        <p:spPr>
          <a:xfrm>
            <a:off x="8019506" y="5121240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Presupuesto</a:t>
            </a:r>
            <a:endParaRPr lang="es-DO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9" name="138 Rectángulo"/>
          <p:cNvSpPr/>
          <p:nvPr/>
        </p:nvSpPr>
        <p:spPr>
          <a:xfrm>
            <a:off x="8028384" y="5697304"/>
            <a:ext cx="997200" cy="46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Tesorería</a:t>
            </a:r>
            <a:endParaRPr lang="es-DO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94" y="5489277"/>
            <a:ext cx="924967" cy="53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365 L -0.00035 -0.40343 " pathEditMode="fixed" rAng="0" ptsTypes="AA">
                                      <p:cBhvr>
                                        <p:cTn id="9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4" grpId="0" animBg="1"/>
      <p:bldP spid="3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30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8" grpId="0" animBg="1"/>
      <p:bldP spid="35" grpId="0" animBg="1"/>
      <p:bldP spid="92" grpId="0" animBg="1"/>
      <p:bldP spid="99" grpId="0" animBg="1"/>
      <p:bldP spid="103" grpId="0" animBg="1"/>
      <p:bldP spid="105" grpId="0" animBg="1"/>
      <p:bldP spid="115" grpId="0" animBg="1"/>
      <p:bldP spid="121" grpId="0" animBg="1"/>
      <p:bldP spid="123" grpId="0" animBg="1"/>
      <p:bldP spid="124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28244</TotalTime>
  <Words>1378</Words>
  <Application>Microsoft Office PowerPoint</Application>
  <PresentationFormat>Presentación en pantalla (4:3)</PresentationFormat>
  <Paragraphs>297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VII Seminario Latinoamericano sobre Gestión de Tesorerías Públicas </vt:lpstr>
      <vt:lpstr>Línea de Tiempo Autorización de Libramientos de Pagos</vt:lpstr>
      <vt:lpstr>Anticipos Financieros</vt:lpstr>
      <vt:lpstr>Esquema Operativo de los Fondos Reponibles</vt:lpstr>
      <vt:lpstr>Desventajas de Operar Anticipos Financieros</vt:lpstr>
      <vt:lpstr>Volúmenes y Transacciones Anticipos Financieros</vt:lpstr>
      <vt:lpstr>Modalidades  de Compras Públicas Umbrales 2016</vt:lpstr>
      <vt:lpstr>Tarjeta de Compras Institucionales</vt:lpstr>
      <vt:lpstr>Propuesta Operativa Tarjeta de Compra Institucional</vt:lpstr>
      <vt:lpstr>Ventajas de Tarjetas de Compras Institucionales</vt:lpstr>
      <vt:lpstr>Prácticas Internacionales TCI</vt:lpstr>
      <vt:lpstr>Responsabilidades Institucionales para Implementación</vt:lpstr>
      <vt:lpstr>Responsabilidad Unidades Ejecutoras</vt:lpstr>
      <vt:lpstr>Análisis del Entorno Actual </vt:lpstr>
      <vt:lpstr>Cómo vamos en TCI…</vt:lpstr>
      <vt:lpstr>VII Seminario Latinoamericano sobre Gestión de Tesorerías Públicas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AEstrada</dc:creator>
  <cp:lastModifiedBy>Jorge Delgado</cp:lastModifiedBy>
  <cp:revision>131</cp:revision>
  <dcterms:created xsi:type="dcterms:W3CDTF">2016-06-30T13:50:27Z</dcterms:created>
  <dcterms:modified xsi:type="dcterms:W3CDTF">2016-07-22T20:39:23Z</dcterms:modified>
</cp:coreProperties>
</file>